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handoutMasterIdLst>
    <p:handoutMasterId r:id="rId12"/>
  </p:handoutMasterIdLst>
  <p:sldIdLst>
    <p:sldId id="256" r:id="rId2"/>
    <p:sldId id="258" r:id="rId3"/>
    <p:sldId id="257" r:id="rId4"/>
    <p:sldId id="265" r:id="rId5"/>
    <p:sldId id="264" r:id="rId6"/>
    <p:sldId id="268" r:id="rId7"/>
    <p:sldId id="266" r:id="rId8"/>
    <p:sldId id="269"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2024" autoAdjust="0"/>
  </p:normalViewPr>
  <p:slideViewPr>
    <p:cSldViewPr snapToGrid="0" showGuides="1">
      <p:cViewPr varScale="1">
        <p:scale>
          <a:sx n="88" d="100"/>
          <a:sy n="88" d="100"/>
        </p:scale>
        <p:origin x="494" y="67"/>
      </p:cViewPr>
      <p:guideLst>
        <p:guide orient="horz" pos="2160"/>
        <p:guide pos="3840"/>
      </p:guideLst>
    </p:cSldViewPr>
  </p:slideViewPr>
  <p:outlineViewPr>
    <p:cViewPr>
      <p:scale>
        <a:sx n="33" d="100"/>
        <a:sy n="33" d="100"/>
      </p:scale>
      <p:origin x="0" y="-1314"/>
    </p:cViewPr>
  </p:outlineViewPr>
  <p:notesTextViewPr>
    <p:cViewPr>
      <p:scale>
        <a:sx n="1" d="1"/>
        <a:sy n="1" d="1"/>
      </p:scale>
      <p:origin x="0" y="0"/>
    </p:cViewPr>
  </p:notesTextViewPr>
  <p:sorterViewPr>
    <p:cViewPr>
      <p:scale>
        <a:sx n="100" d="100"/>
        <a:sy n="100" d="100"/>
      </p:scale>
      <p:origin x="0" y="-6660"/>
    </p:cViewPr>
  </p:sorterViewPr>
  <p:notesViewPr>
    <p:cSldViewPr snapToGrid="0" showGuides="1">
      <p:cViewPr varScale="1">
        <p:scale>
          <a:sx n="52" d="100"/>
          <a:sy n="52" d="100"/>
        </p:scale>
        <p:origin x="307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9BB48672-BCBC-AB7E-9DDD-882953407F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xmlns="" id="{2DC4239A-A1C3-A2D7-A846-206BA55C81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E59622-884F-43DA-A4AC-CFD1F47C710E}" type="datetimeFigureOut">
              <a:rPr lang="en-GB" smtClean="0"/>
              <a:t>19/03/2024</a:t>
            </a:fld>
            <a:endParaRPr lang="en-GB"/>
          </a:p>
        </p:txBody>
      </p:sp>
      <p:sp>
        <p:nvSpPr>
          <p:cNvPr id="4" name="Footer Placeholder 3">
            <a:extLst>
              <a:ext uri="{FF2B5EF4-FFF2-40B4-BE49-F238E27FC236}">
                <a16:creationId xmlns:a16="http://schemas.microsoft.com/office/drawing/2014/main" xmlns="" id="{147000AC-460B-FFFB-8C9A-22A28D7AA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xmlns="" id="{D820E228-905A-5FFE-8D2E-9BC6A3088C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50264C-3C1B-4BAD-BC30-BF7CE27F32C4}" type="slidenum">
              <a:rPr lang="en-GB" smtClean="0"/>
              <a:t>‹#›</a:t>
            </a:fld>
            <a:endParaRPr lang="en-GB"/>
          </a:p>
        </p:txBody>
      </p:sp>
    </p:spTree>
    <p:extLst>
      <p:ext uri="{BB962C8B-B14F-4D97-AF65-F5344CB8AC3E}">
        <p14:creationId xmlns:p14="http://schemas.microsoft.com/office/powerpoint/2010/main" val="24780758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0221EB-BC47-4E69-B968-7C31AF22AC1B}" type="datetimeFigureOut">
              <a:rPr lang="en-US" smtClean="0"/>
              <a:t>3/19/2024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5B6D84-6125-4DEF-8FC7-D94130756C0C}" type="slidenum">
              <a:rPr lang="en-US" smtClean="0"/>
              <a:t>‹#›</a:t>
            </a:fld>
            <a:endParaRPr lang="en-US"/>
          </a:p>
        </p:txBody>
      </p:sp>
    </p:spTree>
    <p:extLst>
      <p:ext uri="{BB962C8B-B14F-4D97-AF65-F5344CB8AC3E}">
        <p14:creationId xmlns:p14="http://schemas.microsoft.com/office/powerpoint/2010/main" val="185452671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8" Type="http://schemas.openxmlformats.org/officeDocument/2006/relationships/hyperlink" Target="mailto:enquiry@nnr.co.za" TargetMode="External"/><Relationship Id="rId3" Type="http://schemas.openxmlformats.org/officeDocument/2006/relationships/image" Target="../media/image2.jpeg"/><Relationship Id="rId7" Type="http://schemas.openxmlformats.org/officeDocument/2006/relationships/hyperlink" Target="http://www.nnr.co.za/"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svg"/><Relationship Id="rId10" Type="http://schemas.openxmlformats.org/officeDocument/2006/relationships/hyperlink" Target="https://www.facebook.com/nnr.co.za" TargetMode="External"/><Relationship Id="rId4" Type="http://schemas.openxmlformats.org/officeDocument/2006/relationships/image" Target="../media/image5.png"/><Relationship Id="rId9" Type="http://schemas.openxmlformats.org/officeDocument/2006/relationships/hyperlink" Target="https://twitter.com/NucRegSA"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alphaModFix amt="95000"/>
            <a:lum/>
          </a:blip>
          <a:srcRect/>
          <a:stretch>
            <a:fillRect/>
          </a:stretch>
        </a:blipFill>
        <a:effectLst/>
      </p:bgPr>
    </p:bg>
    <p:spTree>
      <p:nvGrpSpPr>
        <p:cNvPr id="1" name=""/>
        <p:cNvGrpSpPr/>
        <p:nvPr/>
      </p:nvGrpSpPr>
      <p:grpSpPr>
        <a:xfrm>
          <a:off x="0" y="0"/>
          <a:ext cx="0" cy="0"/>
          <a:chOff x="0" y="0"/>
          <a:chExt cx="0" cy="0"/>
        </a:xfrm>
      </p:grpSpPr>
      <p:pic>
        <p:nvPicPr>
          <p:cNvPr id="15" name="Picture 14" descr="A picture containing outdoor&#10;&#10;Description automatically generated">
            <a:extLst>
              <a:ext uri="{FF2B5EF4-FFF2-40B4-BE49-F238E27FC236}">
                <a16:creationId xmlns:a16="http://schemas.microsoft.com/office/drawing/2014/main" xmlns="" id="{34BE1C41-6140-495A-A414-F033680957D2}"/>
              </a:ext>
            </a:extLst>
          </p:cNvPr>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t="92222"/>
          <a:stretch/>
        </p:blipFill>
        <p:spPr>
          <a:xfrm>
            <a:off x="0" y="6324600"/>
            <a:ext cx="12192000" cy="533400"/>
          </a:xfrm>
          <a:prstGeom prst="rect">
            <a:avLst/>
          </a:prstGeom>
        </p:spPr>
      </p:pic>
      <p:sp>
        <p:nvSpPr>
          <p:cNvPr id="2" name="Title 1">
            <a:extLst>
              <a:ext uri="{FF2B5EF4-FFF2-40B4-BE49-F238E27FC236}">
                <a16:creationId xmlns:a16="http://schemas.microsoft.com/office/drawing/2014/main" xmlns="" id="{2DC0C047-67F7-480A-A527-D0713B53A948}"/>
              </a:ext>
            </a:extLst>
          </p:cNvPr>
          <p:cNvSpPr>
            <a:spLocks noGrp="1"/>
          </p:cNvSpPr>
          <p:nvPr>
            <p:ph type="ctrTitle" hasCustomPrompt="1"/>
          </p:nvPr>
        </p:nvSpPr>
        <p:spPr>
          <a:xfrm>
            <a:off x="609600" y="2067389"/>
            <a:ext cx="10972800" cy="867899"/>
          </a:xfrm>
        </p:spPr>
        <p:txBody>
          <a:bodyPr anchor="t">
            <a:normAutofit/>
          </a:bodyPr>
          <a:lstStyle>
            <a:lvl1pPr algn="ctr">
              <a:defRPr sz="4000">
                <a:solidFill>
                  <a:schemeClr val="accent1">
                    <a:lumMod val="75000"/>
                  </a:schemeClr>
                </a:solidFill>
                <a:latin typeface="Museo 700" panose="02000000000000000000" pitchFamily="50" charset="0"/>
              </a:defRPr>
            </a:lvl1pPr>
          </a:lstStyle>
          <a:p>
            <a:r>
              <a:rPr lang="en-US" dirty="0"/>
              <a:t>Strategic Plan 2025</a:t>
            </a:r>
          </a:p>
        </p:txBody>
      </p:sp>
      <p:sp>
        <p:nvSpPr>
          <p:cNvPr id="3" name="Subtitle 2">
            <a:extLst>
              <a:ext uri="{FF2B5EF4-FFF2-40B4-BE49-F238E27FC236}">
                <a16:creationId xmlns:a16="http://schemas.microsoft.com/office/drawing/2014/main" xmlns="" id="{79A54D79-029B-4FC5-8888-FE339C9179BF}"/>
              </a:ext>
            </a:extLst>
          </p:cNvPr>
          <p:cNvSpPr>
            <a:spLocks noGrp="1"/>
          </p:cNvSpPr>
          <p:nvPr>
            <p:ph type="subTitle" idx="1" hasCustomPrompt="1"/>
          </p:nvPr>
        </p:nvSpPr>
        <p:spPr>
          <a:xfrm>
            <a:off x="609600" y="2935288"/>
            <a:ext cx="10972800" cy="1292529"/>
          </a:xfrm>
        </p:spPr>
        <p:txBody>
          <a:bodyPr>
            <a:normAutofit/>
          </a:bodyPr>
          <a:lstStyle>
            <a:lvl1pPr marL="0" indent="0" algn="ctr">
              <a:buNone/>
              <a:defRPr sz="32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to the Parliamentary Portfolio </a:t>
            </a:r>
          </a:p>
          <a:p>
            <a:r>
              <a:rPr lang="en-US" dirty="0"/>
              <a:t>Committee on Energy.</a:t>
            </a:r>
          </a:p>
        </p:txBody>
      </p:sp>
      <p:sp>
        <p:nvSpPr>
          <p:cNvPr id="4" name="Date Placeholder 3">
            <a:extLst>
              <a:ext uri="{FF2B5EF4-FFF2-40B4-BE49-F238E27FC236}">
                <a16:creationId xmlns:a16="http://schemas.microsoft.com/office/drawing/2014/main" xmlns="" id="{C2A0093A-E0F2-448C-98BF-54916F5F333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C2F0728A-90A7-4F15-89E9-60F7A5DC21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0E49FDC-BF59-4460-A9A2-1A2D96F5D683}"/>
              </a:ext>
            </a:extLst>
          </p:cNvPr>
          <p:cNvSpPr>
            <a:spLocks noGrp="1"/>
          </p:cNvSpPr>
          <p:nvPr>
            <p:ph type="sldNum" sz="quarter" idx="12"/>
          </p:nvPr>
        </p:nvSpPr>
        <p:spPr/>
        <p:txBody>
          <a:bodyPr/>
          <a:lstStyle/>
          <a:p>
            <a:fld id="{62B30900-D744-4EA3-BE04-D9335B37CC9C}" type="slidenum">
              <a:rPr lang="en-US" smtClean="0"/>
              <a:t>‹#›</a:t>
            </a:fld>
            <a:endParaRPr lang="en-US"/>
          </a:p>
        </p:txBody>
      </p:sp>
      <p:sp>
        <p:nvSpPr>
          <p:cNvPr id="12" name="Picture Placeholder 11">
            <a:extLst>
              <a:ext uri="{FF2B5EF4-FFF2-40B4-BE49-F238E27FC236}">
                <a16:creationId xmlns:a16="http://schemas.microsoft.com/office/drawing/2014/main" xmlns="" id="{F70F81C2-1216-4F72-82BC-715DEBA48817}"/>
              </a:ext>
            </a:extLst>
          </p:cNvPr>
          <p:cNvSpPr>
            <a:spLocks noGrp="1"/>
          </p:cNvSpPr>
          <p:nvPr>
            <p:ph type="pic" sz="quarter" idx="13"/>
          </p:nvPr>
        </p:nvSpPr>
        <p:spPr>
          <a:xfrm>
            <a:off x="609600" y="571500"/>
            <a:ext cx="3900488" cy="1792288"/>
          </a:xfrm>
        </p:spPr>
        <p:txBody>
          <a:bodyPr/>
          <a:lstStyle>
            <a:lvl1pPr marL="0" indent="0">
              <a:buNone/>
              <a:defRPr/>
            </a:lvl1pPr>
          </a:lstStyle>
          <a:p>
            <a:r>
              <a:rPr lang="en-US"/>
              <a:t>Click icon to add picture</a:t>
            </a:r>
            <a:endParaRPr lang="en-US" dirty="0"/>
          </a:p>
        </p:txBody>
      </p:sp>
      <p:pic>
        <p:nvPicPr>
          <p:cNvPr id="14" name="Picture 13" descr="Logo, company name&#10;&#10;Description automatically generated">
            <a:extLst>
              <a:ext uri="{FF2B5EF4-FFF2-40B4-BE49-F238E27FC236}">
                <a16:creationId xmlns:a16="http://schemas.microsoft.com/office/drawing/2014/main" xmlns="" id="{94F57809-6E03-47AD-A92E-6384BEBB5D6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123" y="0"/>
            <a:ext cx="4657380" cy="2630184"/>
          </a:xfrm>
          <a:prstGeom prst="rect">
            <a:avLst/>
          </a:prstGeom>
        </p:spPr>
      </p:pic>
      <p:sp>
        <p:nvSpPr>
          <p:cNvPr id="16" name="Rectangle 15">
            <a:extLst>
              <a:ext uri="{FF2B5EF4-FFF2-40B4-BE49-F238E27FC236}">
                <a16:creationId xmlns:a16="http://schemas.microsoft.com/office/drawing/2014/main" xmlns="" id="{9C7EDC67-AD44-4097-92EA-54EE9F7CA993}"/>
              </a:ext>
            </a:extLst>
          </p:cNvPr>
          <p:cNvSpPr/>
          <p:nvPr userDrawn="1"/>
        </p:nvSpPr>
        <p:spPr>
          <a:xfrm>
            <a:off x="1" y="6373070"/>
            <a:ext cx="12192000" cy="369332"/>
          </a:xfrm>
          <a:prstGeom prst="rect">
            <a:avLst/>
          </a:prstGeom>
        </p:spPr>
        <p:txBody>
          <a:bodyPr wrap="square">
            <a:spAutoFit/>
          </a:bodyPr>
          <a:lstStyle/>
          <a:p>
            <a:pPr algn="ctr"/>
            <a:r>
              <a:rPr lang="en-ZA" dirty="0">
                <a:solidFill>
                  <a:schemeClr val="bg2"/>
                </a:solidFill>
                <a:latin typeface="Museo Sans 300" panose="02000000000000000000" pitchFamily="2" charset="77"/>
              </a:rPr>
              <a:t>Protecting people, property and the </a:t>
            </a:r>
            <a:r>
              <a:rPr lang="en-ZA" dirty="0">
                <a:solidFill>
                  <a:schemeClr val="bg1"/>
                </a:solidFill>
                <a:latin typeface="Museo Sans 300" panose="02000000000000000000" pitchFamily="2" charset="77"/>
              </a:rPr>
              <a:t>environment</a:t>
            </a:r>
            <a:r>
              <a:rPr lang="en-ZA" dirty="0">
                <a:solidFill>
                  <a:schemeClr val="bg2"/>
                </a:solidFill>
                <a:latin typeface="Museo Sans 300" panose="02000000000000000000" pitchFamily="2" charset="77"/>
              </a:rPr>
              <a:t>.</a:t>
            </a:r>
          </a:p>
        </p:txBody>
      </p:sp>
    </p:spTree>
    <p:extLst>
      <p:ext uri="{BB962C8B-B14F-4D97-AF65-F5344CB8AC3E}">
        <p14:creationId xmlns:p14="http://schemas.microsoft.com/office/powerpoint/2010/main" val="2086582951"/>
      </p:ext>
    </p:extLst>
  </p:cSld>
  <p:clrMapOvr>
    <a:masterClrMapping/>
  </p:clrMapOvr>
  <p:extLst>
    <p:ext uri="{DCECCB84-F9BA-43D5-87BE-67443E8EF086}">
      <p15:sldGuideLst xmlns:p15="http://schemas.microsoft.com/office/powerpoint/2012/main">
        <p15:guide id="1" orient="horz" pos="3960" userDrawn="1">
          <p15:clr>
            <a:srgbClr val="FBAE40"/>
          </p15:clr>
        </p15:guide>
        <p15:guide id="2" pos="3840" userDrawn="1">
          <p15:clr>
            <a:srgbClr val="FBAE40"/>
          </p15:clr>
        </p15:guide>
        <p15:guide id="3" pos="384" userDrawn="1">
          <p15:clr>
            <a:srgbClr val="FBAE40"/>
          </p15:clr>
        </p15:guide>
        <p15:guide id="4" pos="7296" userDrawn="1">
          <p15:clr>
            <a:srgbClr val="FBAE40"/>
          </p15:clr>
        </p15:guide>
        <p15:guide id="5" orient="horz" pos="3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alphaModFix amt="95000"/>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E64B9E3-0451-4565-ABD2-1FEC2FA25528}"/>
              </a:ext>
            </a:extLst>
          </p:cNvPr>
          <p:cNvSpPr>
            <a:spLocks noGrp="1"/>
          </p:cNvSpPr>
          <p:nvPr>
            <p:ph idx="1" hasCustomPrompt="1"/>
          </p:nvPr>
        </p:nvSpPr>
        <p:spPr>
          <a:xfrm>
            <a:off x="838200" y="1202076"/>
            <a:ext cx="10515600" cy="4974888"/>
          </a:xfrm>
        </p:spPr>
        <p:txBody>
          <a:bodyPr>
            <a:normAutofit/>
          </a:bodyPr>
          <a:lstStyle>
            <a:lvl1pPr marL="0" indent="0">
              <a:lnSpc>
                <a:spcPct val="150000"/>
              </a:lnSpc>
              <a:buNone/>
              <a:defRPr sz="2400"/>
            </a:lvl1pPr>
          </a:lstStyle>
          <a:p>
            <a:pPr marL="342900" indent="-342900" algn="just">
              <a:buFont typeface="Arial" panose="020B0604020202020204" pitchFamily="34" charset="0"/>
              <a:buChar char="•"/>
            </a:pPr>
            <a:r>
              <a:rPr lang="en-US" sz="2400" dirty="0">
                <a:latin typeface="Arial" panose="020B0604020202020204" pitchFamily="34" charset="0"/>
                <a:cs typeface="Arial" panose="020B0604020202020204" pitchFamily="34" charset="0"/>
              </a:rPr>
              <a:t>The National Nuclear Regulator (NNR) is a public entity which is established and governed in terms of Section 3 of the National Nuclear Regulator Act, (Act No. 47 of 1999). </a:t>
            </a:r>
          </a:p>
          <a:p>
            <a:pPr marL="342900" marR="0" lvl="0" indent="-3429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lang="en-US" sz="2400" dirty="0">
                <a:latin typeface="Arial" panose="020B0604020202020204" pitchFamily="34" charset="0"/>
                <a:cs typeface="Arial" panose="020B0604020202020204" pitchFamily="34" charset="0"/>
              </a:rPr>
              <a:t>The NNR’s mission is to provide and maintain an effective national regulatory framework through innovation in the protection of persons, property and the environment against radiation damage. </a:t>
            </a:r>
          </a:p>
          <a:p>
            <a:pPr marL="342900" indent="-342900" algn="jus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11" name="Title 10">
            <a:extLst>
              <a:ext uri="{FF2B5EF4-FFF2-40B4-BE49-F238E27FC236}">
                <a16:creationId xmlns:a16="http://schemas.microsoft.com/office/drawing/2014/main" xmlns="" id="{37E7F792-174F-421C-91D2-5475C2662D15}"/>
              </a:ext>
            </a:extLst>
          </p:cNvPr>
          <p:cNvSpPr>
            <a:spLocks noGrp="1"/>
          </p:cNvSpPr>
          <p:nvPr>
            <p:ph type="title" hasCustomPrompt="1"/>
          </p:nvPr>
        </p:nvSpPr>
        <p:spPr>
          <a:xfrm>
            <a:off x="838200" y="0"/>
            <a:ext cx="10515600" cy="1325563"/>
          </a:xfrm>
        </p:spPr>
        <p:txBody>
          <a:bodyPr>
            <a:normAutofit/>
          </a:bodyPr>
          <a:lstStyle>
            <a:lvl1pPr algn="ctr">
              <a:defRPr sz="4000">
                <a:solidFill>
                  <a:schemeClr val="bg1"/>
                </a:solidFill>
                <a:latin typeface="Museo 700" panose="02000000000000000000" pitchFamily="50" charset="0"/>
              </a:defRPr>
            </a:lvl1pPr>
          </a:lstStyle>
          <a:p>
            <a:r>
              <a:rPr lang="en-US" dirty="0"/>
              <a:t>Heading</a:t>
            </a:r>
          </a:p>
        </p:txBody>
      </p:sp>
      <p:sp>
        <p:nvSpPr>
          <p:cNvPr id="17" name="Date Placeholder 16">
            <a:extLst>
              <a:ext uri="{FF2B5EF4-FFF2-40B4-BE49-F238E27FC236}">
                <a16:creationId xmlns:a16="http://schemas.microsoft.com/office/drawing/2014/main" xmlns="" id="{676BE777-0BE7-435B-A4F0-AB928C9623CE}"/>
              </a:ext>
            </a:extLst>
          </p:cNvPr>
          <p:cNvSpPr>
            <a:spLocks noGrp="1"/>
          </p:cNvSpPr>
          <p:nvPr>
            <p:ph type="dt" sz="half" idx="10"/>
          </p:nvPr>
        </p:nvSpPr>
        <p:spPr/>
        <p:txBody>
          <a:bodyPr/>
          <a:lstStyle/>
          <a:p>
            <a:endParaRPr lang="en-US"/>
          </a:p>
        </p:txBody>
      </p:sp>
      <p:sp>
        <p:nvSpPr>
          <p:cNvPr id="18" name="Footer Placeholder 17">
            <a:extLst>
              <a:ext uri="{FF2B5EF4-FFF2-40B4-BE49-F238E27FC236}">
                <a16:creationId xmlns:a16="http://schemas.microsoft.com/office/drawing/2014/main" xmlns="" id="{55FE59A1-4587-4FF3-A3A6-92F2BA38B0ED}"/>
              </a:ext>
            </a:extLst>
          </p:cNvPr>
          <p:cNvSpPr>
            <a:spLocks noGrp="1"/>
          </p:cNvSpPr>
          <p:nvPr>
            <p:ph type="ftr" sz="quarter" idx="11"/>
          </p:nvPr>
        </p:nvSpPr>
        <p:spPr/>
        <p:txBody>
          <a:bodyPr/>
          <a:lstStyle/>
          <a:p>
            <a:endParaRPr lang="en-US"/>
          </a:p>
        </p:txBody>
      </p:sp>
      <p:sp>
        <p:nvSpPr>
          <p:cNvPr id="2" name="Slide Number Placeholder 5">
            <a:extLst>
              <a:ext uri="{FF2B5EF4-FFF2-40B4-BE49-F238E27FC236}">
                <a16:creationId xmlns:a16="http://schemas.microsoft.com/office/drawing/2014/main" xmlns="" id="{FAF1C80A-0D86-7702-618E-D1FECF1BB7BB}"/>
              </a:ext>
            </a:extLst>
          </p:cNvPr>
          <p:cNvSpPr>
            <a:spLocks noGrp="1"/>
          </p:cNvSpPr>
          <p:nvPr>
            <p:ph type="sldNum" sz="quarter" idx="12"/>
          </p:nvPr>
        </p:nvSpPr>
        <p:spPr>
          <a:xfrm>
            <a:off x="8610600" y="6356350"/>
            <a:ext cx="2743200" cy="365125"/>
          </a:xfrm>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30094269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orient="horz" pos="936" userDrawn="1">
          <p15:clr>
            <a:srgbClr val="FBAE40"/>
          </p15:clr>
        </p15:guide>
        <p15:guide id="6" orient="horz" pos="391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481C03-334A-42F0-8ACD-F6C3FA706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458FB42-B753-4672-BC5A-176901C719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B85DD02-532A-44FF-8AB4-9CB9BEFC39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EA71571-C024-4FD4-8BD5-F24F013B1D1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F0572E52-71E2-48ED-8293-44F0F0FD63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5007B8B-C2D0-44CD-8184-C903E88F4003}"/>
              </a:ext>
            </a:extLst>
          </p:cNvPr>
          <p:cNvSpPr>
            <a:spLocks noGrp="1"/>
          </p:cNvSpPr>
          <p:nvPr>
            <p:ph type="sldNum" sz="quarter" idx="12"/>
          </p:nvPr>
        </p:nvSpPr>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320817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2777D-00ED-472D-8466-421E272297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0551AB69-09EF-4D43-8145-978ECDAAC8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AA1B05C-DBE6-4147-86A9-2C0A3341B1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D53F56F-5C1F-4B71-B7DC-52521A2975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65B8612-77D2-4877-904C-208C94B5C9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FB7ADDA-EE6B-4A9E-95E2-855A3B6CC7C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xmlns="" id="{B27BC1BC-7BEB-4B15-81A2-31D2211487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17EBC8F-66B2-4E3A-8545-710C8AAAF0BD}"/>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1170358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AFC180-C9EF-4683-91A6-3E278BDEB7B8}"/>
              </a:ext>
            </a:extLst>
          </p:cNvPr>
          <p:cNvSpPr>
            <a:spLocks noGrp="1"/>
          </p:cNvSpPr>
          <p:nvPr>
            <p:ph type="title" hasCustomPrompt="1"/>
          </p:nvPr>
        </p:nvSpPr>
        <p:spPr>
          <a:xfrm>
            <a:off x="838200" y="365125"/>
            <a:ext cx="10515600" cy="685753"/>
          </a:xfrm>
        </p:spPr>
        <p:txBody>
          <a:bodyPr anchor="t">
            <a:normAutofit/>
          </a:bodyPr>
          <a:lstStyle>
            <a:lvl1pPr algn="ctr">
              <a:defRPr sz="4000">
                <a:solidFill>
                  <a:schemeClr val="accent1">
                    <a:lumMod val="75000"/>
                  </a:schemeClr>
                </a:solidFill>
              </a:defRPr>
            </a:lvl1pPr>
          </a:lstStyle>
          <a:p>
            <a:r>
              <a:rPr lang="en-US" dirty="0"/>
              <a:t>Heading for picture or graph</a:t>
            </a:r>
          </a:p>
        </p:txBody>
      </p:sp>
      <p:pic>
        <p:nvPicPr>
          <p:cNvPr id="10" name="Picture 9" descr="A picture containing outdoor&#10;&#10;Description automatically generated">
            <a:extLst>
              <a:ext uri="{FF2B5EF4-FFF2-40B4-BE49-F238E27FC236}">
                <a16:creationId xmlns:a16="http://schemas.microsoft.com/office/drawing/2014/main" xmlns="" id="{DA7290E8-6BC9-431C-902E-688CA696EF43}"/>
              </a:ext>
            </a:extLst>
          </p:cNvPr>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t="92222"/>
          <a:stretch/>
        </p:blipFill>
        <p:spPr>
          <a:xfrm>
            <a:off x="-1" y="6336674"/>
            <a:ext cx="12192000" cy="533400"/>
          </a:xfrm>
          <a:prstGeom prst="rect">
            <a:avLst/>
          </a:prstGeom>
        </p:spPr>
      </p:pic>
      <p:pic>
        <p:nvPicPr>
          <p:cNvPr id="8" name="Graphic 7">
            <a:extLst>
              <a:ext uri="{FF2B5EF4-FFF2-40B4-BE49-F238E27FC236}">
                <a16:creationId xmlns:a16="http://schemas.microsoft.com/office/drawing/2014/main" xmlns="" id="{89008C95-A113-48A0-9790-902607B7688F}"/>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8944" y="6373110"/>
            <a:ext cx="1065056" cy="416827"/>
          </a:xfrm>
          <a:prstGeom prst="rect">
            <a:avLst/>
          </a:prstGeom>
        </p:spPr>
      </p:pic>
      <p:sp>
        <p:nvSpPr>
          <p:cNvPr id="9" name="Rectangle 8">
            <a:extLst>
              <a:ext uri="{FF2B5EF4-FFF2-40B4-BE49-F238E27FC236}">
                <a16:creationId xmlns:a16="http://schemas.microsoft.com/office/drawing/2014/main" xmlns="" id="{7460C518-9312-4370-9B79-713C2D234CC0}"/>
              </a:ext>
            </a:extLst>
          </p:cNvPr>
          <p:cNvSpPr/>
          <p:nvPr userDrawn="1"/>
        </p:nvSpPr>
        <p:spPr>
          <a:xfrm>
            <a:off x="458944" y="6405688"/>
            <a:ext cx="11199656" cy="369332"/>
          </a:xfrm>
          <a:prstGeom prst="rect">
            <a:avLst/>
          </a:prstGeom>
        </p:spPr>
        <p:txBody>
          <a:bodyPr wrap="square">
            <a:spAutoFit/>
          </a:bodyPr>
          <a:lstStyle/>
          <a:p>
            <a:pPr algn="ctr"/>
            <a:r>
              <a:rPr lang="en-ZA" dirty="0">
                <a:solidFill>
                  <a:schemeClr val="bg2"/>
                </a:solidFill>
                <a:latin typeface="Museo Sans 300" panose="02000000000000000000" pitchFamily="2" charset="77"/>
              </a:rPr>
              <a:t>Protecting people, property and the </a:t>
            </a:r>
            <a:r>
              <a:rPr lang="en-ZA" dirty="0">
                <a:solidFill>
                  <a:schemeClr val="bg1"/>
                </a:solidFill>
                <a:latin typeface="Museo Sans 300" panose="02000000000000000000" pitchFamily="2" charset="77"/>
              </a:rPr>
              <a:t>environment</a:t>
            </a:r>
            <a:r>
              <a:rPr lang="en-ZA" dirty="0">
                <a:solidFill>
                  <a:schemeClr val="bg2"/>
                </a:solidFill>
                <a:latin typeface="Museo Sans 300" panose="02000000000000000000" pitchFamily="2" charset="77"/>
              </a:rPr>
              <a:t>.</a:t>
            </a:r>
          </a:p>
        </p:txBody>
      </p:sp>
      <p:sp>
        <p:nvSpPr>
          <p:cNvPr id="3" name="Slide Number Placeholder 5">
            <a:extLst>
              <a:ext uri="{FF2B5EF4-FFF2-40B4-BE49-F238E27FC236}">
                <a16:creationId xmlns:a16="http://schemas.microsoft.com/office/drawing/2014/main" xmlns="" id="{C01F4BF4-B9EF-AD56-5F1E-EEAF726DF723}"/>
              </a:ext>
            </a:extLst>
          </p:cNvPr>
          <p:cNvSpPr>
            <a:spLocks noGrp="1"/>
          </p:cNvSpPr>
          <p:nvPr>
            <p:ph type="sldNum" sz="quarter" idx="12"/>
          </p:nvPr>
        </p:nvSpPr>
        <p:spPr>
          <a:xfrm>
            <a:off x="8610600" y="6356350"/>
            <a:ext cx="2743200" cy="365125"/>
          </a:xfrm>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308375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0DA0FD8-D404-4350-9630-2C7995553F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BDAFC180-C9EF-4683-91A6-3E278BDEB7B8}"/>
              </a:ext>
            </a:extLst>
          </p:cNvPr>
          <p:cNvSpPr>
            <a:spLocks noGrp="1"/>
          </p:cNvSpPr>
          <p:nvPr>
            <p:ph type="title" hasCustomPrompt="1"/>
          </p:nvPr>
        </p:nvSpPr>
        <p:spPr>
          <a:xfrm>
            <a:off x="627798" y="2497541"/>
            <a:ext cx="10890912" cy="931460"/>
          </a:xfrm>
        </p:spPr>
        <p:txBody>
          <a:bodyPr anchor="t">
            <a:normAutofit/>
          </a:bodyPr>
          <a:lstStyle>
            <a:lvl1pPr algn="ctr">
              <a:defRPr sz="4000">
                <a:solidFill>
                  <a:schemeClr val="accent1">
                    <a:lumMod val="75000"/>
                  </a:schemeClr>
                </a:solidFill>
              </a:defRPr>
            </a:lvl1pPr>
          </a:lstStyle>
          <a:p>
            <a:r>
              <a:rPr lang="en-US" dirty="0"/>
              <a:t>Thank you</a:t>
            </a:r>
          </a:p>
        </p:txBody>
      </p:sp>
      <p:pic>
        <p:nvPicPr>
          <p:cNvPr id="10" name="Picture 9" descr="A picture containing outdoor&#10;&#10;Description automatically generated">
            <a:extLst>
              <a:ext uri="{FF2B5EF4-FFF2-40B4-BE49-F238E27FC236}">
                <a16:creationId xmlns:a16="http://schemas.microsoft.com/office/drawing/2014/main" xmlns="" id="{DA7290E8-6BC9-431C-902E-688CA696EF43}"/>
              </a:ext>
            </a:extLst>
          </p:cNvPr>
          <p:cNvPicPr>
            <a:picLocks noChangeAspect="1"/>
          </p:cNvPicPr>
          <p:nvPr userDrawn="1"/>
        </p:nvPicPr>
        <p:blipFill rotWithShape="1">
          <a:blip r:embed="rId3" cstate="print">
            <a:alphaModFix/>
            <a:extLst>
              <a:ext uri="{28A0092B-C50C-407E-A947-70E740481C1C}">
                <a14:useLocalDpi xmlns:a14="http://schemas.microsoft.com/office/drawing/2010/main" val="0"/>
              </a:ext>
            </a:extLst>
          </a:blip>
          <a:srcRect t="92222"/>
          <a:stretch/>
        </p:blipFill>
        <p:spPr>
          <a:xfrm>
            <a:off x="-1" y="6336674"/>
            <a:ext cx="12192000" cy="533400"/>
          </a:xfrm>
          <a:prstGeom prst="rect">
            <a:avLst/>
          </a:prstGeom>
        </p:spPr>
      </p:pic>
      <p:pic>
        <p:nvPicPr>
          <p:cNvPr id="8" name="Graphic 7">
            <a:extLst>
              <a:ext uri="{FF2B5EF4-FFF2-40B4-BE49-F238E27FC236}">
                <a16:creationId xmlns:a16="http://schemas.microsoft.com/office/drawing/2014/main" xmlns="" id="{89008C95-A113-48A0-9790-902607B7688F}"/>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458944" y="6373110"/>
            <a:ext cx="1065056" cy="416827"/>
          </a:xfrm>
          <a:prstGeom prst="rect">
            <a:avLst/>
          </a:prstGeom>
        </p:spPr>
      </p:pic>
      <p:sp>
        <p:nvSpPr>
          <p:cNvPr id="9" name="Rectangle 8">
            <a:extLst>
              <a:ext uri="{FF2B5EF4-FFF2-40B4-BE49-F238E27FC236}">
                <a16:creationId xmlns:a16="http://schemas.microsoft.com/office/drawing/2014/main" xmlns="" id="{7460C518-9312-4370-9B79-713C2D234CC0}"/>
              </a:ext>
            </a:extLst>
          </p:cNvPr>
          <p:cNvSpPr/>
          <p:nvPr userDrawn="1"/>
        </p:nvSpPr>
        <p:spPr>
          <a:xfrm>
            <a:off x="458944" y="6405688"/>
            <a:ext cx="11199656" cy="369332"/>
          </a:xfrm>
          <a:prstGeom prst="rect">
            <a:avLst/>
          </a:prstGeom>
        </p:spPr>
        <p:txBody>
          <a:bodyPr wrap="square">
            <a:spAutoFit/>
          </a:bodyPr>
          <a:lstStyle/>
          <a:p>
            <a:pPr algn="ctr"/>
            <a:r>
              <a:rPr lang="en-ZA" dirty="0">
                <a:solidFill>
                  <a:schemeClr val="bg2"/>
                </a:solidFill>
                <a:latin typeface="Museo Sans 300" panose="02000000000000000000" pitchFamily="2" charset="77"/>
              </a:rPr>
              <a:t>Protecting people, property and the </a:t>
            </a:r>
            <a:r>
              <a:rPr lang="en-ZA" dirty="0">
                <a:solidFill>
                  <a:schemeClr val="bg1"/>
                </a:solidFill>
                <a:latin typeface="Museo Sans 300" panose="02000000000000000000" pitchFamily="2" charset="77"/>
              </a:rPr>
              <a:t>environment</a:t>
            </a:r>
            <a:r>
              <a:rPr lang="en-ZA" dirty="0">
                <a:solidFill>
                  <a:schemeClr val="bg2"/>
                </a:solidFill>
                <a:latin typeface="Museo Sans 300" panose="02000000000000000000" pitchFamily="2" charset="77"/>
              </a:rPr>
              <a:t>.</a:t>
            </a:r>
          </a:p>
        </p:txBody>
      </p:sp>
      <p:pic>
        <p:nvPicPr>
          <p:cNvPr id="11" name="Picture 10" descr="Logo, company name&#10;&#10;Description automatically generated">
            <a:extLst>
              <a:ext uri="{FF2B5EF4-FFF2-40B4-BE49-F238E27FC236}">
                <a16:creationId xmlns:a16="http://schemas.microsoft.com/office/drawing/2014/main" xmlns="" id="{06698E77-622D-4848-9773-4049EC31FC1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4123" y="0"/>
            <a:ext cx="4657380" cy="2630184"/>
          </a:xfrm>
          <a:prstGeom prst="rect">
            <a:avLst/>
          </a:prstGeom>
        </p:spPr>
      </p:pic>
      <p:sp>
        <p:nvSpPr>
          <p:cNvPr id="13" name="Title 1">
            <a:extLst>
              <a:ext uri="{FF2B5EF4-FFF2-40B4-BE49-F238E27FC236}">
                <a16:creationId xmlns:a16="http://schemas.microsoft.com/office/drawing/2014/main" xmlns="" id="{7376A5B4-53A8-4C9E-A9EF-2AF920859BBF}"/>
              </a:ext>
            </a:extLst>
          </p:cNvPr>
          <p:cNvSpPr txBox="1">
            <a:spLocks/>
          </p:cNvSpPr>
          <p:nvPr userDrawn="1"/>
        </p:nvSpPr>
        <p:spPr>
          <a:xfrm>
            <a:off x="627798" y="4010983"/>
            <a:ext cx="11022531" cy="22427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Website: </a:t>
            </a:r>
            <a:r>
              <a:rPr lang="en-US" sz="1600" dirty="0">
                <a:latin typeface="Arial" panose="020B0604020202020204" pitchFamily="34" charset="0"/>
                <a:cs typeface="Arial" panose="020B0604020202020204" pitchFamily="34" charset="0"/>
                <a:hlinkClick r:id="rId7"/>
              </a:rPr>
              <a:t>www.nnr.co.za</a:t>
            </a:r>
            <a:endParaRPr lang="en-US" sz="1600"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Email: </a:t>
            </a:r>
            <a:r>
              <a:rPr lang="en-US" sz="1600" dirty="0">
                <a:latin typeface="Arial" panose="020B0604020202020204" pitchFamily="34" charset="0"/>
                <a:cs typeface="Arial" panose="020B0604020202020204" pitchFamily="34" charset="0"/>
                <a:hlinkClick r:id="rId8"/>
              </a:rPr>
              <a:t>enquiry@nnr.co.za</a:t>
            </a:r>
            <a:endParaRPr lang="en-US" sz="1600"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Twitter:  </a:t>
            </a:r>
            <a:r>
              <a:rPr lang="en-US" sz="1600" u="sng" dirty="0">
                <a:latin typeface="Arial" panose="020B0604020202020204" pitchFamily="34" charset="0"/>
                <a:cs typeface="Arial" panose="020B0604020202020204" pitchFamily="34" charset="0"/>
                <a:hlinkClick r:id="rId9"/>
              </a:rPr>
              <a:t>https://twitter.com/NucRegSA</a:t>
            </a:r>
            <a:endParaRPr lang="en-US" sz="1600" u="sng"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Facebook: </a:t>
            </a:r>
            <a:r>
              <a:rPr lang="en-US" sz="1600" u="sng" dirty="0">
                <a:latin typeface="Arial" panose="020B0604020202020204" pitchFamily="34" charset="0"/>
                <a:cs typeface="Arial" panose="020B0604020202020204" pitchFamily="34" charset="0"/>
                <a:hlinkClick r:id="rId10"/>
              </a:rPr>
              <a:t>https://www.facebook.com/nnr.co.za</a:t>
            </a: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p:txBody>
      </p:sp>
      <p:sp>
        <p:nvSpPr>
          <p:cNvPr id="3" name="Slide Number Placeholder 5">
            <a:extLst>
              <a:ext uri="{FF2B5EF4-FFF2-40B4-BE49-F238E27FC236}">
                <a16:creationId xmlns:a16="http://schemas.microsoft.com/office/drawing/2014/main" xmlns="" id="{DB638EDD-14D3-B4CF-5F6F-52F07B0E8507}"/>
              </a:ext>
            </a:extLst>
          </p:cNvPr>
          <p:cNvSpPr>
            <a:spLocks noGrp="1"/>
          </p:cNvSpPr>
          <p:nvPr>
            <p:ph type="sldNum" sz="quarter" idx="12"/>
          </p:nvPr>
        </p:nvSpPr>
        <p:spPr>
          <a:xfrm>
            <a:off x="8610600" y="6356350"/>
            <a:ext cx="2743200" cy="365125"/>
          </a:xfrm>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1974395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F07C1D3E-686E-47CB-89DB-44539A7742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xmlns="" id="{E32ED670-68C4-4612-9CD5-1100FDBAC377}"/>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xmlns="" id="{836C8690-6607-4046-9B70-D350660CD7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41DC2D1-F169-475C-A1AD-C8D91B129D60}"/>
              </a:ext>
            </a:extLst>
          </p:cNvPr>
          <p:cNvSpPr>
            <a:spLocks noGrp="1"/>
          </p:cNvSpPr>
          <p:nvPr>
            <p:ph type="sldNum" sz="quarter" idx="12"/>
          </p:nvPr>
        </p:nvSpPr>
        <p:spPr/>
        <p:txBody>
          <a:bodyPr/>
          <a:lstStyle/>
          <a:p>
            <a:fld id="{62B30900-D744-4EA3-BE04-D9335B37CC9C}" type="slidenum">
              <a:rPr lang="en-US" smtClean="0"/>
              <a:pPr/>
              <a:t>‹#›</a:t>
            </a:fld>
            <a:endParaRPr lang="en-US" dirty="0"/>
          </a:p>
        </p:txBody>
      </p:sp>
      <p:pic>
        <p:nvPicPr>
          <p:cNvPr id="8" name="Graphic 7">
            <a:extLst>
              <a:ext uri="{FF2B5EF4-FFF2-40B4-BE49-F238E27FC236}">
                <a16:creationId xmlns:a16="http://schemas.microsoft.com/office/drawing/2014/main" xmlns="" id="{AB53B8F8-824F-435C-8E25-74538B6B5A3E}"/>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10252" y="712342"/>
            <a:ext cx="2931473" cy="1147281"/>
          </a:xfrm>
          <a:prstGeom prst="rect">
            <a:avLst/>
          </a:prstGeom>
        </p:spPr>
      </p:pic>
      <p:sp>
        <p:nvSpPr>
          <p:cNvPr id="10" name="Text Placeholder 9">
            <a:extLst>
              <a:ext uri="{FF2B5EF4-FFF2-40B4-BE49-F238E27FC236}">
                <a16:creationId xmlns:a16="http://schemas.microsoft.com/office/drawing/2014/main" xmlns="" id="{D4DA97D4-6B75-4FBE-A3E3-306AC0643972}"/>
              </a:ext>
            </a:extLst>
          </p:cNvPr>
          <p:cNvSpPr>
            <a:spLocks noGrp="1"/>
          </p:cNvSpPr>
          <p:nvPr>
            <p:ph type="body" sz="quarter" idx="13" hasCustomPrompt="1"/>
          </p:nvPr>
        </p:nvSpPr>
        <p:spPr>
          <a:xfrm>
            <a:off x="4531581" y="996594"/>
            <a:ext cx="6010275" cy="739740"/>
          </a:xfrm>
        </p:spPr>
        <p:txBody>
          <a:bodyPr>
            <a:normAutofit/>
          </a:bodyPr>
          <a:lstStyle>
            <a:lvl1pPr marL="0" indent="0">
              <a:buNone/>
              <a:defRPr sz="4000">
                <a:solidFill>
                  <a:schemeClr val="bg1"/>
                </a:solidFill>
                <a:latin typeface="+mj-lt"/>
              </a:defRPr>
            </a:lvl1pPr>
          </a:lstStyle>
          <a:p>
            <a:pPr lvl="0"/>
            <a:r>
              <a:rPr lang="en-US" dirty="0"/>
              <a:t>Contents</a:t>
            </a:r>
          </a:p>
        </p:txBody>
      </p:sp>
      <p:cxnSp>
        <p:nvCxnSpPr>
          <p:cNvPr id="12" name="Straight Connector 11">
            <a:extLst>
              <a:ext uri="{FF2B5EF4-FFF2-40B4-BE49-F238E27FC236}">
                <a16:creationId xmlns:a16="http://schemas.microsoft.com/office/drawing/2014/main" xmlns="" id="{DDB7F731-C75C-43D1-B9A6-F0BD33F984D8}"/>
              </a:ext>
            </a:extLst>
          </p:cNvPr>
          <p:cNvCxnSpPr/>
          <p:nvPr userDrawn="1"/>
        </p:nvCxnSpPr>
        <p:spPr>
          <a:xfrm>
            <a:off x="4038600" y="996594"/>
            <a:ext cx="0" cy="61644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65BF0234-F8E0-4CD1-A077-298DEA3FD299}"/>
              </a:ext>
            </a:extLst>
          </p:cNvPr>
          <p:cNvSpPr>
            <a:spLocks noGrp="1"/>
          </p:cNvSpPr>
          <p:nvPr>
            <p:ph type="body" sz="quarter" idx="14" hasCustomPrompt="1"/>
          </p:nvPr>
        </p:nvSpPr>
        <p:spPr>
          <a:xfrm>
            <a:off x="4532313" y="2024063"/>
            <a:ext cx="7426325" cy="3400425"/>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Introduction</a:t>
            </a:r>
          </a:p>
          <a:p>
            <a:pPr lvl="0"/>
            <a:r>
              <a:rPr lang="en-US" dirty="0"/>
              <a:t>Mandate</a:t>
            </a:r>
          </a:p>
          <a:p>
            <a:pPr lvl="0"/>
            <a:r>
              <a:rPr lang="en-US" dirty="0"/>
              <a:t>Regulatory Framework</a:t>
            </a:r>
          </a:p>
          <a:p>
            <a:pPr lvl="0"/>
            <a:r>
              <a:rPr lang="en-US" dirty="0"/>
              <a:t>Performance Results</a:t>
            </a:r>
          </a:p>
          <a:p>
            <a:pPr lvl="0"/>
            <a:r>
              <a:rPr lang="en-US" dirty="0"/>
              <a:t>Sustainability</a:t>
            </a:r>
          </a:p>
          <a:p>
            <a:pPr lvl="0"/>
            <a:r>
              <a:rPr lang="en-US" dirty="0"/>
              <a:t>Conclusion</a:t>
            </a:r>
          </a:p>
        </p:txBody>
      </p:sp>
    </p:spTree>
    <p:extLst>
      <p:ext uri="{BB962C8B-B14F-4D97-AF65-F5344CB8AC3E}">
        <p14:creationId xmlns:p14="http://schemas.microsoft.com/office/powerpoint/2010/main" val="376617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A1F199-0C7F-4403-86DC-67F3F375F8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85062BB4-4A4C-4B9C-B87F-2260250EE4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97A85E3-0078-450B-8246-281BC5E75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556EE5C-5D7D-483A-97DA-C883A96F556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8EBD176E-88C9-41C1-8361-7B1DFC82D9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F57215D-75AA-4421-B90A-884B5DAE1483}"/>
              </a:ext>
            </a:extLst>
          </p:cNvPr>
          <p:cNvSpPr>
            <a:spLocks noGrp="1"/>
          </p:cNvSpPr>
          <p:nvPr>
            <p:ph type="sldNum" sz="quarter" idx="12"/>
          </p:nvPr>
        </p:nvSpPr>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4107501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7DA297-45A7-4EC4-BEC0-04F9B3E8F1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6D83AF3B-4568-467C-88C6-6E9C445DF6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C688CA3C-D6C5-4B5F-86CD-5014D9AE3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30F3CB7-15D7-41AD-B1B2-83D8696FE3F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1FE3D186-4299-4C8F-816E-A8DADC041B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912CF49-9A71-4B9A-8D70-5E94EC34FD59}"/>
              </a:ext>
            </a:extLst>
          </p:cNvPr>
          <p:cNvSpPr>
            <a:spLocks noGrp="1"/>
          </p:cNvSpPr>
          <p:nvPr>
            <p:ph type="sldNum" sz="quarter" idx="12"/>
          </p:nvPr>
        </p:nvSpPr>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3129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1DC4B6-50EF-4A98-988A-A187277AE9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C3B8763-CADF-4C83-954C-0E0DBDD258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0BB71D4-0A3A-47BD-ACD9-D37892913DC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12DFE10E-26D8-42C2-92D2-AC1ACFF07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61E72BD-E7FF-4460-A351-7A73EDD6BF58}"/>
              </a:ext>
            </a:extLst>
          </p:cNvPr>
          <p:cNvSpPr>
            <a:spLocks noGrp="1"/>
          </p:cNvSpPr>
          <p:nvPr>
            <p:ph type="sldNum" sz="quarter" idx="12"/>
          </p:nvPr>
        </p:nvSpPr>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1413659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AFD7182-B269-4EB6-A528-097B5CA04C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6F9D526-C711-410B-8083-BD93AF3ED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ED6D003-2A0A-44E1-8021-CEE102F3C72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3DACB41D-906B-4C50-9233-C6765B529D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7D4D11D-EDDC-4DEF-B599-40D8C90274A2}"/>
              </a:ext>
            </a:extLst>
          </p:cNvPr>
          <p:cNvSpPr>
            <a:spLocks noGrp="1"/>
          </p:cNvSpPr>
          <p:nvPr>
            <p:ph type="sldNum" sz="quarter" idx="12"/>
          </p:nvPr>
        </p:nvSpPr>
        <p:spPr/>
        <p:txBody>
          <a:bodyPr/>
          <a:lstStyle/>
          <a:p>
            <a:fld id="{62B30900-D744-4EA3-BE04-D9335B37CC9C}" type="slidenum">
              <a:rPr lang="en-US" smtClean="0"/>
              <a:t>‹#›</a:t>
            </a:fld>
            <a:endParaRPr lang="en-US"/>
          </a:p>
        </p:txBody>
      </p:sp>
    </p:spTree>
    <p:extLst>
      <p:ext uri="{BB962C8B-B14F-4D97-AF65-F5344CB8AC3E}">
        <p14:creationId xmlns:p14="http://schemas.microsoft.com/office/powerpoint/2010/main" val="23212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1A2AA5E-B34E-41DA-BAAF-854E4B56DF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6093C7C-6AC7-4A4A-9691-AD0717C853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371DE5-0022-46ED-9F90-073F5E1298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xmlns="" id="{8341DE72-EC4E-4874-92C3-731FD30619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D585691-82A3-4BBA-8A2B-0D8CF30E4D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B30900-D744-4EA3-BE04-D9335B37CC9C}" type="slidenum">
              <a:rPr lang="en-US" smtClean="0"/>
              <a:t>‹#›</a:t>
            </a:fld>
            <a:endParaRPr lang="en-US"/>
          </a:p>
        </p:txBody>
      </p:sp>
    </p:spTree>
    <p:extLst>
      <p:ext uri="{BB962C8B-B14F-4D97-AF65-F5344CB8AC3E}">
        <p14:creationId xmlns:p14="http://schemas.microsoft.com/office/powerpoint/2010/main" val="3421629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60"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C5F01B-C6F9-4364-82D5-2CE9490A9A60}"/>
              </a:ext>
            </a:extLst>
          </p:cNvPr>
          <p:cNvSpPr>
            <a:spLocks noGrp="1"/>
          </p:cNvSpPr>
          <p:nvPr>
            <p:ph type="ctrTitle"/>
          </p:nvPr>
        </p:nvSpPr>
        <p:spPr>
          <a:xfrm>
            <a:off x="609600" y="2068831"/>
            <a:ext cx="10972800" cy="757705"/>
          </a:xfrm>
        </p:spPr>
        <p:txBody>
          <a:bodyPr/>
          <a:lstStyle/>
          <a:p>
            <a:r>
              <a:rPr lang="en-US" dirty="0"/>
              <a:t>NNR REPORT</a:t>
            </a:r>
          </a:p>
        </p:txBody>
      </p:sp>
      <p:sp>
        <p:nvSpPr>
          <p:cNvPr id="3" name="Subtitle 2">
            <a:extLst>
              <a:ext uri="{FF2B5EF4-FFF2-40B4-BE49-F238E27FC236}">
                <a16:creationId xmlns:a16="http://schemas.microsoft.com/office/drawing/2014/main" xmlns="" id="{56E009A5-66A8-4074-8D6B-CD4CD888EC7A}"/>
              </a:ext>
            </a:extLst>
          </p:cNvPr>
          <p:cNvSpPr>
            <a:spLocks noGrp="1"/>
          </p:cNvSpPr>
          <p:nvPr>
            <p:ph type="subTitle" idx="1"/>
          </p:nvPr>
        </p:nvSpPr>
        <p:spPr>
          <a:xfrm>
            <a:off x="609600" y="3006091"/>
            <a:ext cx="10972800" cy="1234440"/>
          </a:xfrm>
        </p:spPr>
        <p:txBody>
          <a:bodyPr/>
          <a:lstStyle/>
          <a:p>
            <a:r>
              <a:rPr lang="en-US" dirty="0"/>
              <a:t>NNR ACTIVITIES AT THE NECSA PELINDABA SITE - PSIF</a:t>
            </a:r>
          </a:p>
        </p:txBody>
      </p:sp>
      <p:sp>
        <p:nvSpPr>
          <p:cNvPr id="4" name="Subtitle 2">
            <a:extLst>
              <a:ext uri="{FF2B5EF4-FFF2-40B4-BE49-F238E27FC236}">
                <a16:creationId xmlns:a16="http://schemas.microsoft.com/office/drawing/2014/main" xmlns="" id="{0C39CF3B-7FC0-471A-9E6C-05BCA2ED3692}"/>
              </a:ext>
            </a:extLst>
          </p:cNvPr>
          <p:cNvSpPr txBox="1">
            <a:spLocks/>
          </p:cNvSpPr>
          <p:nvPr/>
        </p:nvSpPr>
        <p:spPr>
          <a:xfrm>
            <a:off x="625367" y="4354832"/>
            <a:ext cx="10972800" cy="428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useo Sans 300" panose="020000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16 March 2024</a:t>
            </a:r>
          </a:p>
        </p:txBody>
      </p:sp>
      <p:sp>
        <p:nvSpPr>
          <p:cNvPr id="5" name="Subtitle 2">
            <a:extLst>
              <a:ext uri="{FF2B5EF4-FFF2-40B4-BE49-F238E27FC236}">
                <a16:creationId xmlns:a16="http://schemas.microsoft.com/office/drawing/2014/main" xmlns="" id="{A99C1672-1975-4258-B8AB-D4F6CE3B43A2}"/>
              </a:ext>
            </a:extLst>
          </p:cNvPr>
          <p:cNvSpPr txBox="1">
            <a:spLocks/>
          </p:cNvSpPr>
          <p:nvPr/>
        </p:nvSpPr>
        <p:spPr>
          <a:xfrm>
            <a:off x="609602" y="5673323"/>
            <a:ext cx="10972800" cy="428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useo Sans 300" panose="020000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Mr. Sello Mosoeunyane, Manager: Inspectorate - NTWP</a:t>
            </a:r>
          </a:p>
        </p:txBody>
      </p:sp>
    </p:spTree>
    <p:extLst>
      <p:ext uri="{BB962C8B-B14F-4D97-AF65-F5344CB8AC3E}">
        <p14:creationId xmlns:p14="http://schemas.microsoft.com/office/powerpoint/2010/main" val="3939262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xmlns="" id="{4AACDABC-FA7B-440A-AE03-33A406C58E28}"/>
              </a:ext>
            </a:extLst>
          </p:cNvPr>
          <p:cNvSpPr>
            <a:spLocks noGrp="1"/>
          </p:cNvSpPr>
          <p:nvPr>
            <p:ph type="sldNum" sz="quarter" idx="12"/>
          </p:nvPr>
        </p:nvSpPr>
        <p:spPr/>
        <p:txBody>
          <a:bodyPr/>
          <a:lstStyle/>
          <a:p>
            <a:fld id="{62B30900-D744-4EA3-BE04-D9335B37CC9C}" type="slidenum">
              <a:rPr lang="en-US" smtClean="0"/>
              <a:t>2</a:t>
            </a:fld>
            <a:endParaRPr lang="en-US"/>
          </a:p>
        </p:txBody>
      </p:sp>
      <p:sp>
        <p:nvSpPr>
          <p:cNvPr id="3" name="Text Placeholder 2">
            <a:extLst>
              <a:ext uri="{FF2B5EF4-FFF2-40B4-BE49-F238E27FC236}">
                <a16:creationId xmlns:a16="http://schemas.microsoft.com/office/drawing/2014/main" xmlns="" id="{36CBD3A7-B404-4292-BE5A-5A5EEE5F41A5}"/>
              </a:ext>
            </a:extLst>
          </p:cNvPr>
          <p:cNvSpPr>
            <a:spLocks noGrp="1"/>
          </p:cNvSpPr>
          <p:nvPr>
            <p:ph type="body" sz="quarter" idx="13"/>
          </p:nvPr>
        </p:nvSpPr>
        <p:spPr/>
        <p:txBody>
          <a:bodyPr/>
          <a:lstStyle/>
          <a:p>
            <a:r>
              <a:rPr lang="en-US" dirty="0"/>
              <a:t>Contents </a:t>
            </a:r>
          </a:p>
        </p:txBody>
      </p:sp>
      <p:sp>
        <p:nvSpPr>
          <p:cNvPr id="4" name="Text Placeholder 3">
            <a:extLst>
              <a:ext uri="{FF2B5EF4-FFF2-40B4-BE49-F238E27FC236}">
                <a16:creationId xmlns:a16="http://schemas.microsoft.com/office/drawing/2014/main" xmlns="" id="{153FEBD4-5131-40E7-B789-2989D49F3EBA}"/>
              </a:ext>
            </a:extLst>
          </p:cNvPr>
          <p:cNvSpPr>
            <a:spLocks noGrp="1"/>
          </p:cNvSpPr>
          <p:nvPr>
            <p:ph type="body" sz="quarter" idx="14"/>
          </p:nvPr>
        </p:nvSpPr>
        <p:spPr/>
        <p:txBody>
          <a:bodyPr>
            <a:normAutofit/>
          </a:bodyPr>
          <a:lstStyle/>
          <a:p>
            <a:r>
              <a:rPr lang="en-US" dirty="0"/>
              <a:t>Inspections for Q3</a:t>
            </a:r>
          </a:p>
          <a:p>
            <a:r>
              <a:rPr lang="en-US" dirty="0"/>
              <a:t>Inspections for Q4</a:t>
            </a:r>
          </a:p>
          <a:p>
            <a:r>
              <a:rPr lang="en-US" dirty="0"/>
              <a:t>Worker and Public Doses</a:t>
            </a:r>
          </a:p>
          <a:p>
            <a:r>
              <a:rPr lang="en-US" dirty="0"/>
              <a:t>RNEE</a:t>
            </a:r>
          </a:p>
          <a:p>
            <a:pPr marL="0" indent="0">
              <a:buNone/>
            </a:pPr>
            <a:endParaRPr lang="en-US" dirty="0"/>
          </a:p>
        </p:txBody>
      </p:sp>
    </p:spTree>
    <p:extLst>
      <p:ext uri="{BB962C8B-B14F-4D97-AF65-F5344CB8AC3E}">
        <p14:creationId xmlns:p14="http://schemas.microsoft.com/office/powerpoint/2010/main" val="1043228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6F773C-790C-4AD5-A756-079EFE4D5F91}"/>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15 x Planned inspections – All conducted.</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3 x Unplanned (Total of 18) &gt;</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11 x Facilities – Inspected (Environment Management Group)</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9 x Inspections found no non-compliances.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9 x Inspections found 41 non-compliances.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41 – Medium  =&gt; (Safety and Security impact)</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xmlns="" id="{6DA29083-29DF-487A-9B51-13611DA5BDE9}"/>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Inspections for </a:t>
            </a:r>
            <a:r>
              <a:rPr lang="en-US" dirty="0"/>
              <a:t>Q3 </a:t>
            </a:r>
          </a:p>
        </p:txBody>
      </p:sp>
      <p:sp>
        <p:nvSpPr>
          <p:cNvPr id="5" name="Slide Number Placeholder 4">
            <a:extLst>
              <a:ext uri="{FF2B5EF4-FFF2-40B4-BE49-F238E27FC236}">
                <a16:creationId xmlns:a16="http://schemas.microsoft.com/office/drawing/2014/main" xmlns="" id="{38F0D078-1F02-E316-3154-770F935773BF}"/>
              </a:ext>
            </a:extLst>
          </p:cNvPr>
          <p:cNvSpPr>
            <a:spLocks noGrp="1"/>
          </p:cNvSpPr>
          <p:nvPr>
            <p:ph type="sldNum" sz="quarter" idx="12"/>
          </p:nvPr>
        </p:nvSpPr>
        <p:spPr/>
        <p:txBody>
          <a:bodyPr/>
          <a:lstStyle/>
          <a:p>
            <a:fld id="{62B30900-D744-4EA3-BE04-D9335B37CC9C}" type="slidenum">
              <a:rPr lang="en-US" smtClean="0"/>
              <a:t>3</a:t>
            </a:fld>
            <a:endParaRPr lang="en-US"/>
          </a:p>
        </p:txBody>
      </p:sp>
    </p:spTree>
    <p:extLst>
      <p:ext uri="{BB962C8B-B14F-4D97-AF65-F5344CB8AC3E}">
        <p14:creationId xmlns:p14="http://schemas.microsoft.com/office/powerpoint/2010/main" val="159123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6F773C-790C-4AD5-A756-079EFE4D5F91}"/>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ZA" dirty="0">
                <a:latin typeface="Arial" panose="020B0604020202020204" pitchFamily="34" charset="0"/>
                <a:cs typeface="Arial" panose="020B0604020202020204" pitchFamily="34" charset="0"/>
              </a:rPr>
              <a:t>Most of the non-compliances were administrative in nature. </a:t>
            </a:r>
          </a:p>
          <a:p>
            <a:r>
              <a:rPr lang="en-ZA" dirty="0">
                <a:latin typeface="Arial" panose="020B0604020202020204" pitchFamily="34" charset="0"/>
                <a:cs typeface="Arial" panose="020B0604020202020204" pitchFamily="34" charset="0"/>
              </a:rPr>
              <a:t>	Such as – </a:t>
            </a:r>
          </a:p>
          <a:p>
            <a:pPr marL="1028700" lvl="1" indent="-342900">
              <a:buFont typeface="Wingdings" panose="05000000000000000000" pitchFamily="2" charset="2"/>
              <a:buChar char="Ø"/>
            </a:pPr>
            <a:r>
              <a:rPr lang="en-ZA" dirty="0">
                <a:latin typeface="Arial" panose="020B0604020202020204" pitchFamily="34" charset="0"/>
                <a:cs typeface="Arial" panose="020B0604020202020204" pitchFamily="34" charset="0"/>
              </a:rPr>
              <a:t>Fire extinguisher not in place.</a:t>
            </a:r>
          </a:p>
          <a:p>
            <a:pPr marL="1028700" lvl="1" indent="-342900">
              <a:buFont typeface="Wingdings" panose="05000000000000000000" pitchFamily="2" charset="2"/>
              <a:buChar char="Ø"/>
            </a:pPr>
            <a:r>
              <a:rPr lang="en-ZA" dirty="0">
                <a:latin typeface="Arial" panose="020B0604020202020204" pitchFamily="34" charset="0"/>
                <a:cs typeface="Arial" panose="020B0604020202020204" pitchFamily="34" charset="0"/>
              </a:rPr>
              <a:t>Access Egress registers not completed fully.</a:t>
            </a:r>
          </a:p>
          <a:p>
            <a:pPr marL="1028700" lvl="1" indent="-342900">
              <a:buFont typeface="Wingdings" panose="05000000000000000000" pitchFamily="2" charset="2"/>
              <a:buChar char="Ø"/>
            </a:pPr>
            <a:r>
              <a:rPr lang="en-ZA" dirty="0">
                <a:latin typeface="Arial" panose="020B0604020202020204" pitchFamily="34" charset="0"/>
                <a:cs typeface="Arial" panose="020B0604020202020204" pitchFamily="34" charset="0"/>
              </a:rPr>
              <a:t>No security officer posted at some facilities .</a:t>
            </a:r>
          </a:p>
          <a:p>
            <a:pPr marL="1028700" lvl="1" indent="-342900">
              <a:buFont typeface="Wingdings" panose="05000000000000000000" pitchFamily="2" charset="2"/>
              <a:buChar char="Ø"/>
            </a:pPr>
            <a:r>
              <a:rPr lang="en-ZA" dirty="0">
                <a:latin typeface="Arial" panose="020B0604020202020204" pitchFamily="34" charset="0"/>
                <a:cs typeface="Arial" panose="020B0604020202020204" pitchFamily="34" charset="0"/>
              </a:rPr>
              <a:t>Documents not revised at the prescribed frequency.</a:t>
            </a:r>
          </a:p>
          <a:p>
            <a:pPr lvl="1" indent="0">
              <a:buNone/>
            </a:pPr>
            <a:endParaRPr lang="en-ZA" dirty="0">
              <a:latin typeface="Arial" panose="020B0604020202020204" pitchFamily="34" charset="0"/>
              <a:cs typeface="Arial" panose="020B0604020202020204" pitchFamily="34" charset="0"/>
            </a:endParaRPr>
          </a:p>
          <a:p>
            <a:endParaRPr lang="en-ZA" dirty="0">
              <a:highlight>
                <a:srgbClr val="FF0000"/>
              </a:highlight>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xmlns="" id="{6DA29083-29DF-487A-9B51-13611DA5BDE9}"/>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Inspections for Q3 cont.</a:t>
            </a:r>
            <a:endParaRPr lang="en-US" dirty="0"/>
          </a:p>
        </p:txBody>
      </p:sp>
      <p:sp>
        <p:nvSpPr>
          <p:cNvPr id="5" name="Slide Number Placeholder 4">
            <a:extLst>
              <a:ext uri="{FF2B5EF4-FFF2-40B4-BE49-F238E27FC236}">
                <a16:creationId xmlns:a16="http://schemas.microsoft.com/office/drawing/2014/main" xmlns="" id="{38F0D078-1F02-E316-3154-770F935773BF}"/>
              </a:ext>
            </a:extLst>
          </p:cNvPr>
          <p:cNvSpPr>
            <a:spLocks noGrp="1"/>
          </p:cNvSpPr>
          <p:nvPr>
            <p:ph type="sldNum" sz="quarter" idx="12"/>
          </p:nvPr>
        </p:nvSpPr>
        <p:spPr/>
        <p:txBody>
          <a:bodyPr/>
          <a:lstStyle/>
          <a:p>
            <a:fld id="{62B30900-D744-4EA3-BE04-D9335B37CC9C}" type="slidenum">
              <a:rPr lang="en-US" smtClean="0"/>
              <a:t>4</a:t>
            </a:fld>
            <a:endParaRPr lang="en-US"/>
          </a:p>
        </p:txBody>
      </p:sp>
    </p:spTree>
    <p:extLst>
      <p:ext uri="{BB962C8B-B14F-4D97-AF65-F5344CB8AC3E}">
        <p14:creationId xmlns:p14="http://schemas.microsoft.com/office/powerpoint/2010/main" val="3201514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6F773C-790C-4AD5-A756-079EFE4D5F91}"/>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20 x Planned inspections.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 x Shutdown at SAFAR1-1</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 x Group inspection at SAFARI-1 </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xmlns="" id="{6DA29083-29DF-487A-9B51-13611DA5BDE9}"/>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Inspections for </a:t>
            </a:r>
            <a:r>
              <a:rPr lang="en-US" dirty="0"/>
              <a:t>Q4</a:t>
            </a:r>
          </a:p>
        </p:txBody>
      </p:sp>
      <p:sp>
        <p:nvSpPr>
          <p:cNvPr id="5" name="Slide Number Placeholder 4">
            <a:extLst>
              <a:ext uri="{FF2B5EF4-FFF2-40B4-BE49-F238E27FC236}">
                <a16:creationId xmlns:a16="http://schemas.microsoft.com/office/drawing/2014/main" xmlns="" id="{38F0D078-1F02-E316-3154-770F935773BF}"/>
              </a:ext>
            </a:extLst>
          </p:cNvPr>
          <p:cNvSpPr>
            <a:spLocks noGrp="1"/>
          </p:cNvSpPr>
          <p:nvPr>
            <p:ph type="sldNum" sz="quarter" idx="12"/>
          </p:nvPr>
        </p:nvSpPr>
        <p:spPr/>
        <p:txBody>
          <a:bodyPr/>
          <a:lstStyle/>
          <a:p>
            <a:fld id="{62B30900-D744-4EA3-BE04-D9335B37CC9C}" type="slidenum">
              <a:rPr lang="en-US" smtClean="0"/>
              <a:t>5</a:t>
            </a:fld>
            <a:endParaRPr lang="en-US"/>
          </a:p>
        </p:txBody>
      </p:sp>
    </p:spTree>
    <p:extLst>
      <p:ext uri="{BB962C8B-B14F-4D97-AF65-F5344CB8AC3E}">
        <p14:creationId xmlns:p14="http://schemas.microsoft.com/office/powerpoint/2010/main" val="1966046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6F773C-790C-4AD5-A756-079EFE4D5F91}"/>
              </a:ext>
            </a:extLst>
          </p:cNvPr>
          <p:cNvSpPr>
            <a:spLocks noGrp="1"/>
          </p:cNvSpPr>
          <p:nvPr>
            <p:ph idx="1"/>
          </p:nvPr>
        </p:nvSpPr>
        <p:spPr>
          <a:xfrm>
            <a:off x="838200" y="1234440"/>
            <a:ext cx="10515600" cy="4942524"/>
          </a:xfrm>
        </p:spPr>
        <p:txBody>
          <a:bodyPr>
            <a:normAutofit/>
          </a:bodyPr>
          <a:lstStyle/>
          <a:p>
            <a:pPr marL="342900" indent="-342900" algn="just">
              <a:buFont typeface="Arial" panose="020B0604020202020204" pitchFamily="34" charset="0"/>
              <a:buChar char="•"/>
            </a:pPr>
            <a:r>
              <a:rPr lang="en-US" dirty="0">
                <a:latin typeface="Arial" panose="020B0604020202020204" pitchFamily="34" charset="0"/>
                <a:cs typeface="Arial" panose="020B0604020202020204" pitchFamily="34" charset="0"/>
              </a:rPr>
              <a:t>Occupational exposure to radiation of occupationally exposed workers at Necsa was within limits.</a:t>
            </a:r>
          </a:p>
          <a:p>
            <a:pPr marL="342900" indent="-342900" algn="just">
              <a:buFont typeface="Arial" panose="020B0604020202020204" pitchFamily="34" charset="0"/>
              <a:buChar char="•"/>
            </a:pPr>
            <a:r>
              <a:rPr lang="en-US" dirty="0">
                <a:latin typeface="Arial" panose="020B0604020202020204" pitchFamily="34" charset="0"/>
                <a:cs typeface="Arial" panose="020B0604020202020204" pitchFamily="34" charset="0"/>
              </a:rPr>
              <a:t>Public exposure to radiation was within limits.</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xmlns="" id="{6DA29083-29DF-487A-9B51-13611DA5BDE9}"/>
              </a:ext>
            </a:extLst>
          </p:cNvPr>
          <p:cNvSpPr>
            <a:spLocks noGrp="1"/>
          </p:cNvSpPr>
          <p:nvPr>
            <p:ph type="title"/>
          </p:nvPr>
        </p:nvSpPr>
        <p:spPr>
          <a:xfrm>
            <a:off x="838200" y="1"/>
            <a:ext cx="10515600" cy="1055054"/>
          </a:xfrm>
        </p:spPr>
        <p:txBody>
          <a:bodyPr/>
          <a:lstStyle/>
          <a:p>
            <a:r>
              <a:rPr lang="en-US" dirty="0"/>
              <a:t>Worker and Public Doses</a:t>
            </a:r>
          </a:p>
        </p:txBody>
      </p:sp>
      <p:sp>
        <p:nvSpPr>
          <p:cNvPr id="5" name="Slide Number Placeholder 4">
            <a:extLst>
              <a:ext uri="{FF2B5EF4-FFF2-40B4-BE49-F238E27FC236}">
                <a16:creationId xmlns:a16="http://schemas.microsoft.com/office/drawing/2014/main" xmlns="" id="{38F0D078-1F02-E316-3154-770F935773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30900-D744-4EA3-BE04-D9335B37CC9C}" type="slidenum">
              <a:rPr kumimoji="0" lang="en-US" sz="1200" b="0" i="0" u="none" strike="noStrike" kern="1200" cap="none" spc="0" normalizeH="0" baseline="0" noProof="0" smtClean="0">
                <a:ln>
                  <a:noFill/>
                </a:ln>
                <a:solidFill>
                  <a:prstClr val="black">
                    <a:tint val="75000"/>
                  </a:prstClr>
                </a:solidFill>
                <a:effectLst/>
                <a:uLnTx/>
                <a:uFillTx/>
                <a:latin typeface="Museo 30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Museo 300"/>
              <a:ea typeface="+mn-ea"/>
              <a:cs typeface="+mn-cs"/>
            </a:endParaRPr>
          </a:p>
        </p:txBody>
      </p:sp>
    </p:spTree>
    <p:extLst>
      <p:ext uri="{BB962C8B-B14F-4D97-AF65-F5344CB8AC3E}">
        <p14:creationId xmlns:p14="http://schemas.microsoft.com/office/powerpoint/2010/main" val="1936155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196F773C-790C-4AD5-A756-079EFE4D5F91}"/>
              </a:ext>
            </a:extLst>
          </p:cNvPr>
          <p:cNvSpPr>
            <a:spLocks noGrp="1"/>
          </p:cNvSpPr>
          <p:nvPr>
            <p:ph idx="1"/>
          </p:nvPr>
        </p:nvSpPr>
        <p:spPr>
          <a:xfrm>
            <a:off x="838200" y="1055055"/>
            <a:ext cx="10515600" cy="5301295"/>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Regulatory Nuclear Emergency Exercise (RNEE).</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The RNEE was held on 03 – 04 October 2023.</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The report was issued to Necsa. </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Several findings were identified in the form of non-compliances (deficiencies) and observations (areas of improvements)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Those findings must be addressed.</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Necsa has submitted corrective action plan.</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The NNR to monitor the implementation of those corrective actions.</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xmlns="" id="{6DA29083-29DF-487A-9B51-13611DA5BDE9}"/>
              </a:ext>
            </a:extLst>
          </p:cNvPr>
          <p:cNvSpPr>
            <a:spLocks noGrp="1"/>
          </p:cNvSpPr>
          <p:nvPr>
            <p:ph type="title"/>
          </p:nvPr>
        </p:nvSpPr>
        <p:spPr>
          <a:xfrm>
            <a:off x="838200" y="1"/>
            <a:ext cx="10515600" cy="1055054"/>
          </a:xfrm>
        </p:spPr>
        <p:txBody>
          <a:bodyPr/>
          <a:lstStyle/>
          <a:p>
            <a:r>
              <a:rPr lang="en-US" dirty="0">
                <a:latin typeface="Arial" panose="020B0604020202020204" pitchFamily="34" charset="0"/>
                <a:cs typeface="Arial" panose="020B0604020202020204" pitchFamily="34" charset="0"/>
              </a:rPr>
              <a:t>RNEE</a:t>
            </a:r>
            <a:endParaRPr lang="en-US" dirty="0"/>
          </a:p>
        </p:txBody>
      </p:sp>
      <p:sp>
        <p:nvSpPr>
          <p:cNvPr id="5" name="Slide Number Placeholder 4">
            <a:extLst>
              <a:ext uri="{FF2B5EF4-FFF2-40B4-BE49-F238E27FC236}">
                <a16:creationId xmlns:a16="http://schemas.microsoft.com/office/drawing/2014/main" xmlns="" id="{38F0D078-1F02-E316-3154-770F935773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30900-D744-4EA3-BE04-D9335B37CC9C}" type="slidenum">
              <a:rPr kumimoji="0" lang="en-US" sz="1200" b="0" i="0" u="none" strike="noStrike" kern="1200" cap="none" spc="0" normalizeH="0" baseline="0" noProof="0" smtClean="0">
                <a:ln>
                  <a:noFill/>
                </a:ln>
                <a:solidFill>
                  <a:prstClr val="black">
                    <a:tint val="75000"/>
                  </a:prstClr>
                </a:solidFill>
                <a:effectLst/>
                <a:uLnTx/>
                <a:uFillTx/>
                <a:latin typeface="Museo 30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Museo 300"/>
              <a:ea typeface="+mn-ea"/>
              <a:cs typeface="+mn-cs"/>
            </a:endParaRPr>
          </a:p>
        </p:txBody>
      </p:sp>
    </p:spTree>
    <p:extLst>
      <p:ext uri="{BB962C8B-B14F-4D97-AF65-F5344CB8AC3E}">
        <p14:creationId xmlns:p14="http://schemas.microsoft.com/office/powerpoint/2010/main" val="2874066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B4674B8-A2E8-5739-BBC8-577C2BC804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C47A1487-1C37-25D6-CEC8-BC8978F5430E}"/>
              </a:ext>
            </a:extLst>
          </p:cNvPr>
          <p:cNvSpPr>
            <a:spLocks noGrp="1"/>
          </p:cNvSpPr>
          <p:nvPr>
            <p:ph idx="1"/>
          </p:nvPr>
        </p:nvSpPr>
        <p:spPr>
          <a:xfrm>
            <a:off x="171450" y="1055055"/>
            <a:ext cx="11182350" cy="5301295"/>
          </a:xfrm>
        </p:spPr>
        <p:txBody>
          <a:bodyPr>
            <a:normAutofit/>
          </a:bodyPr>
          <a:lstStyle/>
          <a:p>
            <a:pPr marL="285750" indent="-285750" algn="just">
              <a:lnSpc>
                <a:spcPct val="115000"/>
              </a:lnSpc>
              <a:spcAft>
                <a:spcPts val="600"/>
              </a:spcAft>
              <a:buFont typeface="Arial" panose="020B0604020202020204" pitchFamily="34" charset="0"/>
              <a:buChar char="•"/>
            </a:pPr>
            <a:r>
              <a:rPr lang="en-GB" sz="1800" dirty="0">
                <a:effectLst/>
                <a:latin typeface="Arial" panose="020B0604020202020204" pitchFamily="34" charset="0"/>
                <a:ea typeface="Times New Roman" panose="02020603050405020304" pitchFamily="18" charset="0"/>
                <a:cs typeface="Arial" panose="020B0604020202020204" pitchFamily="34" charset="0"/>
              </a:rPr>
              <a:t>The NNR issued the directive in August 2023 to </a:t>
            </a:r>
            <a:r>
              <a:rPr lang="en-GB" sz="1800" dirty="0" err="1">
                <a:effectLst/>
                <a:latin typeface="Arial" panose="020B0604020202020204" pitchFamily="34" charset="0"/>
                <a:ea typeface="Times New Roman" panose="02020603050405020304" pitchFamily="18" charset="0"/>
                <a:cs typeface="Arial" panose="020B0604020202020204" pitchFamily="34" charset="0"/>
              </a:rPr>
              <a:t>Necsa</a:t>
            </a:r>
            <a:r>
              <a:rPr lang="en-GB" sz="1800" dirty="0">
                <a:effectLst/>
                <a:latin typeface="Arial" panose="020B0604020202020204" pitchFamily="34" charset="0"/>
                <a:ea typeface="Times New Roman" panose="02020603050405020304" pitchFamily="18" charset="0"/>
                <a:cs typeface="Arial" panose="020B0604020202020204" pitchFamily="34" charset="0"/>
              </a:rPr>
              <a:t> to publish a copy of the application to the interested parties and municipalities that may be affected by the extension of the Thabana Pipestore to provide written presentation to the Board.</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028700" lvl="1" indent="-342900" algn="just">
              <a:lnSpc>
                <a:spcPct val="115000"/>
              </a:lnSpc>
              <a:spcAft>
                <a:spcPts val="600"/>
              </a:spcAft>
              <a:buFont typeface="Wingdings" panose="05000000000000000000" pitchFamily="2" charset="2"/>
              <a:buChar char="ü"/>
            </a:pPr>
            <a:r>
              <a:rPr lang="en-GB" sz="1800" dirty="0">
                <a:effectLst/>
                <a:latin typeface="Arial" panose="020B0604020202020204" pitchFamily="34" charset="0"/>
                <a:ea typeface="Times New Roman" panose="02020603050405020304" pitchFamily="18" charset="0"/>
                <a:cs typeface="Arial" panose="020B0604020202020204" pitchFamily="34" charset="0"/>
              </a:rPr>
              <a:t>The said process was conducted as from 01 September to 30 September 2023. An extension was granted to Estate De Afrique who requested to submit their written comments by 13 October 2023.</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028700" lvl="1" indent="-342900" algn="just">
              <a:lnSpc>
                <a:spcPct val="115000"/>
              </a:lnSpc>
              <a:spcAft>
                <a:spcPts val="600"/>
              </a:spcAft>
              <a:buFont typeface="Wingdings" panose="05000000000000000000" pitchFamily="2" charset="2"/>
              <a:buChar char="ü"/>
            </a:pPr>
            <a:r>
              <a:rPr lang="en-GB" sz="1800" dirty="0" err="1">
                <a:effectLst/>
                <a:latin typeface="Arial" panose="020B0604020202020204" pitchFamily="34" charset="0"/>
                <a:ea typeface="Times New Roman" panose="02020603050405020304" pitchFamily="18" charset="0"/>
                <a:cs typeface="Arial" panose="020B0604020202020204" pitchFamily="34" charset="0"/>
              </a:rPr>
              <a:t>Necsa</a:t>
            </a:r>
            <a:r>
              <a:rPr lang="en-GB" sz="1800" dirty="0">
                <a:effectLst/>
                <a:latin typeface="Arial" panose="020B0604020202020204" pitchFamily="34" charset="0"/>
                <a:ea typeface="Times New Roman" panose="02020603050405020304" pitchFamily="18" charset="0"/>
                <a:cs typeface="Arial" panose="020B0604020202020204" pitchFamily="34" charset="0"/>
              </a:rPr>
              <a:t> was required to address the comments received. Upon receipt of the </a:t>
            </a:r>
            <a:r>
              <a:rPr lang="en-GB" sz="1800" dirty="0" err="1">
                <a:effectLst/>
                <a:latin typeface="Arial" panose="020B0604020202020204" pitchFamily="34" charset="0"/>
                <a:ea typeface="Times New Roman" panose="02020603050405020304" pitchFamily="18" charset="0"/>
                <a:cs typeface="Arial" panose="020B0604020202020204" pitchFamily="34" charset="0"/>
              </a:rPr>
              <a:t>Necsa</a:t>
            </a:r>
            <a:r>
              <a:rPr lang="en-GB" sz="1800" dirty="0">
                <a:effectLst/>
                <a:latin typeface="Arial" panose="020B0604020202020204" pitchFamily="34" charset="0"/>
                <a:ea typeface="Times New Roman" panose="02020603050405020304" pitchFamily="18" charset="0"/>
                <a:cs typeface="Arial" panose="020B0604020202020204" pitchFamily="34" charset="0"/>
              </a:rPr>
              <a:t> responses, the NNR review concluded that while </a:t>
            </a:r>
            <a:r>
              <a:rPr lang="en-GB" sz="1800" dirty="0" err="1">
                <a:effectLst/>
                <a:latin typeface="Arial" panose="020B0604020202020204" pitchFamily="34" charset="0"/>
                <a:ea typeface="Times New Roman" panose="02020603050405020304" pitchFamily="18" charset="0"/>
                <a:cs typeface="Arial" panose="020B0604020202020204" pitchFamily="34" charset="0"/>
              </a:rPr>
              <a:t>Necsa</a:t>
            </a:r>
            <a:r>
              <a:rPr lang="en-GB" sz="1800" dirty="0">
                <a:effectLst/>
                <a:latin typeface="Arial" panose="020B0604020202020204" pitchFamily="34" charset="0"/>
                <a:ea typeface="Times New Roman" panose="02020603050405020304" pitchFamily="18" charset="0"/>
                <a:cs typeface="Arial" panose="020B0604020202020204" pitchFamily="34" charset="0"/>
              </a:rPr>
              <a:t> adequately addressed most of the comments from the public, it failed to do so with regard to some of the comments and was required to adequately address them.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err="1">
                <a:latin typeface="Arial" panose="020B0604020202020204" pitchFamily="34" charset="0"/>
                <a:cs typeface="Arial" panose="020B0604020202020204" pitchFamily="34" charset="0"/>
              </a:rPr>
              <a:t>Necsa</a:t>
            </a:r>
            <a:r>
              <a:rPr lang="en-US" sz="1800" dirty="0">
                <a:latin typeface="Arial" panose="020B0604020202020204" pitchFamily="34" charset="0"/>
                <a:cs typeface="Arial" panose="020B0604020202020204" pitchFamily="34" charset="0"/>
              </a:rPr>
              <a:t> was afforded an opportunity to adequately address the outstanding public comments and NNR is busy processing </a:t>
            </a:r>
            <a:r>
              <a:rPr lang="en-US" sz="1800" dirty="0" err="1">
                <a:latin typeface="Arial" panose="020B0604020202020204" pitchFamily="34" charset="0"/>
                <a:cs typeface="Arial" panose="020B0604020202020204" pitchFamily="34" charset="0"/>
              </a:rPr>
              <a:t>Necsa</a:t>
            </a:r>
            <a:r>
              <a:rPr lang="en-US" sz="1800" dirty="0">
                <a:latin typeface="Arial" panose="020B0604020202020204" pitchFamily="34" charset="0"/>
                <a:cs typeface="Arial" panose="020B0604020202020204" pitchFamily="34" charset="0"/>
              </a:rPr>
              <a:t> responses.</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The outcome of process will be communicated as soon as NNR internal processes has been completed.</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xmlns="" id="{610EBA3C-ADAF-66D8-4D13-77A62D28D8D1}"/>
              </a:ext>
            </a:extLst>
          </p:cNvPr>
          <p:cNvSpPr>
            <a:spLocks noGrp="1"/>
          </p:cNvSpPr>
          <p:nvPr>
            <p:ph type="title"/>
          </p:nvPr>
        </p:nvSpPr>
        <p:spPr>
          <a:xfrm>
            <a:off x="838200" y="1"/>
            <a:ext cx="10515600" cy="1055054"/>
          </a:xfrm>
        </p:spPr>
        <p:txBody>
          <a:bodyPr/>
          <a:lstStyle/>
          <a:p>
            <a:r>
              <a:rPr lang="en-US" dirty="0">
                <a:latin typeface="Arial" panose="020B0604020202020204" pitchFamily="34" charset="0"/>
                <a:cs typeface="Arial" panose="020B0604020202020204" pitchFamily="34" charset="0"/>
              </a:rPr>
              <a:t>PUBLIC PARTICPATION PROCESS</a:t>
            </a:r>
            <a:endParaRPr lang="en-US" dirty="0"/>
          </a:p>
        </p:txBody>
      </p:sp>
      <p:sp>
        <p:nvSpPr>
          <p:cNvPr id="5" name="Slide Number Placeholder 4">
            <a:extLst>
              <a:ext uri="{FF2B5EF4-FFF2-40B4-BE49-F238E27FC236}">
                <a16:creationId xmlns:a16="http://schemas.microsoft.com/office/drawing/2014/main" xmlns="" id="{9D8CEE04-2C87-FEA0-5A5C-B3794EFAA3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30900-D744-4EA3-BE04-D9335B37CC9C}" type="slidenum">
              <a:rPr kumimoji="0" lang="en-US" sz="1200" b="0" i="0" u="none" strike="noStrike" kern="1200" cap="none" spc="0" normalizeH="0" baseline="0" noProof="0" smtClean="0">
                <a:ln>
                  <a:noFill/>
                </a:ln>
                <a:solidFill>
                  <a:prstClr val="black">
                    <a:tint val="75000"/>
                  </a:prstClr>
                </a:solidFill>
                <a:effectLst/>
                <a:uLnTx/>
                <a:uFillTx/>
                <a:latin typeface="Museo 30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Museo 300"/>
              <a:ea typeface="+mn-ea"/>
              <a:cs typeface="+mn-cs"/>
            </a:endParaRPr>
          </a:p>
        </p:txBody>
      </p:sp>
    </p:spTree>
    <p:extLst>
      <p:ext uri="{BB962C8B-B14F-4D97-AF65-F5344CB8AC3E}">
        <p14:creationId xmlns:p14="http://schemas.microsoft.com/office/powerpoint/2010/main" val="92473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581C7-BBEC-4318-8212-E8F46CB33FB4}"/>
              </a:ext>
            </a:extLst>
          </p:cNvPr>
          <p:cNvSpPr>
            <a:spLocks noGrp="1"/>
          </p:cNvSpPr>
          <p:nvPr>
            <p:ph type="title"/>
          </p:nvPr>
        </p:nvSpPr>
        <p:spPr/>
        <p:txBody>
          <a:bodyPr/>
          <a:lstStyle/>
          <a:p>
            <a:r>
              <a:rPr lang="en-US" dirty="0"/>
              <a:t>Thank you</a:t>
            </a:r>
          </a:p>
        </p:txBody>
      </p:sp>
      <p:sp>
        <p:nvSpPr>
          <p:cNvPr id="3" name="Slide Number Placeholder 2">
            <a:extLst>
              <a:ext uri="{FF2B5EF4-FFF2-40B4-BE49-F238E27FC236}">
                <a16:creationId xmlns:a16="http://schemas.microsoft.com/office/drawing/2014/main" xmlns="" id="{CC9DBBA2-5F44-2183-75B4-BDD6C9325B9E}"/>
              </a:ext>
            </a:extLst>
          </p:cNvPr>
          <p:cNvSpPr>
            <a:spLocks noGrp="1"/>
          </p:cNvSpPr>
          <p:nvPr>
            <p:ph type="sldNum" sz="quarter" idx="12"/>
          </p:nvPr>
        </p:nvSpPr>
        <p:spPr/>
        <p:txBody>
          <a:bodyPr/>
          <a:lstStyle/>
          <a:p>
            <a:fld id="{62B30900-D744-4EA3-BE04-D9335B37CC9C}" type="slidenum">
              <a:rPr lang="en-US" smtClean="0"/>
              <a:t>9</a:t>
            </a:fld>
            <a:endParaRPr lang="en-US"/>
          </a:p>
        </p:txBody>
      </p:sp>
    </p:spTree>
    <p:extLst>
      <p:ext uri="{BB962C8B-B14F-4D97-AF65-F5344CB8AC3E}">
        <p14:creationId xmlns:p14="http://schemas.microsoft.com/office/powerpoint/2010/main" val="3740854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useo Custom 1">
      <a:majorFont>
        <a:latin typeface="Museo 700"/>
        <a:ea typeface=""/>
        <a:cs typeface=""/>
      </a:majorFont>
      <a:minorFont>
        <a:latin typeface="Museo 300"/>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NR Corporate PPT Feb2022" id="{75983135-E0A5-4467-817B-FA8E3F2FD070}" vid="{1FCB396E-7310-41FB-BC21-1A08FE131E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NNR Corporate PowerPoint Template Feb2022</Template>
  <TotalTime>876</TotalTime>
  <Words>397</Words>
  <Application>Microsoft Office PowerPoint</Application>
  <PresentationFormat>Widescreen</PresentationFormat>
  <Paragraphs>127</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Museo 300</vt:lpstr>
      <vt:lpstr>Museo 700</vt:lpstr>
      <vt:lpstr>Museo Sans 300</vt:lpstr>
      <vt:lpstr>Times New Roman</vt:lpstr>
      <vt:lpstr>Wingdings</vt:lpstr>
      <vt:lpstr>Office Theme</vt:lpstr>
      <vt:lpstr>NNR REPORT</vt:lpstr>
      <vt:lpstr>PowerPoint Presentation</vt:lpstr>
      <vt:lpstr>Inspections for Q3 </vt:lpstr>
      <vt:lpstr>Inspections for Q3 cont.</vt:lpstr>
      <vt:lpstr>Inspections for Q4</vt:lpstr>
      <vt:lpstr>Worker and Public Doses</vt:lpstr>
      <vt:lpstr>RNEE</vt:lpstr>
      <vt:lpstr>PUBLIC PARTICPATION PROCESS</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 2025</dc:title>
  <dc:creator>Lindie Kleu</dc:creator>
  <cp:lastModifiedBy>Amelia Rennie-Kroon</cp:lastModifiedBy>
  <cp:revision>33</cp:revision>
  <dcterms:created xsi:type="dcterms:W3CDTF">2022-10-03T13:39:55Z</dcterms:created>
  <dcterms:modified xsi:type="dcterms:W3CDTF">2024-03-19T12:53:02Z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8e2e7e7e-e805-4f7b-9a0e-de234a4bef93</vt:lpwstr>
  </property>
  <property fmtid="{D5CDD505-2E9C-101B-9397-08002B2CF9AE}" pid="3" name="DocumentType">
    <vt:lpwstr>Report</vt:lpwstr>
  </property>
  <property fmtid="{D5CDD505-2E9C-101B-9397-08002B2CF9AE}" pid="4" name="Classification">
    <vt:lpwstr>Non-Restricted</vt:lpwstr>
  </property>
</Properties>
</file>