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27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A9D5"/>
    <a:srgbClr val="03AABD"/>
    <a:srgbClr val="233881"/>
    <a:srgbClr val="213F99"/>
    <a:srgbClr val="FFFFFF"/>
    <a:srgbClr val="DFE687"/>
    <a:srgbClr val="ECE8D3"/>
    <a:srgbClr val="E53D2B"/>
    <a:srgbClr val="F38A0B"/>
    <a:srgbClr val="A8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083E6E3-FA7D-4D7B-A595-EF9225AFEA82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39" autoAdjust="0"/>
    <p:restoredTop sz="94660" autoAdjust="0"/>
  </p:normalViewPr>
  <p:slideViewPr>
    <p:cSldViewPr snapToGrid="0">
      <p:cViewPr varScale="1">
        <p:scale>
          <a:sx n="91" d="100"/>
          <a:sy n="91" d="100"/>
        </p:scale>
        <p:origin x="77" y="25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46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157DC4-DC4D-44D5-89AC-82327210B8DD}" type="datetimeFigureOut">
              <a:rPr lang="en-GB" smtClean="0"/>
              <a:t>14/06/2024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66CAC-BB2B-4414-81D2-78D15001FD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6493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69263"/>
            <a:ext cx="12192000" cy="586625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Presentation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35103" y="6507291"/>
            <a:ext cx="656897" cy="3282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7340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1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33537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2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13966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3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  <a:solidFill>
            <a:srgbClr val="FFFFFF"/>
          </a:solidFill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8" name="Rectangle 37"/>
          <p:cNvSpPr/>
          <p:nvPr userDrawn="1"/>
        </p:nvSpPr>
        <p:spPr>
          <a:xfrm>
            <a:off x="3218639" y="2821479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9" y="282147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9" y="1477441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9" y="147744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80" y="1525984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6" y="2865198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3218639" y="2156222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val 15"/>
          <p:cNvSpPr/>
          <p:nvPr userDrawn="1"/>
        </p:nvSpPr>
        <p:spPr>
          <a:xfrm>
            <a:off x="2913839" y="215622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5" y="2199941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030933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4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89691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5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77792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6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190929" y="3343985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886129" y="334398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190929" y="2665537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886129" y="266553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190929" y="1993518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886129" y="1993518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190929" y="4000554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886129" y="400055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190929" y="4682301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886129" y="4682301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3190929" y="1321499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886129" y="1321499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02670" y="1370042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678717" y="3392528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678716" y="2709256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678715" y="2037237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678714" y="4047112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678714" y="4730964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043753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7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7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576027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_8 Sec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1321499"/>
            <a:ext cx="12192000" cy="553650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51356" y="6501554"/>
            <a:ext cx="390144" cy="329184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5" name="Title Placeholder 2"/>
          <p:cNvSpPr>
            <a:spLocks noGrp="1"/>
          </p:cNvSpPr>
          <p:nvPr>
            <p:ph type="title" hasCustomPrompt="1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 b="1">
                <a:solidFill>
                  <a:srgbClr val="213F99"/>
                </a:solidFill>
              </a:defRPr>
            </a:lvl1pPr>
          </a:lstStyle>
          <a:p>
            <a:r>
              <a:rPr lang="en-US" dirty="0" smtClean="0"/>
              <a:t>CONTENTS</a:t>
            </a:r>
            <a:endParaRPr lang="en-ZA" dirty="0"/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4" name="Rectangle 33"/>
          <p:cNvSpPr/>
          <p:nvPr userDrawn="1"/>
        </p:nvSpPr>
        <p:spPr>
          <a:xfrm>
            <a:off x="3218638" y="3144460"/>
            <a:ext cx="5203371" cy="540000"/>
          </a:xfrm>
          <a:prstGeom prst="rect">
            <a:avLst/>
          </a:prstGeom>
          <a:solidFill>
            <a:srgbClr val="81A9D5"/>
          </a:solidFill>
          <a:ln>
            <a:solidFill>
              <a:srgbClr val="81A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DFE68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val 35"/>
          <p:cNvSpPr/>
          <p:nvPr userDrawn="1"/>
        </p:nvSpPr>
        <p:spPr>
          <a:xfrm>
            <a:off x="2913838" y="314446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 37"/>
          <p:cNvSpPr/>
          <p:nvPr userDrawn="1"/>
        </p:nvSpPr>
        <p:spPr>
          <a:xfrm>
            <a:off x="3218638" y="2488970"/>
            <a:ext cx="5203371" cy="540000"/>
          </a:xfrm>
          <a:prstGeom prst="rect">
            <a:avLst/>
          </a:prstGeom>
          <a:solidFill>
            <a:srgbClr val="A8E2ED"/>
          </a:solidFill>
          <a:ln>
            <a:solidFill>
              <a:srgbClr val="A8E2E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/>
          <p:cNvSpPr/>
          <p:nvPr userDrawn="1"/>
        </p:nvSpPr>
        <p:spPr>
          <a:xfrm>
            <a:off x="2913838" y="2488970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3218638" y="1819156"/>
            <a:ext cx="5203371" cy="540000"/>
          </a:xfrm>
          <a:prstGeom prst="rect">
            <a:avLst/>
          </a:prstGeom>
          <a:solidFill>
            <a:srgbClr val="03AABD"/>
          </a:solidFill>
          <a:ln>
            <a:solidFill>
              <a:srgbClr val="00AAB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val 41"/>
          <p:cNvSpPr/>
          <p:nvPr userDrawn="1"/>
        </p:nvSpPr>
        <p:spPr>
          <a:xfrm>
            <a:off x="2913838" y="1819156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Rectangle 43"/>
          <p:cNvSpPr/>
          <p:nvPr userDrawn="1"/>
        </p:nvSpPr>
        <p:spPr>
          <a:xfrm>
            <a:off x="3218638" y="3823987"/>
            <a:ext cx="5203371" cy="540000"/>
          </a:xfrm>
          <a:prstGeom prst="rect">
            <a:avLst/>
          </a:prstGeom>
          <a:solidFill>
            <a:srgbClr val="DFE687"/>
          </a:solidFill>
          <a:ln>
            <a:solidFill>
              <a:srgbClr val="DFE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Oval 44"/>
          <p:cNvSpPr/>
          <p:nvPr userDrawn="1"/>
        </p:nvSpPr>
        <p:spPr>
          <a:xfrm>
            <a:off x="2913838" y="3823987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7" name="Rectangle 46"/>
          <p:cNvSpPr/>
          <p:nvPr userDrawn="1"/>
        </p:nvSpPr>
        <p:spPr>
          <a:xfrm>
            <a:off x="3218638" y="4505734"/>
            <a:ext cx="5203371" cy="540000"/>
          </a:xfrm>
          <a:prstGeom prst="rect">
            <a:avLst/>
          </a:prstGeom>
          <a:solidFill>
            <a:srgbClr val="F38A0B"/>
          </a:solidFill>
          <a:ln>
            <a:solidFill>
              <a:srgbClr val="F38A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val 47"/>
          <p:cNvSpPr/>
          <p:nvPr userDrawn="1"/>
        </p:nvSpPr>
        <p:spPr>
          <a:xfrm>
            <a:off x="2913838" y="4505734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 smtClean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GB" b="1" dirty="0">
              <a:solidFill>
                <a:srgbClr val="213F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tangle 49"/>
          <p:cNvSpPr/>
          <p:nvPr userDrawn="1"/>
        </p:nvSpPr>
        <p:spPr>
          <a:xfrm>
            <a:off x="3218638" y="5168025"/>
            <a:ext cx="5203371" cy="540000"/>
          </a:xfrm>
          <a:prstGeom prst="rect">
            <a:avLst/>
          </a:prstGeom>
          <a:solidFill>
            <a:srgbClr val="E53D2B"/>
          </a:solidFill>
          <a:ln>
            <a:solidFill>
              <a:srgbClr val="E53D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Oval 50"/>
          <p:cNvSpPr/>
          <p:nvPr userDrawn="1"/>
        </p:nvSpPr>
        <p:spPr>
          <a:xfrm>
            <a:off x="2913838" y="516802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3" name="Rectangle 52"/>
          <p:cNvSpPr/>
          <p:nvPr userDrawn="1"/>
        </p:nvSpPr>
        <p:spPr>
          <a:xfrm>
            <a:off x="3218638" y="5826575"/>
            <a:ext cx="5203371" cy="540000"/>
          </a:xfrm>
          <a:prstGeom prst="rect">
            <a:avLst/>
          </a:prstGeom>
          <a:solidFill>
            <a:srgbClr val="ECE8D3"/>
          </a:solidFill>
          <a:ln>
            <a:solidFill>
              <a:srgbClr val="ECE8D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val 53"/>
          <p:cNvSpPr/>
          <p:nvPr userDrawn="1"/>
        </p:nvSpPr>
        <p:spPr>
          <a:xfrm>
            <a:off x="2913838" y="5826575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3218638" y="1144932"/>
            <a:ext cx="5203371" cy="540000"/>
          </a:xfrm>
          <a:prstGeom prst="rect">
            <a:avLst/>
          </a:prstGeom>
          <a:solidFill>
            <a:srgbClr val="233881"/>
          </a:solidFill>
          <a:ln>
            <a:solidFill>
              <a:srgbClr val="3B4E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val 56"/>
          <p:cNvSpPr/>
          <p:nvPr userDrawn="1"/>
        </p:nvSpPr>
        <p:spPr>
          <a:xfrm>
            <a:off x="2913838" y="1144932"/>
            <a:ext cx="642257" cy="540000"/>
          </a:xfrm>
          <a:prstGeom prst="ellipse">
            <a:avLst/>
          </a:prstGeom>
          <a:ln w="190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3730379" y="1193475"/>
            <a:ext cx="4691630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1</a:t>
            </a:r>
            <a:endParaRPr lang="en-ZA" dirty="0"/>
          </a:p>
        </p:txBody>
      </p:sp>
      <p:sp>
        <p:nvSpPr>
          <p:cNvPr id="62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3706426" y="3193003"/>
            <a:ext cx="4715583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4</a:t>
            </a:r>
            <a:endParaRPr lang="en-ZA" dirty="0"/>
          </a:p>
        </p:txBody>
      </p:sp>
      <p:sp>
        <p:nvSpPr>
          <p:cNvPr id="63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3706425" y="2532689"/>
            <a:ext cx="4715584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3</a:t>
            </a:r>
            <a:endParaRPr lang="en-ZA" dirty="0"/>
          </a:p>
        </p:txBody>
      </p:sp>
      <p:sp>
        <p:nvSpPr>
          <p:cNvPr id="64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06424" y="1862875"/>
            <a:ext cx="4715585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2</a:t>
            </a:r>
            <a:endParaRPr lang="en-ZA" dirty="0"/>
          </a:p>
        </p:txBody>
      </p:sp>
      <p:sp>
        <p:nvSpPr>
          <p:cNvPr id="6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3706423" y="3870545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5</a:t>
            </a:r>
            <a:endParaRPr lang="en-ZA" dirty="0"/>
          </a:p>
        </p:txBody>
      </p:sp>
      <p:sp>
        <p:nvSpPr>
          <p:cNvPr id="66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3706423" y="4554397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6</a:t>
            </a:r>
            <a:endParaRPr lang="en-ZA" dirty="0"/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3706423" y="5216568"/>
            <a:ext cx="4715586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7</a:t>
            </a:r>
            <a:endParaRPr lang="en-ZA" dirty="0"/>
          </a:p>
        </p:txBody>
      </p:sp>
      <p:sp>
        <p:nvSpPr>
          <p:cNvPr id="6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706422" y="5875118"/>
            <a:ext cx="4715587" cy="4429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 b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ZA" sz="1200" dirty="0" smtClean="0"/>
              <a:t>SECTION 8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66951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tx2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200"/>
            <a:ext cx="12182895" cy="4731472"/>
          </a:xfrm>
          <a:prstGeom prst="rect">
            <a:avLst/>
          </a:prstGeom>
          <a:solidFill>
            <a:srgbClr val="233881"/>
          </a:solidFill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1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2920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2116590"/>
            <a:ext cx="12192000" cy="4761781"/>
          </a:xfrm>
          <a:prstGeom prst="rect">
            <a:avLst/>
          </a:prstGeom>
          <a:solidFill>
            <a:srgbClr val="81A9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rgbClr val="81A9D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6899"/>
            <a:ext cx="12182895" cy="4731472"/>
          </a:xfrm>
          <a:prstGeom prst="rect">
            <a:avLst/>
          </a:prstGeom>
          <a:solidFill>
            <a:srgbClr val="03AABD"/>
          </a:solidFill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2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1740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3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6590"/>
            <a:ext cx="12192000" cy="4741410"/>
          </a:xfrm>
          <a:prstGeom prst="rect">
            <a:avLst/>
          </a:prstGeom>
          <a:solidFill>
            <a:srgbClr val="A8E2ED"/>
          </a:solidFill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4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3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2029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22408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75146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81A9D5"/>
          </a:solidFill>
          <a:ln>
            <a:noFill/>
          </a:ln>
        </p:spPr>
      </p:pic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4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4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DFE687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5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4313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F38A0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18689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6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04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53D2B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707803" y="6433457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7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938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115000"/>
            <a:ext cx="12204000" cy="4739669"/>
          </a:xfrm>
          <a:prstGeom prst="rect">
            <a:avLst/>
          </a:prstGeom>
          <a:solidFill>
            <a:srgbClr val="ECE8D3"/>
          </a:solidFill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1552" y="0"/>
            <a:ext cx="2060448" cy="211659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86032" y="6400800"/>
            <a:ext cx="381000" cy="30962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269480" cy="54933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800" cap="all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SECTION </a:t>
            </a:r>
            <a:r>
              <a:rPr lang="en-US" dirty="0" smtClean="0"/>
              <a:t>8</a:t>
            </a:r>
            <a:endParaRPr lang="en-GB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9615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391150"/>
            <a:ext cx="3028950" cy="146685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08910"/>
            <a:ext cx="454152" cy="249090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79501"/>
            <a:ext cx="11923712" cy="55832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Title Placeholder 2"/>
          <p:cNvSpPr txBox="1">
            <a:spLocks/>
          </p:cNvSpPr>
          <p:nvPr userDrawn="1"/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13F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HEADING</a:t>
            </a:r>
            <a:endParaRPr lang="en-ZA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08911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0827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76400" y="127001"/>
            <a:ext cx="10427208" cy="7874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37848" y="6635825"/>
            <a:ext cx="454152" cy="249089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1021753"/>
            <a:ext cx="11923712" cy="564098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65262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H="1">
            <a:off x="9163050" y="5391150"/>
            <a:ext cx="3028950" cy="1466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74292" y="60325"/>
            <a:ext cx="10302240" cy="7524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 b="1" i="0" cap="none" baseline="0">
                <a:solidFill>
                  <a:srgbClr val="213F99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HEADING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48445" y="6635825"/>
            <a:ext cx="454152" cy="222175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88" y="977901"/>
            <a:ext cx="11923712" cy="568483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None/>
              <a:defRPr sz="2000">
                <a:solidFill>
                  <a:srgbClr val="213F99"/>
                </a:solidFill>
              </a:defRPr>
            </a:lvl1pPr>
            <a:lvl2pPr marL="533400" indent="-358775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q"/>
              <a:defRPr sz="2000">
                <a:solidFill>
                  <a:srgbClr val="213F99"/>
                </a:solidFill>
              </a:defRPr>
            </a:lvl2pPr>
            <a:lvl3pPr marL="892175" indent="-338138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v"/>
              <a:defRPr>
                <a:solidFill>
                  <a:srgbClr val="213F99"/>
                </a:solidFill>
              </a:defRPr>
            </a:lvl3pPr>
            <a:lvl4pPr marL="1252538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Wingdings" panose="05000000000000000000" pitchFamily="2" charset="2"/>
              <a:buChar char="§"/>
              <a:defRPr>
                <a:solidFill>
                  <a:srgbClr val="213F99"/>
                </a:solidFill>
              </a:defRPr>
            </a:lvl4pPr>
            <a:lvl5pPr marL="1611313" indent="-22860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defRPr>
                <a:solidFill>
                  <a:srgbClr val="213F99"/>
                </a:solidFill>
              </a:defRPr>
            </a:lvl5pPr>
          </a:lstStyle>
          <a:p>
            <a:pPr lvl="0"/>
            <a:r>
              <a:rPr lang="en-ZA" noProof="0" dirty="0"/>
              <a:t>First level</a:t>
            </a:r>
          </a:p>
          <a:p>
            <a:pPr lvl="1"/>
            <a:r>
              <a:rPr lang="en-ZA" noProof="0" dirty="0"/>
              <a:t>Second level</a:t>
            </a:r>
          </a:p>
          <a:p>
            <a:pPr lvl="2"/>
            <a:r>
              <a:rPr lang="en-ZA" noProof="0" dirty="0"/>
              <a:t>Third level</a:t>
            </a:r>
          </a:p>
          <a:p>
            <a:pPr lvl="3"/>
            <a:r>
              <a:rPr lang="en-ZA" noProof="0" dirty="0"/>
              <a:t>Fourth level</a:t>
            </a:r>
          </a:p>
          <a:p>
            <a:pPr lvl="4"/>
            <a:r>
              <a:rPr lang="en-ZA" noProof="0" dirty="0"/>
              <a:t>Fifth level</a:t>
            </a:r>
          </a:p>
          <a:p>
            <a:endParaRPr lang="en-ZA" dirty="0"/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8" y="663582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0903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830287"/>
            <a:ext cx="121920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32888" y="2077818"/>
            <a:ext cx="7132320" cy="1006475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2400">
                <a:solidFill>
                  <a:srgbClr val="00AABC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532888" y="3199702"/>
            <a:ext cx="7132320" cy="5493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Author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812772" y="6616170"/>
            <a:ext cx="379228" cy="252718"/>
          </a:xfrm>
          <a:prstGeom prst="rect">
            <a:avLst/>
          </a:prstGeom>
        </p:spPr>
        <p:txBody>
          <a:bodyPr/>
          <a:lstStyle>
            <a:lvl1pPr>
              <a:defRPr sz="1000">
                <a:solidFill>
                  <a:srgbClr val="213F99"/>
                </a:solidFill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6D28C1-BCF9-4A76-523D-A10FCD322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3500" y="6531195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1609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Necsa SOC logo"/>
          <p:cNvPicPr/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" y="75882"/>
            <a:ext cx="1439545" cy="79311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819106" y="6603816"/>
            <a:ext cx="372894" cy="254184"/>
          </a:xfrm>
          <a:prstGeom prst="rect">
            <a:avLst/>
          </a:prstGeom>
        </p:spPr>
        <p:txBody>
          <a:bodyPr/>
          <a:lstStyle>
            <a:lvl1pPr algn="r">
              <a:defRPr sz="1000" b="1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513C734-4911-4412-AFD6-7614406B33B3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02F372A-35C8-1D12-2663-485D23A883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152" y="6527260"/>
            <a:ext cx="3552923" cy="24908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1" baseline="0">
                <a:solidFill>
                  <a:srgbClr val="213F99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1595396" y="73958"/>
            <a:ext cx="10515600" cy="7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65895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5" r:id="rId2"/>
    <p:sldLayoutId id="2147483678" r:id="rId3"/>
    <p:sldLayoutId id="2147483677" r:id="rId4"/>
    <p:sldLayoutId id="2147483651" r:id="rId5"/>
    <p:sldLayoutId id="2147483679" r:id="rId6"/>
    <p:sldLayoutId id="2147483680" r:id="rId7"/>
    <p:sldLayoutId id="2147483676" r:id="rId8"/>
    <p:sldLayoutId id="2147483681" r:id="rId9"/>
    <p:sldLayoutId id="2147483672" r:id="rId10"/>
    <p:sldLayoutId id="2147483674" r:id="rId11"/>
    <p:sldLayoutId id="2147483660" r:id="rId12"/>
    <p:sldLayoutId id="2147483665" r:id="rId13"/>
    <p:sldLayoutId id="2147483673" r:id="rId14"/>
    <p:sldLayoutId id="2147483667" r:id="rId15"/>
    <p:sldLayoutId id="2147483671" r:id="rId16"/>
    <p:sldLayoutId id="2147483663" r:id="rId17"/>
    <p:sldLayoutId id="2147483664" r:id="rId18"/>
    <p:sldLayoutId id="2147483670" r:id="rId19"/>
    <p:sldLayoutId id="2147483668" r:id="rId20"/>
    <p:sldLayoutId id="2147483669" r:id="rId2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5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37730" y="236673"/>
            <a:ext cx="4790366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PSIF AGENDA </a:t>
            </a:r>
            <a:r>
              <a:rPr lang="en-US" sz="2000" b="1" smtClean="0">
                <a:solidFill>
                  <a:schemeClr val="accent5">
                    <a:lumMod val="50000"/>
                  </a:schemeClr>
                </a:solidFill>
              </a:rPr>
              <a:t>– 22 JUNE </a:t>
            </a:r>
            <a:r>
              <a:rPr lang="en-US" sz="2000" b="1" dirty="0" smtClean="0">
                <a:solidFill>
                  <a:schemeClr val="accent5">
                    <a:lumMod val="50000"/>
                  </a:schemeClr>
                </a:solidFill>
              </a:rPr>
              <a:t>2024</a:t>
            </a:r>
            <a:endParaRPr lang="en-ZA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410459"/>
              </p:ext>
            </p:extLst>
          </p:nvPr>
        </p:nvGraphicFramePr>
        <p:xfrm>
          <a:off x="1231066" y="1009830"/>
          <a:ext cx="10055632" cy="52157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6924">
                  <a:extLst>
                    <a:ext uri="{9D8B030D-6E8A-4147-A177-3AD203B41FA5}">
                      <a16:colId xmlns:a16="http://schemas.microsoft.com/office/drawing/2014/main" val="2887418458"/>
                    </a:ext>
                  </a:extLst>
                </a:gridCol>
                <a:gridCol w="3436549">
                  <a:extLst>
                    <a:ext uri="{9D8B030D-6E8A-4147-A177-3AD203B41FA5}">
                      <a16:colId xmlns:a16="http://schemas.microsoft.com/office/drawing/2014/main" val="1028521714"/>
                    </a:ext>
                  </a:extLst>
                </a:gridCol>
                <a:gridCol w="5004828">
                  <a:extLst>
                    <a:ext uri="{9D8B030D-6E8A-4147-A177-3AD203B41FA5}">
                      <a16:colId xmlns:a16="http://schemas.microsoft.com/office/drawing/2014/main" val="2924509393"/>
                    </a:ext>
                  </a:extLst>
                </a:gridCol>
                <a:gridCol w="1347331">
                  <a:extLst>
                    <a:ext uri="{9D8B030D-6E8A-4147-A177-3AD203B41FA5}">
                      <a16:colId xmlns:a16="http://schemas.microsoft.com/office/drawing/2014/main" val="1136542685"/>
                    </a:ext>
                  </a:extLst>
                </a:gridCol>
              </a:tblGrid>
              <a:tr h="351707"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ITEM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439548403"/>
                  </a:ext>
                </a:extLst>
              </a:tr>
              <a:tr h="433099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Welcome and </a:t>
                      </a: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Attendance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 – 10:05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2613399970"/>
                  </a:ext>
                </a:extLst>
              </a:tr>
              <a:tr h="439032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</a:t>
                      </a:r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Safety Minute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Mologadi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Kekana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General Manager: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Compliance Services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 </a:t>
                      </a: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544198426"/>
                  </a:ext>
                </a:extLst>
              </a:tr>
              <a:tr h="450995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Minutes of the previous meeting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10:10 – 10:20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3373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Matters arising from previous minutes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10:20 – 10:25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Necsa Group Update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Loyiso Tyabashe, GCEO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10:25 – 11:00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9981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  <a:endParaRPr lang="en-US" sz="1200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C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11:00 – 11:10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9981">
                <a:tc rowSpan="2"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NNR Update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Samuel </a:t>
                      </a:r>
                      <a:r>
                        <a:rPr lang="en-US" sz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Thugwane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, Acting </a:t>
                      </a:r>
                      <a:r>
                        <a:rPr lang="en-US" sz="1200" dirty="0" err="1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Programme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Manager: Nuclear Technology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and Waste Projects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11:10 – 11:20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15858">
                <a:tc vMerge="1">
                  <a:txBody>
                    <a:bodyPr/>
                    <a:lstStyle/>
                    <a:p>
                      <a:pPr marL="0" marR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endParaRPr lang="en-U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i="1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Comments and Discussion</a:t>
                      </a:r>
                      <a:endParaRPr lang="en-US" sz="1200" i="1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</a:t>
                      </a:r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Chairperson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11:20 – 11:30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24676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228600" marR="0" indent="-22860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General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Chairperson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 – 11:40</a:t>
                      </a:r>
                      <a:endParaRPr lang="en-ZA" sz="1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91186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 of next meeting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Amelia</a:t>
                      </a:r>
                      <a:r>
                        <a:rPr lang="en-US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Rennie-Kroon, Manager: Stakeholder Relations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11:40</a:t>
                      </a:r>
                      <a:r>
                        <a:rPr lang="en-GB" sz="1200" baseline="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11:45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7624224"/>
                  </a:ext>
                </a:extLst>
              </a:tr>
              <a:tr h="387203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+mj-lt"/>
                        <a:buNone/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9.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Closure 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ZA" sz="1200" dirty="0" smtClean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Mareme Mathosa, Chairperson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11:45</a:t>
                      </a:r>
                      <a:endParaRPr lang="en-US" sz="1200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20031" marR="20031" marT="0" marB="0" anchor="ctr"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89132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8437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ecsa2024 Theme">
  <a:themeElements>
    <a:clrScheme name="Necsa_2">
      <a:dk1>
        <a:sysClr val="windowText" lastClr="000000"/>
      </a:dk1>
      <a:lt1>
        <a:sysClr val="window" lastClr="FFFFFF"/>
      </a:lt1>
      <a:dk2>
        <a:srgbClr val="3B4E5D"/>
      </a:dk2>
      <a:lt2>
        <a:srgbClr val="ECE8D3"/>
      </a:lt2>
      <a:accent1>
        <a:srgbClr val="008EAA"/>
      </a:accent1>
      <a:accent2>
        <a:srgbClr val="F38A0B"/>
      </a:accent2>
      <a:accent3>
        <a:srgbClr val="8CCCD3"/>
      </a:accent3>
      <a:accent4>
        <a:srgbClr val="E53D2B"/>
      </a:accent4>
      <a:accent5>
        <a:srgbClr val="3B66E3"/>
      </a:accent5>
      <a:accent6>
        <a:srgbClr val="DFE687"/>
      </a:accent6>
      <a:hlink>
        <a:srgbClr val="3B66E3"/>
      </a:hlink>
      <a:folHlink>
        <a:srgbClr val="112C7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BE_EXCO Report_20230104_Template.potx" id="{029E8BDB-B91C-4E84-A57D-AFD0721F5C57}" vid="{D17105E0-092B-4135-AD03-004906F441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SBE_EXCO Report_20230104_Template</Template>
  <TotalTime>575</TotalTime>
  <Words>152</Words>
  <Application>Microsoft Office PowerPoint</Application>
  <PresentationFormat>Widescreen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Times New Roman</vt:lpstr>
      <vt:lpstr>Wingdings</vt:lpstr>
      <vt:lpstr>Necsa2024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Compliance Progress Against KPAs</dc:title>
  <dc:creator>Alta Steyn</dc:creator>
  <cp:lastModifiedBy>Princess Mthombeni</cp:lastModifiedBy>
  <cp:revision>65</cp:revision>
  <dcterms:created xsi:type="dcterms:W3CDTF">2024-01-03T13:37:22Z</dcterms:created>
  <dcterms:modified xsi:type="dcterms:W3CDTF">2024-06-14T10:42:10Z</dcterms:modified>
</cp:coreProperties>
</file>