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7" r:id="rId2"/>
    <p:sldId id="5789" r:id="rId3"/>
    <p:sldId id="5811" r:id="rId4"/>
    <p:sldId id="5951" r:id="rId5"/>
    <p:sldId id="5956" r:id="rId6"/>
    <p:sldId id="5953" r:id="rId7"/>
    <p:sldId id="5812" r:id="rId8"/>
    <p:sldId id="5936" r:id="rId9"/>
    <p:sldId id="5937" r:id="rId10"/>
    <p:sldId id="5938" r:id="rId11"/>
    <p:sldId id="5817" r:id="rId12"/>
    <p:sldId id="5880" r:id="rId13"/>
    <p:sldId id="5881" r:id="rId14"/>
    <p:sldId id="5820" r:id="rId15"/>
    <p:sldId id="5950" r:id="rId16"/>
    <p:sldId id="5826" r:id="rId17"/>
    <p:sldId id="5939" r:id="rId18"/>
    <p:sldId id="5940" r:id="rId19"/>
    <p:sldId id="5941" r:id="rId20"/>
    <p:sldId id="5942" r:id="rId21"/>
    <p:sldId id="5944" r:id="rId22"/>
    <p:sldId id="5945" r:id="rId23"/>
    <p:sldId id="5946" r:id="rId24"/>
    <p:sldId id="5947" r:id="rId25"/>
    <p:sldId id="5948" r:id="rId26"/>
    <p:sldId id="5922" r:id="rId27"/>
    <p:sldId id="5957" r:id="rId28"/>
    <p:sldId id="595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elwa Tengimfene" initials="NT" lastIdx="1" clrIdx="0">
    <p:extLst>
      <p:ext uri="{19B8F6BF-5375-455C-9EA6-DF929625EA0E}">
        <p15:presenceInfo xmlns:p15="http://schemas.microsoft.com/office/powerpoint/2012/main" userId="S-1-5-21-2859864586-2270660840-2576915702-212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8EBF"/>
    <a:srgbClr val="70AD47"/>
    <a:srgbClr val="233881"/>
    <a:srgbClr val="66FFCC"/>
    <a:srgbClr val="23C1F9"/>
    <a:srgbClr val="FFFFFF"/>
    <a:srgbClr val="BFBFBF"/>
    <a:srgbClr val="FFCCFF"/>
    <a:srgbClr val="CCECFF"/>
    <a:srgbClr val="61D3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12" autoAdjust="0"/>
    <p:restoredTop sz="94660"/>
  </p:normalViewPr>
  <p:slideViewPr>
    <p:cSldViewPr snapToGrid="0">
      <p:cViewPr varScale="1">
        <p:scale>
          <a:sx n="88" d="100"/>
          <a:sy n="88" d="100"/>
        </p:scale>
        <p:origin x="370" y="67"/>
      </p:cViewPr>
      <p:guideLst>
        <p:guide orient="horz" pos="2183"/>
        <p:guide pos="3863"/>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0" d="100"/>
          <a:sy n="60" d="100"/>
        </p:scale>
        <p:origin x="2688" y="5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latin typeface="Arial" panose="020B0604020202020204" pitchFamily="34" charset="0"/>
                <a:cs typeface="Arial" panose="020B0604020202020204" pitchFamily="34" charset="0"/>
              </a:rPr>
              <a:t>SAFARI-1 Operational </a:t>
            </a:r>
            <a:r>
              <a:rPr lang="en-US" b="1" dirty="0" smtClean="0">
                <a:latin typeface="Arial" panose="020B0604020202020204" pitchFamily="34" charset="0"/>
                <a:cs typeface="Arial" panose="020B0604020202020204" pitchFamily="34" charset="0"/>
              </a:rPr>
              <a:t>Performance </a:t>
            </a:r>
          </a:p>
          <a:p>
            <a:pPr>
              <a:defRPr/>
            </a:pPr>
            <a:endParaRPr lang="en-US" sz="700" b="1" dirty="0">
              <a:latin typeface="Arial" panose="020B0604020202020204" pitchFamily="34" charset="0"/>
              <a:cs typeface="Arial" panose="020B0604020202020204" pitchFamily="34" charset="0"/>
            </a:endParaRPr>
          </a:p>
          <a:p>
            <a:pPr>
              <a:defRPr/>
            </a:pPr>
            <a:r>
              <a:rPr lang="en-US" b="1" dirty="0">
                <a:latin typeface="Arial" panose="020B0604020202020204" pitchFamily="34" charset="0"/>
                <a:cs typeface="Arial" panose="020B0604020202020204" pitchFamily="34" charset="0"/>
              </a:rPr>
              <a:t> 01 April 2024 - 30 June 2024</a:t>
            </a:r>
          </a:p>
        </c:rich>
      </c:tx>
      <c:layout>
        <c:manualLayout>
          <c:xMode val="edge"/>
          <c:yMode val="edge"/>
          <c:x val="0.11487131608548931"/>
          <c:y val="5.997818974918211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0C4-4B0F-8796-3EC69C860D4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D0C4-4B0F-8796-3EC69C860D4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D0C4-4B0F-8796-3EC69C860D4E}"/>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Black" panose="020B0A04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'PSIF_ 22 June 2024 (2)'!$G$8:$G$10</c:f>
              <c:strCache>
                <c:ptCount val="3"/>
                <c:pt idx="0">
                  <c:v>Actual Operational Days</c:v>
                </c:pt>
                <c:pt idx="1">
                  <c:v>Unscheduled Downtime</c:v>
                </c:pt>
                <c:pt idx="2">
                  <c:v>Scheduled Downtime</c:v>
                </c:pt>
              </c:strCache>
            </c:strRef>
          </c:cat>
          <c:val>
            <c:numRef>
              <c:f>'PSIF_ 22 June 2024 (2)'!$H$8:$H$10</c:f>
            </c:numRef>
          </c:val>
          <c:extLst xmlns:c16r2="http://schemas.microsoft.com/office/drawing/2015/06/chart">
            <c:ext xmlns:c16="http://schemas.microsoft.com/office/drawing/2014/chart" uri="{C3380CC4-5D6E-409C-BE32-E72D297353CC}">
              <c16:uniqueId val="{00000006-D0C4-4B0F-8796-3EC69C860D4E}"/>
            </c:ext>
          </c:extLst>
        </c:ser>
        <c:ser>
          <c:idx val="1"/>
          <c:order val="1"/>
          <c:cat>
            <c:strRef>
              <c:f>'PSIF_ 22 June 2024 (2)'!$G$8:$G$10</c:f>
              <c:strCache>
                <c:ptCount val="3"/>
                <c:pt idx="0">
                  <c:v>Actual Operational Days</c:v>
                </c:pt>
                <c:pt idx="1">
                  <c:v>Unscheduled Downtime</c:v>
                </c:pt>
                <c:pt idx="2">
                  <c:v>Scheduled Downtime</c:v>
                </c:pt>
              </c:strCache>
            </c:strRef>
          </c:cat>
          <c:val>
            <c:numRef>
              <c:f>'PSIF_ 22 June 2024 (2)'!$I$8:$I$10</c:f>
            </c:numRef>
          </c:val>
          <c:extLst xmlns:c16r2="http://schemas.microsoft.com/office/drawing/2015/06/chart">
            <c:ext xmlns:c16="http://schemas.microsoft.com/office/drawing/2014/chart" uri="{C3380CC4-5D6E-409C-BE32-E72D297353CC}">
              <c16:uniqueId val="{00000007-D0C4-4B0F-8796-3EC69C860D4E}"/>
            </c:ext>
          </c:extLst>
        </c:ser>
        <c:ser>
          <c:idx val="2"/>
          <c:order val="2"/>
          <c:cat>
            <c:strRef>
              <c:f>'PSIF_ 22 June 2024 (2)'!$G$8:$G$10</c:f>
              <c:strCache>
                <c:ptCount val="3"/>
                <c:pt idx="0">
                  <c:v>Actual Operational Days</c:v>
                </c:pt>
                <c:pt idx="1">
                  <c:v>Unscheduled Downtime</c:v>
                </c:pt>
                <c:pt idx="2">
                  <c:v>Scheduled Downtime</c:v>
                </c:pt>
              </c:strCache>
            </c:strRef>
          </c:cat>
          <c:val>
            <c:numRef>
              <c:f>'PSIF_ 22 June 2024 (2)'!$J$8:$J$10</c:f>
            </c:numRef>
          </c:val>
          <c:extLst xmlns:c16r2="http://schemas.microsoft.com/office/drawing/2015/06/chart">
            <c:ext xmlns:c16="http://schemas.microsoft.com/office/drawing/2014/chart" uri="{C3380CC4-5D6E-409C-BE32-E72D297353CC}">
              <c16:uniqueId val="{00000008-D0C4-4B0F-8796-3EC69C860D4E}"/>
            </c:ext>
          </c:extLst>
        </c:ser>
        <c:ser>
          <c:idx val="3"/>
          <c:order val="3"/>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A-D0C4-4B0F-8796-3EC69C860D4E}"/>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C-D0C4-4B0F-8796-3EC69C860D4E}"/>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E-D0C4-4B0F-8796-3EC69C860D4E}"/>
              </c:ext>
            </c:extLst>
          </c:dPt>
          <c:dLbls>
            <c:dLbl>
              <c:idx val="1"/>
              <c:layout>
                <c:manualLayout>
                  <c:x val="0.12382259346920099"/>
                  <c:y val="6.030527500964782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D0C4-4B0F-8796-3EC69C860D4E}"/>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'PSIF_ 22 June 2024 (3)'!$G$8:$G$10</c:f>
              <c:strCache>
                <c:ptCount val="3"/>
                <c:pt idx="0">
                  <c:v>Actual Operational Days</c:v>
                </c:pt>
                <c:pt idx="1">
                  <c:v>Unscheduled Downtime</c:v>
                </c:pt>
                <c:pt idx="2">
                  <c:v>Scheduled Downtime</c:v>
                </c:pt>
              </c:strCache>
            </c:strRef>
          </c:cat>
          <c:val>
            <c:numRef>
              <c:f>'PSIF_ 22 June 2024 (3)'!$K$8:$K$10</c:f>
              <c:numCache>
                <c:formatCode>0.00%</c:formatCode>
                <c:ptCount val="3"/>
                <c:pt idx="0">
                  <c:v>0.80098901098901099</c:v>
                </c:pt>
                <c:pt idx="1">
                  <c:v>5.4285714285714291E-2</c:v>
                </c:pt>
                <c:pt idx="2">
                  <c:v>0.14472527472527472</c:v>
                </c:pt>
              </c:numCache>
            </c:numRef>
          </c:val>
          <c:extLst xmlns:c16r2="http://schemas.microsoft.com/office/drawing/2015/06/chart">
            <c:ext xmlns:c16="http://schemas.microsoft.com/office/drawing/2014/chart" uri="{C3380CC4-5D6E-409C-BE32-E72D297353CC}">
              <c16:uniqueId val="{0000000F-D0C4-4B0F-8796-3EC69C860D4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D7C9E4-C76B-4055-B1E0-4E268999053F}" type="doc">
      <dgm:prSet loTypeId="urn:microsoft.com/office/officeart/2005/8/layout/vList3" loCatId="list" qsTypeId="urn:microsoft.com/office/officeart/2005/8/quickstyle/3d2" qsCatId="3D" csTypeId="urn:microsoft.com/office/officeart/2005/8/colors/accent1_2" csCatId="accent1" phldr="1"/>
      <dgm:spPr/>
    </dgm:pt>
    <dgm:pt modelId="{EDA35DBB-477F-482C-87B7-BBB6A149FE52}" type="pres">
      <dgm:prSet presAssocID="{8FD7C9E4-C76B-4055-B1E0-4E268999053F}" presName="linearFlow" presStyleCnt="0">
        <dgm:presLayoutVars>
          <dgm:dir/>
          <dgm:resizeHandles val="exact"/>
        </dgm:presLayoutVars>
      </dgm:prSet>
      <dgm:spPr/>
    </dgm:pt>
  </dgm:ptLst>
  <dgm:cxnLst>
    <dgm:cxn modelId="{1FCAFBE5-C5A5-477D-B385-6806B42B8D10}" type="presOf" srcId="{8FD7C9E4-C76B-4055-B1E0-4E268999053F}" destId="{EDA35DBB-477F-482C-87B7-BBB6A149FE52}" srcOrd="0"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E6EE71-26B1-476C-AA58-BFFA70EC0D7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6A9F2A9-F9FA-4CB9-9156-DB6624F34558}">
      <dgm:prSet custT="1"/>
      <dgm:spPr>
        <a:xfrm>
          <a:off x="0" y="111229"/>
          <a:ext cx="11713401" cy="955597"/>
        </a:xfrm>
        <a:solidFill>
          <a:srgbClr val="4472C4"/>
        </a:solidFill>
        <a:ln w="12700" cap="flat" cmpd="sng" algn="ctr">
          <a:solidFill>
            <a:sysClr val="window" lastClr="FFFFFF">
              <a:hueOff val="0"/>
              <a:satOff val="0"/>
              <a:lumOff val="0"/>
              <a:alphaOff val="0"/>
            </a:sysClr>
          </a:solidFill>
          <a:prstDash val="solid"/>
          <a:miter lim="800000"/>
        </a:ln>
        <a:effectLst/>
      </dgm:spPr>
      <dgm:t>
        <a:bodyPr/>
        <a:lstStyle/>
        <a:p>
          <a:pPr rtl="0"/>
          <a:r>
            <a:rPr lang="en-US" sz="1800" dirty="0" smtClean="0">
              <a:solidFill>
                <a:sysClr val="window" lastClr="FFFFFF"/>
              </a:solidFill>
              <a:latin typeface="Arial" panose="020B0604020202020204" pitchFamily="34" charset="0"/>
              <a:ea typeface="+mn-ea"/>
              <a:cs typeface="Arial" panose="020B0604020202020204" pitchFamily="34" charset="0"/>
            </a:rPr>
            <a:t>Compliance to regulations and licensing conditions is key to our business at Necsa for continued sustainability</a:t>
          </a:r>
          <a:endParaRPr lang="en-US" sz="1800" dirty="0">
            <a:solidFill>
              <a:sysClr val="window" lastClr="FFFFFF"/>
            </a:solidFill>
            <a:latin typeface="Arial" panose="020B0604020202020204" pitchFamily="34" charset="0"/>
            <a:ea typeface="+mn-ea"/>
            <a:cs typeface="Arial" panose="020B0604020202020204" pitchFamily="34" charset="0"/>
          </a:endParaRPr>
        </a:p>
      </dgm:t>
    </dgm:pt>
    <dgm:pt modelId="{AF1793CC-AC67-414B-B212-B46A3D476A38}" type="parTrans" cxnId="{5898DE80-0534-4AB2-BBC2-F87A78962F0F}">
      <dgm:prSet/>
      <dgm:spPr/>
      <dgm:t>
        <a:bodyPr/>
        <a:lstStyle/>
        <a:p>
          <a:endParaRPr lang="en-ZA" sz="2400"/>
        </a:p>
      </dgm:t>
    </dgm:pt>
    <dgm:pt modelId="{DA0AD3D0-CB82-43D9-AB41-214D8ECE6926}" type="sibTrans" cxnId="{5898DE80-0534-4AB2-BBC2-F87A78962F0F}">
      <dgm:prSet/>
      <dgm:spPr/>
      <dgm:t>
        <a:bodyPr/>
        <a:lstStyle/>
        <a:p>
          <a:endParaRPr lang="en-ZA" sz="2400"/>
        </a:p>
      </dgm:t>
    </dgm:pt>
    <dgm:pt modelId="{31BD770F-5ED9-43D6-A172-772EBE40C38F}">
      <dgm:prSet custT="1"/>
      <dgm:spPr>
        <a:xfrm>
          <a:off x="0" y="1118667"/>
          <a:ext cx="11713401" cy="955597"/>
        </a:xfrm>
        <a:solidFill>
          <a:srgbClr val="4472C4"/>
        </a:solidFill>
        <a:ln w="12700" cap="flat" cmpd="sng" algn="ctr">
          <a:solidFill>
            <a:sysClr val="window" lastClr="FFFFFF">
              <a:hueOff val="0"/>
              <a:satOff val="0"/>
              <a:lumOff val="0"/>
              <a:alphaOff val="0"/>
            </a:sysClr>
          </a:solidFill>
          <a:prstDash val="solid"/>
          <a:miter lim="800000"/>
        </a:ln>
        <a:effectLst/>
      </dgm:spPr>
      <dgm:t>
        <a:bodyPr/>
        <a:lstStyle/>
        <a:p>
          <a:pPr rtl="0"/>
          <a:r>
            <a:rPr lang="en-US" sz="1800" dirty="0" smtClean="0">
              <a:solidFill>
                <a:sysClr val="window" lastClr="FFFFFF"/>
              </a:solidFill>
              <a:latin typeface="Arial" panose="020B0604020202020204" pitchFamily="34" charset="0"/>
              <a:ea typeface="+mn-ea"/>
              <a:cs typeface="Arial" panose="020B0604020202020204" pitchFamily="34" charset="0"/>
            </a:rPr>
            <a:t>Communities around our facility are important stakeholders and warrant to have Necsa accounting to them on safety matters</a:t>
          </a:r>
          <a:endParaRPr lang="en-US" sz="1800" dirty="0">
            <a:solidFill>
              <a:sysClr val="window" lastClr="FFFFFF"/>
            </a:solidFill>
            <a:latin typeface="Arial" panose="020B0604020202020204" pitchFamily="34" charset="0"/>
            <a:ea typeface="+mn-ea"/>
            <a:cs typeface="Arial" panose="020B0604020202020204" pitchFamily="34" charset="0"/>
          </a:endParaRPr>
        </a:p>
      </dgm:t>
    </dgm:pt>
    <dgm:pt modelId="{E5AFBCEC-3993-4FAC-936C-5E5A60BE3245}" type="parTrans" cxnId="{D1E3D8BF-44B3-4453-A23C-360B3931F2BC}">
      <dgm:prSet/>
      <dgm:spPr/>
      <dgm:t>
        <a:bodyPr/>
        <a:lstStyle/>
        <a:p>
          <a:endParaRPr lang="en-ZA" sz="2400"/>
        </a:p>
      </dgm:t>
    </dgm:pt>
    <dgm:pt modelId="{2A79363C-4145-4354-862B-7DE8E6E95399}" type="sibTrans" cxnId="{D1E3D8BF-44B3-4453-A23C-360B3931F2BC}">
      <dgm:prSet/>
      <dgm:spPr/>
      <dgm:t>
        <a:bodyPr/>
        <a:lstStyle/>
        <a:p>
          <a:endParaRPr lang="en-ZA" sz="2400"/>
        </a:p>
      </dgm:t>
    </dgm:pt>
    <dgm:pt modelId="{7088C645-F229-4FC7-A553-861839DE3CA0}">
      <dgm:prSet custT="1"/>
      <dgm:spPr/>
      <dgm:t>
        <a:bodyPr/>
        <a:lstStyle/>
        <a:p>
          <a:r>
            <a:rPr lang="en-US" sz="1800" dirty="0" smtClean="0">
              <a:solidFill>
                <a:sysClr val="window" lastClr="FFFFFF"/>
              </a:solidFill>
              <a:latin typeface="Arial" panose="020B0604020202020204" pitchFamily="34" charset="0"/>
              <a:ea typeface="+mn-ea"/>
              <a:cs typeface="Arial" panose="020B0604020202020204" pitchFamily="34" charset="0"/>
            </a:rPr>
            <a:t>Leadership accountability and a stable working environment has led to improved safety and operational performance </a:t>
          </a:r>
          <a:endParaRPr lang="en-ZA" sz="1800" dirty="0">
            <a:solidFill>
              <a:sysClr val="window" lastClr="FFFFFF"/>
            </a:solidFill>
            <a:latin typeface="Arial" panose="020B0604020202020204" pitchFamily="34" charset="0"/>
            <a:ea typeface="+mn-ea"/>
            <a:cs typeface="Arial" panose="020B0604020202020204" pitchFamily="34" charset="0"/>
          </a:endParaRPr>
        </a:p>
      </dgm:t>
    </dgm:pt>
    <dgm:pt modelId="{C535E384-B977-4F43-B03C-142E7BE80AB3}" type="parTrans" cxnId="{DA961070-FDE5-4332-88A3-C019DEF07BF9}">
      <dgm:prSet/>
      <dgm:spPr/>
      <dgm:t>
        <a:bodyPr/>
        <a:lstStyle/>
        <a:p>
          <a:endParaRPr lang="en-ZA" sz="2400"/>
        </a:p>
      </dgm:t>
    </dgm:pt>
    <dgm:pt modelId="{64D8DBC7-AA64-4952-BC5D-F68A3CE56FAA}" type="sibTrans" cxnId="{DA961070-FDE5-4332-88A3-C019DEF07BF9}">
      <dgm:prSet/>
      <dgm:spPr/>
      <dgm:t>
        <a:bodyPr/>
        <a:lstStyle/>
        <a:p>
          <a:endParaRPr lang="en-ZA" sz="2400"/>
        </a:p>
      </dgm:t>
    </dgm:pt>
    <dgm:pt modelId="{F8DFC985-EB98-40E6-8FBA-6A36AAAFA5D2}">
      <dgm:prSet custT="1"/>
      <dgm:spPr/>
      <dgm:t>
        <a:bodyPr/>
        <a:lstStyle/>
        <a:p>
          <a:pPr rtl="0"/>
          <a:r>
            <a:rPr lang="en-US" sz="1800" dirty="0" smtClean="0">
              <a:solidFill>
                <a:sysClr val="window" lastClr="FFFFFF"/>
              </a:solidFill>
              <a:latin typeface="Arial" panose="020B0604020202020204" pitchFamily="34" charset="0"/>
              <a:ea typeface="+mn-ea"/>
              <a:cs typeface="Arial" panose="020B0604020202020204" pitchFamily="34" charset="0"/>
            </a:rPr>
            <a:t>Necsa is grateful for the members of the public and other stakeholders who participate in Public Safety Information Forums and for taking an interest to engage with Necsa effectively</a:t>
          </a:r>
          <a:endParaRPr lang="en-US" sz="1800" dirty="0">
            <a:solidFill>
              <a:sysClr val="window" lastClr="FFFFFF"/>
            </a:solidFill>
            <a:latin typeface="Arial" panose="020B0604020202020204" pitchFamily="34" charset="0"/>
            <a:ea typeface="+mn-ea"/>
            <a:cs typeface="Arial" panose="020B0604020202020204" pitchFamily="34" charset="0"/>
          </a:endParaRPr>
        </a:p>
      </dgm:t>
    </dgm:pt>
    <dgm:pt modelId="{36AEEC69-F675-418C-A4C5-2A9B6D9590EE}" type="parTrans" cxnId="{83AD5974-61DB-4D72-97D1-70D6206DB3DC}">
      <dgm:prSet/>
      <dgm:spPr/>
      <dgm:t>
        <a:bodyPr/>
        <a:lstStyle/>
        <a:p>
          <a:endParaRPr lang="en-ZA" sz="2400"/>
        </a:p>
      </dgm:t>
    </dgm:pt>
    <dgm:pt modelId="{85402A8C-D4F3-48A2-AAA7-285C4D101D44}" type="sibTrans" cxnId="{83AD5974-61DB-4D72-97D1-70D6206DB3DC}">
      <dgm:prSet/>
      <dgm:spPr/>
      <dgm:t>
        <a:bodyPr/>
        <a:lstStyle/>
        <a:p>
          <a:endParaRPr lang="en-ZA" sz="2400"/>
        </a:p>
      </dgm:t>
    </dgm:pt>
    <dgm:pt modelId="{759F3AEB-2B52-4B02-A070-F8A74670847B}">
      <dgm:prSet custT="1"/>
      <dgm:spPr/>
      <dgm:t>
        <a:bodyPr/>
        <a:lstStyle/>
        <a:p>
          <a:r>
            <a:rPr lang="en-ZA" sz="1800" dirty="0" smtClean="0">
              <a:latin typeface="Arial" panose="020B0604020202020204" pitchFamily="34" charset="0"/>
              <a:cs typeface="Arial" panose="020B0604020202020204" pitchFamily="34" charset="0"/>
            </a:rPr>
            <a:t>Projects for growth will follow on the current safety base and regulatory processes</a:t>
          </a:r>
          <a:endParaRPr lang="en-ZA" sz="1800" dirty="0">
            <a:latin typeface="Arial" panose="020B0604020202020204" pitchFamily="34" charset="0"/>
            <a:cs typeface="Arial" panose="020B0604020202020204" pitchFamily="34" charset="0"/>
          </a:endParaRPr>
        </a:p>
      </dgm:t>
    </dgm:pt>
    <dgm:pt modelId="{6185AB65-D99A-417E-940D-D15A6D9EB9B0}" type="parTrans" cxnId="{B84F17E2-068A-4E05-BA8B-A579FA991A77}">
      <dgm:prSet/>
      <dgm:spPr/>
      <dgm:t>
        <a:bodyPr/>
        <a:lstStyle/>
        <a:p>
          <a:endParaRPr lang="en-ZA" sz="2400"/>
        </a:p>
      </dgm:t>
    </dgm:pt>
    <dgm:pt modelId="{832E5240-4B2A-44AC-A8F1-6EA291B59514}" type="sibTrans" cxnId="{B84F17E2-068A-4E05-BA8B-A579FA991A77}">
      <dgm:prSet/>
      <dgm:spPr/>
      <dgm:t>
        <a:bodyPr/>
        <a:lstStyle/>
        <a:p>
          <a:endParaRPr lang="en-ZA" sz="2400"/>
        </a:p>
      </dgm:t>
    </dgm:pt>
    <dgm:pt modelId="{89FE0407-CD62-4739-A88F-C818457C5364}" type="pres">
      <dgm:prSet presAssocID="{14E6EE71-26B1-476C-AA58-BFFA70EC0D7F}" presName="Name0" presStyleCnt="0">
        <dgm:presLayoutVars>
          <dgm:chMax val="7"/>
          <dgm:chPref val="7"/>
          <dgm:dir/>
        </dgm:presLayoutVars>
      </dgm:prSet>
      <dgm:spPr/>
      <dgm:t>
        <a:bodyPr/>
        <a:lstStyle/>
        <a:p>
          <a:endParaRPr lang="en-US"/>
        </a:p>
      </dgm:t>
    </dgm:pt>
    <dgm:pt modelId="{5AB881AF-B022-4424-BE98-9AA3F3E9C261}" type="pres">
      <dgm:prSet presAssocID="{14E6EE71-26B1-476C-AA58-BFFA70EC0D7F}" presName="Name1" presStyleCnt="0"/>
      <dgm:spPr/>
    </dgm:pt>
    <dgm:pt modelId="{1E83E09C-030F-453C-9DC3-51F469DFBDDD}" type="pres">
      <dgm:prSet presAssocID="{14E6EE71-26B1-476C-AA58-BFFA70EC0D7F}" presName="cycle" presStyleCnt="0"/>
      <dgm:spPr/>
    </dgm:pt>
    <dgm:pt modelId="{EFA0E8F0-7906-469C-9D50-3B1D76464ADC}" type="pres">
      <dgm:prSet presAssocID="{14E6EE71-26B1-476C-AA58-BFFA70EC0D7F}" presName="srcNode" presStyleLbl="node1" presStyleIdx="0" presStyleCnt="5"/>
      <dgm:spPr/>
    </dgm:pt>
    <dgm:pt modelId="{6A621365-FA47-4CC1-AF26-EFB31691179E}" type="pres">
      <dgm:prSet presAssocID="{14E6EE71-26B1-476C-AA58-BFFA70EC0D7F}" presName="conn" presStyleLbl="parChTrans1D2" presStyleIdx="0" presStyleCnt="1"/>
      <dgm:spPr/>
      <dgm:t>
        <a:bodyPr/>
        <a:lstStyle/>
        <a:p>
          <a:endParaRPr lang="en-US"/>
        </a:p>
      </dgm:t>
    </dgm:pt>
    <dgm:pt modelId="{B6C408E8-1592-4546-9206-68A282F7D677}" type="pres">
      <dgm:prSet presAssocID="{14E6EE71-26B1-476C-AA58-BFFA70EC0D7F}" presName="extraNode" presStyleLbl="node1" presStyleIdx="0" presStyleCnt="5"/>
      <dgm:spPr/>
    </dgm:pt>
    <dgm:pt modelId="{16D390F8-7312-43DB-B9EA-AEE559952247}" type="pres">
      <dgm:prSet presAssocID="{14E6EE71-26B1-476C-AA58-BFFA70EC0D7F}" presName="dstNode" presStyleLbl="node1" presStyleIdx="0" presStyleCnt="5"/>
      <dgm:spPr/>
    </dgm:pt>
    <dgm:pt modelId="{280211A8-F286-4290-9945-0662F28D049E}" type="pres">
      <dgm:prSet presAssocID="{16A9F2A9-F9FA-4CB9-9156-DB6624F34558}" presName="text_1" presStyleLbl="node1" presStyleIdx="0" presStyleCnt="5">
        <dgm:presLayoutVars>
          <dgm:bulletEnabled val="1"/>
        </dgm:presLayoutVars>
      </dgm:prSet>
      <dgm:spPr/>
      <dgm:t>
        <a:bodyPr/>
        <a:lstStyle/>
        <a:p>
          <a:endParaRPr lang="en-US"/>
        </a:p>
      </dgm:t>
    </dgm:pt>
    <dgm:pt modelId="{080CB171-30BD-41A5-86AB-2B79233ABF3D}" type="pres">
      <dgm:prSet presAssocID="{16A9F2A9-F9FA-4CB9-9156-DB6624F34558}" presName="accent_1" presStyleCnt="0"/>
      <dgm:spPr/>
    </dgm:pt>
    <dgm:pt modelId="{4752854C-0F96-49B5-A605-91AEEEFB4627}" type="pres">
      <dgm:prSet presAssocID="{16A9F2A9-F9FA-4CB9-9156-DB6624F34558}" presName="accentRepeatNode" presStyleLbl="solidFgAcc1" presStyleIdx="0" presStyleCnt="5"/>
      <dgm:spPr/>
    </dgm:pt>
    <dgm:pt modelId="{0B015D63-6D08-43AC-B2CB-CFF6B686A261}" type="pres">
      <dgm:prSet presAssocID="{31BD770F-5ED9-43D6-A172-772EBE40C38F}" presName="text_2" presStyleLbl="node1" presStyleIdx="1" presStyleCnt="5">
        <dgm:presLayoutVars>
          <dgm:bulletEnabled val="1"/>
        </dgm:presLayoutVars>
      </dgm:prSet>
      <dgm:spPr/>
      <dgm:t>
        <a:bodyPr/>
        <a:lstStyle/>
        <a:p>
          <a:endParaRPr lang="en-US"/>
        </a:p>
      </dgm:t>
    </dgm:pt>
    <dgm:pt modelId="{431F7CE5-9EE6-4DA2-A412-4B46F52109D5}" type="pres">
      <dgm:prSet presAssocID="{31BD770F-5ED9-43D6-A172-772EBE40C38F}" presName="accent_2" presStyleCnt="0"/>
      <dgm:spPr/>
    </dgm:pt>
    <dgm:pt modelId="{BE5CD82B-2344-4FBC-ABE0-7CB5C11E2BAC}" type="pres">
      <dgm:prSet presAssocID="{31BD770F-5ED9-43D6-A172-772EBE40C38F}" presName="accentRepeatNode" presStyleLbl="solidFgAcc1" presStyleIdx="1" presStyleCnt="5"/>
      <dgm:spPr/>
    </dgm:pt>
    <dgm:pt modelId="{C9899633-8FD6-41E2-BA0E-8F923CAA03D9}" type="pres">
      <dgm:prSet presAssocID="{7088C645-F229-4FC7-A553-861839DE3CA0}" presName="text_3" presStyleLbl="node1" presStyleIdx="2" presStyleCnt="5">
        <dgm:presLayoutVars>
          <dgm:bulletEnabled val="1"/>
        </dgm:presLayoutVars>
      </dgm:prSet>
      <dgm:spPr/>
      <dgm:t>
        <a:bodyPr/>
        <a:lstStyle/>
        <a:p>
          <a:endParaRPr lang="en-US"/>
        </a:p>
      </dgm:t>
    </dgm:pt>
    <dgm:pt modelId="{5897270D-D909-48FB-8253-BB02BB3A4DE5}" type="pres">
      <dgm:prSet presAssocID="{7088C645-F229-4FC7-A553-861839DE3CA0}" presName="accent_3" presStyleCnt="0"/>
      <dgm:spPr/>
    </dgm:pt>
    <dgm:pt modelId="{95927E8C-C32D-4F7C-A771-B4BF109634DA}" type="pres">
      <dgm:prSet presAssocID="{7088C645-F229-4FC7-A553-861839DE3CA0}" presName="accentRepeatNode" presStyleLbl="solidFgAcc1" presStyleIdx="2" presStyleCnt="5"/>
      <dgm:spPr/>
    </dgm:pt>
    <dgm:pt modelId="{530F4699-0D42-4148-9A13-B372CA732B7B}" type="pres">
      <dgm:prSet presAssocID="{759F3AEB-2B52-4B02-A070-F8A74670847B}" presName="text_4" presStyleLbl="node1" presStyleIdx="3" presStyleCnt="5">
        <dgm:presLayoutVars>
          <dgm:bulletEnabled val="1"/>
        </dgm:presLayoutVars>
      </dgm:prSet>
      <dgm:spPr/>
      <dgm:t>
        <a:bodyPr/>
        <a:lstStyle/>
        <a:p>
          <a:endParaRPr lang="en-US"/>
        </a:p>
      </dgm:t>
    </dgm:pt>
    <dgm:pt modelId="{0D221CFE-EF6A-42A3-8649-37B1C35703E6}" type="pres">
      <dgm:prSet presAssocID="{759F3AEB-2B52-4B02-A070-F8A74670847B}" presName="accent_4" presStyleCnt="0"/>
      <dgm:spPr/>
    </dgm:pt>
    <dgm:pt modelId="{A1848378-986C-4D62-B1CE-AE10739CB1A7}" type="pres">
      <dgm:prSet presAssocID="{759F3AEB-2B52-4B02-A070-F8A74670847B}" presName="accentRepeatNode" presStyleLbl="solidFgAcc1" presStyleIdx="3" presStyleCnt="5"/>
      <dgm:spPr/>
    </dgm:pt>
    <dgm:pt modelId="{D68E98B8-5164-4E89-B46B-21DF7B38648F}" type="pres">
      <dgm:prSet presAssocID="{F8DFC985-EB98-40E6-8FBA-6A36AAAFA5D2}" presName="text_5" presStyleLbl="node1" presStyleIdx="4" presStyleCnt="5">
        <dgm:presLayoutVars>
          <dgm:bulletEnabled val="1"/>
        </dgm:presLayoutVars>
      </dgm:prSet>
      <dgm:spPr/>
      <dgm:t>
        <a:bodyPr/>
        <a:lstStyle/>
        <a:p>
          <a:endParaRPr lang="en-US"/>
        </a:p>
      </dgm:t>
    </dgm:pt>
    <dgm:pt modelId="{E8BE99A2-7A1F-4E6F-B389-6F60656E37D2}" type="pres">
      <dgm:prSet presAssocID="{F8DFC985-EB98-40E6-8FBA-6A36AAAFA5D2}" presName="accent_5" presStyleCnt="0"/>
      <dgm:spPr/>
    </dgm:pt>
    <dgm:pt modelId="{81034BA1-2A9F-45C5-B056-A6FA8BCFF7DC}" type="pres">
      <dgm:prSet presAssocID="{F8DFC985-EB98-40E6-8FBA-6A36AAAFA5D2}" presName="accentRepeatNode" presStyleLbl="solidFgAcc1" presStyleIdx="4" presStyleCnt="5"/>
      <dgm:spPr/>
    </dgm:pt>
  </dgm:ptLst>
  <dgm:cxnLst>
    <dgm:cxn modelId="{F173FDA9-C961-4FDF-851F-AA17AF21FCB4}" type="presOf" srcId="{7088C645-F229-4FC7-A553-861839DE3CA0}" destId="{C9899633-8FD6-41E2-BA0E-8F923CAA03D9}" srcOrd="0" destOrd="0" presId="urn:microsoft.com/office/officeart/2008/layout/VerticalCurvedList"/>
    <dgm:cxn modelId="{9CE9CDAA-38C3-4910-BDDF-E73B67579945}" type="presOf" srcId="{DA0AD3D0-CB82-43D9-AB41-214D8ECE6926}" destId="{6A621365-FA47-4CC1-AF26-EFB31691179E}" srcOrd="0" destOrd="0" presId="urn:microsoft.com/office/officeart/2008/layout/VerticalCurvedList"/>
    <dgm:cxn modelId="{669975BC-1EAF-4247-8766-D2CBFA36F60E}" type="presOf" srcId="{16A9F2A9-F9FA-4CB9-9156-DB6624F34558}" destId="{280211A8-F286-4290-9945-0662F28D049E}" srcOrd="0" destOrd="0" presId="urn:microsoft.com/office/officeart/2008/layout/VerticalCurvedList"/>
    <dgm:cxn modelId="{DA961070-FDE5-4332-88A3-C019DEF07BF9}" srcId="{14E6EE71-26B1-476C-AA58-BFFA70EC0D7F}" destId="{7088C645-F229-4FC7-A553-861839DE3CA0}" srcOrd="2" destOrd="0" parTransId="{C535E384-B977-4F43-B03C-142E7BE80AB3}" sibTransId="{64D8DBC7-AA64-4952-BC5D-F68A3CE56FAA}"/>
    <dgm:cxn modelId="{83AD5974-61DB-4D72-97D1-70D6206DB3DC}" srcId="{14E6EE71-26B1-476C-AA58-BFFA70EC0D7F}" destId="{F8DFC985-EB98-40E6-8FBA-6A36AAAFA5D2}" srcOrd="4" destOrd="0" parTransId="{36AEEC69-F675-418C-A4C5-2A9B6D9590EE}" sibTransId="{85402A8C-D4F3-48A2-AAA7-285C4D101D44}"/>
    <dgm:cxn modelId="{B84F17E2-068A-4E05-BA8B-A579FA991A77}" srcId="{14E6EE71-26B1-476C-AA58-BFFA70EC0D7F}" destId="{759F3AEB-2B52-4B02-A070-F8A74670847B}" srcOrd="3" destOrd="0" parTransId="{6185AB65-D99A-417E-940D-D15A6D9EB9B0}" sibTransId="{832E5240-4B2A-44AC-A8F1-6EA291B59514}"/>
    <dgm:cxn modelId="{5898DE80-0534-4AB2-BBC2-F87A78962F0F}" srcId="{14E6EE71-26B1-476C-AA58-BFFA70EC0D7F}" destId="{16A9F2A9-F9FA-4CB9-9156-DB6624F34558}" srcOrd="0" destOrd="0" parTransId="{AF1793CC-AC67-414B-B212-B46A3D476A38}" sibTransId="{DA0AD3D0-CB82-43D9-AB41-214D8ECE6926}"/>
    <dgm:cxn modelId="{7EFE6583-3778-49BE-8366-E341B8C1134D}" type="presOf" srcId="{14E6EE71-26B1-476C-AA58-BFFA70EC0D7F}" destId="{89FE0407-CD62-4739-A88F-C818457C5364}" srcOrd="0" destOrd="0" presId="urn:microsoft.com/office/officeart/2008/layout/VerticalCurvedList"/>
    <dgm:cxn modelId="{D1E3D8BF-44B3-4453-A23C-360B3931F2BC}" srcId="{14E6EE71-26B1-476C-AA58-BFFA70EC0D7F}" destId="{31BD770F-5ED9-43D6-A172-772EBE40C38F}" srcOrd="1" destOrd="0" parTransId="{E5AFBCEC-3993-4FAC-936C-5E5A60BE3245}" sibTransId="{2A79363C-4145-4354-862B-7DE8E6E95399}"/>
    <dgm:cxn modelId="{2B370521-6590-4337-A366-0FA0D01BC361}" type="presOf" srcId="{31BD770F-5ED9-43D6-A172-772EBE40C38F}" destId="{0B015D63-6D08-43AC-B2CB-CFF6B686A261}" srcOrd="0" destOrd="0" presId="urn:microsoft.com/office/officeart/2008/layout/VerticalCurvedList"/>
    <dgm:cxn modelId="{7075289F-8B60-4EF4-AD7B-9E88E970EA1B}" type="presOf" srcId="{759F3AEB-2B52-4B02-A070-F8A74670847B}" destId="{530F4699-0D42-4148-9A13-B372CA732B7B}" srcOrd="0" destOrd="0" presId="urn:microsoft.com/office/officeart/2008/layout/VerticalCurvedList"/>
    <dgm:cxn modelId="{30A20126-D954-46DB-A324-817DB27182B1}" type="presOf" srcId="{F8DFC985-EB98-40E6-8FBA-6A36AAAFA5D2}" destId="{D68E98B8-5164-4E89-B46B-21DF7B38648F}" srcOrd="0" destOrd="0" presId="urn:microsoft.com/office/officeart/2008/layout/VerticalCurvedList"/>
    <dgm:cxn modelId="{0CDF7EB1-F1AE-4E67-AD36-89B0EF24B81F}" type="presParOf" srcId="{89FE0407-CD62-4739-A88F-C818457C5364}" destId="{5AB881AF-B022-4424-BE98-9AA3F3E9C261}" srcOrd="0" destOrd="0" presId="urn:microsoft.com/office/officeart/2008/layout/VerticalCurvedList"/>
    <dgm:cxn modelId="{9089681F-3E1C-46C7-B64B-D3C9EB2F983B}" type="presParOf" srcId="{5AB881AF-B022-4424-BE98-9AA3F3E9C261}" destId="{1E83E09C-030F-453C-9DC3-51F469DFBDDD}" srcOrd="0" destOrd="0" presId="urn:microsoft.com/office/officeart/2008/layout/VerticalCurvedList"/>
    <dgm:cxn modelId="{5C2A710B-D223-4B52-BED9-1FBCAF38857E}" type="presParOf" srcId="{1E83E09C-030F-453C-9DC3-51F469DFBDDD}" destId="{EFA0E8F0-7906-469C-9D50-3B1D76464ADC}" srcOrd="0" destOrd="0" presId="urn:microsoft.com/office/officeart/2008/layout/VerticalCurvedList"/>
    <dgm:cxn modelId="{26F759D0-6ADD-44F6-888F-B875D48A87F0}" type="presParOf" srcId="{1E83E09C-030F-453C-9DC3-51F469DFBDDD}" destId="{6A621365-FA47-4CC1-AF26-EFB31691179E}" srcOrd="1" destOrd="0" presId="urn:microsoft.com/office/officeart/2008/layout/VerticalCurvedList"/>
    <dgm:cxn modelId="{0B65E936-BD31-4EEA-92C7-F87FB722AD0C}" type="presParOf" srcId="{1E83E09C-030F-453C-9DC3-51F469DFBDDD}" destId="{B6C408E8-1592-4546-9206-68A282F7D677}" srcOrd="2" destOrd="0" presId="urn:microsoft.com/office/officeart/2008/layout/VerticalCurvedList"/>
    <dgm:cxn modelId="{6AEAE8B2-7447-4047-9C96-C9771A516078}" type="presParOf" srcId="{1E83E09C-030F-453C-9DC3-51F469DFBDDD}" destId="{16D390F8-7312-43DB-B9EA-AEE559952247}" srcOrd="3" destOrd="0" presId="urn:microsoft.com/office/officeart/2008/layout/VerticalCurvedList"/>
    <dgm:cxn modelId="{BDB51908-51A5-4109-B633-C13EF404F59E}" type="presParOf" srcId="{5AB881AF-B022-4424-BE98-9AA3F3E9C261}" destId="{280211A8-F286-4290-9945-0662F28D049E}" srcOrd="1" destOrd="0" presId="urn:microsoft.com/office/officeart/2008/layout/VerticalCurvedList"/>
    <dgm:cxn modelId="{A8B2FE69-AAAE-4646-9410-3823A5ECE362}" type="presParOf" srcId="{5AB881AF-B022-4424-BE98-9AA3F3E9C261}" destId="{080CB171-30BD-41A5-86AB-2B79233ABF3D}" srcOrd="2" destOrd="0" presId="urn:microsoft.com/office/officeart/2008/layout/VerticalCurvedList"/>
    <dgm:cxn modelId="{EF11D304-0D5B-4082-9691-5BBC8188A397}" type="presParOf" srcId="{080CB171-30BD-41A5-86AB-2B79233ABF3D}" destId="{4752854C-0F96-49B5-A605-91AEEEFB4627}" srcOrd="0" destOrd="0" presId="urn:microsoft.com/office/officeart/2008/layout/VerticalCurvedList"/>
    <dgm:cxn modelId="{B4E7D775-97F2-4853-B2DA-CCEA2FB843AE}" type="presParOf" srcId="{5AB881AF-B022-4424-BE98-9AA3F3E9C261}" destId="{0B015D63-6D08-43AC-B2CB-CFF6B686A261}" srcOrd="3" destOrd="0" presId="urn:microsoft.com/office/officeart/2008/layout/VerticalCurvedList"/>
    <dgm:cxn modelId="{EBE61D58-8E49-4AAA-BB82-297C01440C54}" type="presParOf" srcId="{5AB881AF-B022-4424-BE98-9AA3F3E9C261}" destId="{431F7CE5-9EE6-4DA2-A412-4B46F52109D5}" srcOrd="4" destOrd="0" presId="urn:microsoft.com/office/officeart/2008/layout/VerticalCurvedList"/>
    <dgm:cxn modelId="{FFCFD161-6CDD-4270-B133-31A89D544679}" type="presParOf" srcId="{431F7CE5-9EE6-4DA2-A412-4B46F52109D5}" destId="{BE5CD82B-2344-4FBC-ABE0-7CB5C11E2BAC}" srcOrd="0" destOrd="0" presId="urn:microsoft.com/office/officeart/2008/layout/VerticalCurvedList"/>
    <dgm:cxn modelId="{3CF07306-1F6F-4429-B8C0-8FBBBB8EBAE4}" type="presParOf" srcId="{5AB881AF-B022-4424-BE98-9AA3F3E9C261}" destId="{C9899633-8FD6-41E2-BA0E-8F923CAA03D9}" srcOrd="5" destOrd="0" presId="urn:microsoft.com/office/officeart/2008/layout/VerticalCurvedList"/>
    <dgm:cxn modelId="{6C2AE2C5-9C28-4E0C-8AE4-D973973CBE58}" type="presParOf" srcId="{5AB881AF-B022-4424-BE98-9AA3F3E9C261}" destId="{5897270D-D909-48FB-8253-BB02BB3A4DE5}" srcOrd="6" destOrd="0" presId="urn:microsoft.com/office/officeart/2008/layout/VerticalCurvedList"/>
    <dgm:cxn modelId="{0914E018-F676-4BFD-9AC7-E073883540E5}" type="presParOf" srcId="{5897270D-D909-48FB-8253-BB02BB3A4DE5}" destId="{95927E8C-C32D-4F7C-A771-B4BF109634DA}" srcOrd="0" destOrd="0" presId="urn:microsoft.com/office/officeart/2008/layout/VerticalCurvedList"/>
    <dgm:cxn modelId="{9D95EDAD-D001-4B10-A6A3-D51E1E930792}" type="presParOf" srcId="{5AB881AF-B022-4424-BE98-9AA3F3E9C261}" destId="{530F4699-0D42-4148-9A13-B372CA732B7B}" srcOrd="7" destOrd="0" presId="urn:microsoft.com/office/officeart/2008/layout/VerticalCurvedList"/>
    <dgm:cxn modelId="{73F79EEC-E3D3-478E-AB2D-467E42768834}" type="presParOf" srcId="{5AB881AF-B022-4424-BE98-9AA3F3E9C261}" destId="{0D221CFE-EF6A-42A3-8649-37B1C35703E6}" srcOrd="8" destOrd="0" presId="urn:microsoft.com/office/officeart/2008/layout/VerticalCurvedList"/>
    <dgm:cxn modelId="{F57DA919-E148-42EB-B7AB-1ED1D06244E8}" type="presParOf" srcId="{0D221CFE-EF6A-42A3-8649-37B1C35703E6}" destId="{A1848378-986C-4D62-B1CE-AE10739CB1A7}" srcOrd="0" destOrd="0" presId="urn:microsoft.com/office/officeart/2008/layout/VerticalCurvedList"/>
    <dgm:cxn modelId="{C582FAB1-E5B3-4705-808B-99E6FA4D9B48}" type="presParOf" srcId="{5AB881AF-B022-4424-BE98-9AA3F3E9C261}" destId="{D68E98B8-5164-4E89-B46B-21DF7B38648F}" srcOrd="9" destOrd="0" presId="urn:microsoft.com/office/officeart/2008/layout/VerticalCurvedList"/>
    <dgm:cxn modelId="{29998B3E-A4A8-4E5B-8468-8BD044D40EB8}" type="presParOf" srcId="{5AB881AF-B022-4424-BE98-9AA3F3E9C261}" destId="{E8BE99A2-7A1F-4E6F-B389-6F60656E37D2}" srcOrd="10" destOrd="0" presId="urn:microsoft.com/office/officeart/2008/layout/VerticalCurvedList"/>
    <dgm:cxn modelId="{DF2699F1-03A6-40F8-AE59-BC3FF6C95D60}" type="presParOf" srcId="{E8BE99A2-7A1F-4E6F-B389-6F60656E37D2}" destId="{81034BA1-2A9F-45C5-B056-A6FA8BCFF7DC}"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621365-FA47-4CC1-AF26-EFB31691179E}">
      <dsp:nvSpPr>
        <dsp:cNvPr id="0" name=""/>
        <dsp:cNvSpPr/>
      </dsp:nvSpPr>
      <dsp:spPr>
        <a:xfrm>
          <a:off x="-6063155" y="-927707"/>
          <a:ext cx="7217668" cy="7217668"/>
        </a:xfrm>
        <a:prstGeom prst="blockArc">
          <a:avLst>
            <a:gd name="adj1" fmla="val 18900000"/>
            <a:gd name="adj2" fmla="val 2700000"/>
            <a:gd name="adj3" fmla="val 29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0211A8-F286-4290-9945-0662F28D049E}">
      <dsp:nvSpPr>
        <dsp:cNvPr id="0" name=""/>
        <dsp:cNvSpPr/>
      </dsp:nvSpPr>
      <dsp:spPr>
        <a:xfrm>
          <a:off x="504504" y="335033"/>
          <a:ext cx="9476094" cy="670496"/>
        </a:xfrm>
        <a:prstGeom prst="rect">
          <a:avLst/>
        </a:prstGeom>
        <a:solidFill>
          <a:srgbClr val="4472C4"/>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206" tIns="45720" rIns="45720" bIns="45720" numCol="1" spcCol="1270" anchor="ctr" anchorCtr="0">
          <a:noAutofit/>
        </a:bodyPr>
        <a:lstStyle/>
        <a:p>
          <a:pPr lvl="0" algn="l" defTabSz="800100" rtl="0">
            <a:lnSpc>
              <a:spcPct val="90000"/>
            </a:lnSpc>
            <a:spcBef>
              <a:spcPct val="0"/>
            </a:spcBef>
            <a:spcAft>
              <a:spcPct val="35000"/>
            </a:spcAft>
          </a:pPr>
          <a:r>
            <a:rPr lang="en-US" sz="1800" kern="1200" dirty="0" smtClean="0">
              <a:solidFill>
                <a:sysClr val="window" lastClr="FFFFFF"/>
              </a:solidFill>
              <a:latin typeface="Arial" panose="020B0604020202020204" pitchFamily="34" charset="0"/>
              <a:ea typeface="+mn-ea"/>
              <a:cs typeface="Arial" panose="020B0604020202020204" pitchFamily="34" charset="0"/>
            </a:rPr>
            <a:t>Compliance to regulations and licensing conditions is key to our business at Necsa for continued sustainability</a:t>
          </a:r>
          <a:endParaRPr lang="en-US" sz="1800" kern="1200" dirty="0">
            <a:solidFill>
              <a:sysClr val="window" lastClr="FFFFFF"/>
            </a:solidFill>
            <a:latin typeface="Arial" panose="020B0604020202020204" pitchFamily="34" charset="0"/>
            <a:ea typeface="+mn-ea"/>
            <a:cs typeface="Arial" panose="020B0604020202020204" pitchFamily="34" charset="0"/>
          </a:endParaRPr>
        </a:p>
      </dsp:txBody>
      <dsp:txXfrm>
        <a:off x="504504" y="335033"/>
        <a:ext cx="9476094" cy="670496"/>
      </dsp:txXfrm>
    </dsp:sp>
    <dsp:sp modelId="{4752854C-0F96-49B5-A605-91AEEEFB4627}">
      <dsp:nvSpPr>
        <dsp:cNvPr id="0" name=""/>
        <dsp:cNvSpPr/>
      </dsp:nvSpPr>
      <dsp:spPr>
        <a:xfrm>
          <a:off x="85444" y="251221"/>
          <a:ext cx="838120" cy="8381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015D63-6D08-43AC-B2CB-CFF6B686A261}">
      <dsp:nvSpPr>
        <dsp:cNvPr id="0" name=""/>
        <dsp:cNvSpPr/>
      </dsp:nvSpPr>
      <dsp:spPr>
        <a:xfrm>
          <a:off x="984962" y="1340456"/>
          <a:ext cx="8995636" cy="670496"/>
        </a:xfrm>
        <a:prstGeom prst="rect">
          <a:avLst/>
        </a:prstGeom>
        <a:solidFill>
          <a:srgbClr val="4472C4"/>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206" tIns="45720" rIns="45720" bIns="45720" numCol="1" spcCol="1270" anchor="ctr" anchorCtr="0">
          <a:noAutofit/>
        </a:bodyPr>
        <a:lstStyle/>
        <a:p>
          <a:pPr lvl="0" algn="l" defTabSz="800100" rtl="0">
            <a:lnSpc>
              <a:spcPct val="90000"/>
            </a:lnSpc>
            <a:spcBef>
              <a:spcPct val="0"/>
            </a:spcBef>
            <a:spcAft>
              <a:spcPct val="35000"/>
            </a:spcAft>
          </a:pPr>
          <a:r>
            <a:rPr lang="en-US" sz="1800" kern="1200" dirty="0" smtClean="0">
              <a:solidFill>
                <a:sysClr val="window" lastClr="FFFFFF"/>
              </a:solidFill>
              <a:latin typeface="Arial" panose="020B0604020202020204" pitchFamily="34" charset="0"/>
              <a:ea typeface="+mn-ea"/>
              <a:cs typeface="Arial" panose="020B0604020202020204" pitchFamily="34" charset="0"/>
            </a:rPr>
            <a:t>Communities around our facility are important stakeholders and warrant to have Necsa accounting to them on safety matters</a:t>
          </a:r>
          <a:endParaRPr lang="en-US" sz="1800" kern="1200" dirty="0">
            <a:solidFill>
              <a:sysClr val="window" lastClr="FFFFFF"/>
            </a:solidFill>
            <a:latin typeface="Arial" panose="020B0604020202020204" pitchFamily="34" charset="0"/>
            <a:ea typeface="+mn-ea"/>
            <a:cs typeface="Arial" panose="020B0604020202020204" pitchFamily="34" charset="0"/>
          </a:endParaRPr>
        </a:p>
      </dsp:txBody>
      <dsp:txXfrm>
        <a:off x="984962" y="1340456"/>
        <a:ext cx="8995636" cy="670496"/>
      </dsp:txXfrm>
    </dsp:sp>
    <dsp:sp modelId="{BE5CD82B-2344-4FBC-ABE0-7CB5C11E2BAC}">
      <dsp:nvSpPr>
        <dsp:cNvPr id="0" name=""/>
        <dsp:cNvSpPr/>
      </dsp:nvSpPr>
      <dsp:spPr>
        <a:xfrm>
          <a:off x="565902" y="1256643"/>
          <a:ext cx="838120" cy="8381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899633-8FD6-41E2-BA0E-8F923CAA03D9}">
      <dsp:nvSpPr>
        <dsp:cNvPr id="0" name=""/>
        <dsp:cNvSpPr/>
      </dsp:nvSpPr>
      <dsp:spPr>
        <a:xfrm>
          <a:off x="1132424" y="2345878"/>
          <a:ext cx="8848174" cy="6704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206" tIns="45720" rIns="45720" bIns="45720" numCol="1" spcCol="1270" anchor="ctr" anchorCtr="0">
          <a:noAutofit/>
        </a:bodyPr>
        <a:lstStyle/>
        <a:p>
          <a:pPr lvl="0" algn="l" defTabSz="800100">
            <a:lnSpc>
              <a:spcPct val="90000"/>
            </a:lnSpc>
            <a:spcBef>
              <a:spcPct val="0"/>
            </a:spcBef>
            <a:spcAft>
              <a:spcPct val="35000"/>
            </a:spcAft>
          </a:pPr>
          <a:r>
            <a:rPr lang="en-US" sz="1800" kern="1200" dirty="0" smtClean="0">
              <a:solidFill>
                <a:sysClr val="window" lastClr="FFFFFF"/>
              </a:solidFill>
              <a:latin typeface="Arial" panose="020B0604020202020204" pitchFamily="34" charset="0"/>
              <a:ea typeface="+mn-ea"/>
              <a:cs typeface="Arial" panose="020B0604020202020204" pitchFamily="34" charset="0"/>
            </a:rPr>
            <a:t>Leadership accountability and a stable working environment has led to improved safety and operational performance </a:t>
          </a:r>
          <a:endParaRPr lang="en-ZA" sz="1800" kern="1200" dirty="0">
            <a:solidFill>
              <a:sysClr val="window" lastClr="FFFFFF"/>
            </a:solidFill>
            <a:latin typeface="Arial" panose="020B0604020202020204" pitchFamily="34" charset="0"/>
            <a:ea typeface="+mn-ea"/>
            <a:cs typeface="Arial" panose="020B0604020202020204" pitchFamily="34" charset="0"/>
          </a:endParaRPr>
        </a:p>
      </dsp:txBody>
      <dsp:txXfrm>
        <a:off x="1132424" y="2345878"/>
        <a:ext cx="8848174" cy="670496"/>
      </dsp:txXfrm>
    </dsp:sp>
    <dsp:sp modelId="{95927E8C-C32D-4F7C-A771-B4BF109634DA}">
      <dsp:nvSpPr>
        <dsp:cNvPr id="0" name=""/>
        <dsp:cNvSpPr/>
      </dsp:nvSpPr>
      <dsp:spPr>
        <a:xfrm>
          <a:off x="713364" y="2262066"/>
          <a:ext cx="838120" cy="8381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0F4699-0D42-4148-9A13-B372CA732B7B}">
      <dsp:nvSpPr>
        <dsp:cNvPr id="0" name=""/>
        <dsp:cNvSpPr/>
      </dsp:nvSpPr>
      <dsp:spPr>
        <a:xfrm>
          <a:off x="984962" y="3351300"/>
          <a:ext cx="8995636" cy="6704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206" tIns="45720" rIns="45720" bIns="45720" numCol="1" spcCol="1270" anchor="ctr" anchorCtr="0">
          <a:noAutofit/>
        </a:bodyPr>
        <a:lstStyle/>
        <a:p>
          <a:pPr lvl="0" algn="l" defTabSz="800100">
            <a:lnSpc>
              <a:spcPct val="90000"/>
            </a:lnSpc>
            <a:spcBef>
              <a:spcPct val="0"/>
            </a:spcBef>
            <a:spcAft>
              <a:spcPct val="35000"/>
            </a:spcAft>
          </a:pPr>
          <a:r>
            <a:rPr lang="en-ZA" sz="1800" kern="1200" dirty="0" smtClean="0">
              <a:latin typeface="Arial" panose="020B0604020202020204" pitchFamily="34" charset="0"/>
              <a:cs typeface="Arial" panose="020B0604020202020204" pitchFamily="34" charset="0"/>
            </a:rPr>
            <a:t>Projects for growth will follow on the current safety base and regulatory processes</a:t>
          </a:r>
          <a:endParaRPr lang="en-ZA" sz="1800" kern="1200" dirty="0">
            <a:latin typeface="Arial" panose="020B0604020202020204" pitchFamily="34" charset="0"/>
            <a:cs typeface="Arial" panose="020B0604020202020204" pitchFamily="34" charset="0"/>
          </a:endParaRPr>
        </a:p>
      </dsp:txBody>
      <dsp:txXfrm>
        <a:off x="984962" y="3351300"/>
        <a:ext cx="8995636" cy="670496"/>
      </dsp:txXfrm>
    </dsp:sp>
    <dsp:sp modelId="{A1848378-986C-4D62-B1CE-AE10739CB1A7}">
      <dsp:nvSpPr>
        <dsp:cNvPr id="0" name=""/>
        <dsp:cNvSpPr/>
      </dsp:nvSpPr>
      <dsp:spPr>
        <a:xfrm>
          <a:off x="565902" y="3267488"/>
          <a:ext cx="838120" cy="8381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8E98B8-5164-4E89-B46B-21DF7B38648F}">
      <dsp:nvSpPr>
        <dsp:cNvPr id="0" name=""/>
        <dsp:cNvSpPr/>
      </dsp:nvSpPr>
      <dsp:spPr>
        <a:xfrm>
          <a:off x="504504" y="4356723"/>
          <a:ext cx="9476094" cy="67049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206" tIns="45720" rIns="45720" bIns="45720" numCol="1" spcCol="1270" anchor="ctr" anchorCtr="0">
          <a:noAutofit/>
        </a:bodyPr>
        <a:lstStyle/>
        <a:p>
          <a:pPr lvl="0" algn="l" defTabSz="800100" rtl="0">
            <a:lnSpc>
              <a:spcPct val="90000"/>
            </a:lnSpc>
            <a:spcBef>
              <a:spcPct val="0"/>
            </a:spcBef>
            <a:spcAft>
              <a:spcPct val="35000"/>
            </a:spcAft>
          </a:pPr>
          <a:r>
            <a:rPr lang="en-US" sz="1800" kern="1200" dirty="0" smtClean="0">
              <a:solidFill>
                <a:sysClr val="window" lastClr="FFFFFF"/>
              </a:solidFill>
              <a:latin typeface="Arial" panose="020B0604020202020204" pitchFamily="34" charset="0"/>
              <a:ea typeface="+mn-ea"/>
              <a:cs typeface="Arial" panose="020B0604020202020204" pitchFamily="34" charset="0"/>
            </a:rPr>
            <a:t>Necsa is grateful for the members of the public and other stakeholders who participate in Public Safety Information Forums and for taking an interest to engage with Necsa effectively</a:t>
          </a:r>
          <a:endParaRPr lang="en-US" sz="1800" kern="1200" dirty="0">
            <a:solidFill>
              <a:sysClr val="window" lastClr="FFFFFF"/>
            </a:solidFill>
            <a:latin typeface="Arial" panose="020B0604020202020204" pitchFamily="34" charset="0"/>
            <a:ea typeface="+mn-ea"/>
            <a:cs typeface="Arial" panose="020B0604020202020204" pitchFamily="34" charset="0"/>
          </a:endParaRPr>
        </a:p>
      </dsp:txBody>
      <dsp:txXfrm>
        <a:off x="504504" y="4356723"/>
        <a:ext cx="9476094" cy="670496"/>
      </dsp:txXfrm>
    </dsp:sp>
    <dsp:sp modelId="{81034BA1-2A9F-45C5-B056-A6FA8BCFF7DC}">
      <dsp:nvSpPr>
        <dsp:cNvPr id="0" name=""/>
        <dsp:cNvSpPr/>
      </dsp:nvSpPr>
      <dsp:spPr>
        <a:xfrm>
          <a:off x="85444" y="4272911"/>
          <a:ext cx="838120" cy="8381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AFA13C3-E1DF-9B10-8D99-114A54E843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a:extLst>
              <a:ext uri="{FF2B5EF4-FFF2-40B4-BE49-F238E27FC236}">
                <a16:creationId xmlns:a16="http://schemas.microsoft.com/office/drawing/2014/main" xmlns="" id="{931B8470-68FA-312A-925A-45DD24840E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A07FE4-B633-415E-9BBB-EE6FCB404FDB}" type="datetimeFigureOut">
              <a:rPr lang="en-ZA" smtClean="0"/>
              <a:t>2024/09/13</a:t>
            </a:fld>
            <a:endParaRPr lang="en-ZA" dirty="0"/>
          </a:p>
        </p:txBody>
      </p:sp>
      <p:sp>
        <p:nvSpPr>
          <p:cNvPr id="4" name="Footer Placeholder 3">
            <a:extLst>
              <a:ext uri="{FF2B5EF4-FFF2-40B4-BE49-F238E27FC236}">
                <a16:creationId xmlns:a16="http://schemas.microsoft.com/office/drawing/2014/main" xmlns="" id="{761AEE90-B020-8319-8E62-0315702FBF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xmlns="" id="{75D428B0-7D8D-AF2F-4E5C-53AE54B453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EBDAD9-3FBF-4A31-8927-1A54F32B332F}" type="slidenum">
              <a:rPr lang="en-ZA" smtClean="0"/>
              <a:t>‹#›</a:t>
            </a:fld>
            <a:endParaRPr lang="en-ZA" dirty="0"/>
          </a:p>
        </p:txBody>
      </p:sp>
    </p:spTree>
    <p:extLst>
      <p:ext uri="{BB962C8B-B14F-4D97-AF65-F5344CB8AC3E}">
        <p14:creationId xmlns:p14="http://schemas.microsoft.com/office/powerpoint/2010/main" val="63179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79113-ECC5-4B9B-8DB7-49CCA7F47758}" type="datetimeFigureOut">
              <a:rPr lang="en-ZA" smtClean="0"/>
              <a:t>2024/09/13</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1E6716-BEF2-4155-95C4-14E607983E5F}" type="slidenum">
              <a:rPr lang="en-ZA" smtClean="0"/>
              <a:t>‹#›</a:t>
            </a:fld>
            <a:endParaRPr lang="en-ZA" dirty="0"/>
          </a:p>
        </p:txBody>
      </p:sp>
    </p:spTree>
    <p:extLst>
      <p:ext uri="{BB962C8B-B14F-4D97-AF65-F5344CB8AC3E}">
        <p14:creationId xmlns:p14="http://schemas.microsoft.com/office/powerpoint/2010/main" val="3072413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close-up of a blue and white background&#10;&#10;Description automatically generated">
            <a:extLst>
              <a:ext uri="{FF2B5EF4-FFF2-40B4-BE49-F238E27FC236}">
                <a16:creationId xmlns:a16="http://schemas.microsoft.com/office/drawing/2014/main" xmlns="" id="{CF3C0890-6FDA-CD59-A61B-5E50D5BA01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B1FF88E4-B43B-E648-B1C6-8F54C9D07BC9}"/>
              </a:ext>
            </a:extLst>
          </p:cNvPr>
          <p:cNvSpPr>
            <a:spLocks noGrp="1"/>
          </p:cNvSpPr>
          <p:nvPr>
            <p:ph type="ctrTitle" hasCustomPrompt="1"/>
          </p:nvPr>
        </p:nvSpPr>
        <p:spPr>
          <a:xfrm>
            <a:off x="1524000" y="1524000"/>
            <a:ext cx="9144000" cy="361950"/>
          </a:xfrm>
        </p:spPr>
        <p:txBody>
          <a:bodyPr anchor="b"/>
          <a:lstStyle>
            <a:lvl1pPr algn="ctr">
              <a:defRPr lang="en-GB" sz="2000" kern="1200" dirty="0" smtClean="0">
                <a:solidFill>
                  <a:srgbClr val="213F99"/>
                </a:solidFill>
                <a:effectLst/>
                <a:latin typeface="Arial" panose="020B0604020202020204" pitchFamily="34" charset="0"/>
                <a:ea typeface="+mn-ea"/>
                <a:cs typeface="Arial" panose="020B0604020202020204" pitchFamily="34" charset="0"/>
              </a:defRPr>
            </a:lvl1pPr>
          </a:lstStyle>
          <a:p>
            <a:r>
              <a:rPr lang="en-GB" dirty="0"/>
              <a:t>PRESENTATION TITLE 1</a:t>
            </a:r>
            <a:endParaRPr lang="en-US" dirty="0"/>
          </a:p>
        </p:txBody>
      </p:sp>
      <p:sp>
        <p:nvSpPr>
          <p:cNvPr id="3" name="Subtitle 2">
            <a:extLst>
              <a:ext uri="{FF2B5EF4-FFF2-40B4-BE49-F238E27FC236}">
                <a16:creationId xmlns:a16="http://schemas.microsoft.com/office/drawing/2014/main" xmlns="" id="{608E8372-9C20-A44B-97F3-2E0FF1833A18}"/>
              </a:ext>
            </a:extLst>
          </p:cNvPr>
          <p:cNvSpPr>
            <a:spLocks noGrp="1"/>
          </p:cNvSpPr>
          <p:nvPr>
            <p:ph type="subTitle" idx="1" hasCustomPrompt="1"/>
          </p:nvPr>
        </p:nvSpPr>
        <p:spPr>
          <a:xfrm>
            <a:off x="1524000" y="3602040"/>
            <a:ext cx="9144000" cy="903287"/>
          </a:xfrm>
        </p:spPr>
        <p:txBody>
          <a:bodyPr/>
          <a:lstStyle>
            <a:lvl1pPr marL="0" indent="0" algn="ctr">
              <a:buNone/>
              <a:defRPr lang="en-GB" sz="2400" b="1" kern="1200" dirty="0" smtClean="0">
                <a:solidFill>
                  <a:srgbClr val="00AABC"/>
                </a:solidFill>
                <a:effectLst/>
                <a:latin typeface="Arial" panose="020B0604020202020204" pitchFamily="34" charset="0"/>
                <a:ea typeface="+mn-ea"/>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Presentation</a:t>
            </a:r>
          </a:p>
          <a:p>
            <a:r>
              <a:rPr lang="en-GB" dirty="0"/>
              <a:t>Title 2</a:t>
            </a:r>
            <a:endParaRPr lang="en-US" dirty="0"/>
          </a:p>
        </p:txBody>
      </p:sp>
      <p:sp>
        <p:nvSpPr>
          <p:cNvPr id="4" name="Date Placeholder 3">
            <a:extLst>
              <a:ext uri="{FF2B5EF4-FFF2-40B4-BE49-F238E27FC236}">
                <a16:creationId xmlns:a16="http://schemas.microsoft.com/office/drawing/2014/main" xmlns="" id="{76D87A0A-C88D-C541-83FF-D2B3ACBAB847}"/>
              </a:ext>
            </a:extLst>
          </p:cNvPr>
          <p:cNvSpPr>
            <a:spLocks noGrp="1"/>
          </p:cNvSpPr>
          <p:nvPr>
            <p:ph type="dt" sz="half" idx="10"/>
          </p:nvPr>
        </p:nvSpPr>
        <p:spPr/>
        <p:txBody>
          <a:bodyPr/>
          <a:lstStyle/>
          <a:p>
            <a:fld id="{E0D34D7D-A202-3340-97A3-BC3CA758DB0C}" type="datetimeFigureOut">
              <a:rPr lang="en-US" smtClean="0"/>
              <a:t>9/13/2024</a:t>
            </a:fld>
            <a:endParaRPr lang="en-US" dirty="0"/>
          </a:p>
        </p:txBody>
      </p:sp>
      <p:sp>
        <p:nvSpPr>
          <p:cNvPr id="5" name="Footer Placeholder 4">
            <a:extLst>
              <a:ext uri="{FF2B5EF4-FFF2-40B4-BE49-F238E27FC236}">
                <a16:creationId xmlns:a16="http://schemas.microsoft.com/office/drawing/2014/main" xmlns="" id="{030CA42D-0AEF-674C-B06F-9DBD571953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F0D60F51-BFB0-704D-B5B1-948511F31236}"/>
              </a:ext>
            </a:extLst>
          </p:cNvPr>
          <p:cNvSpPr>
            <a:spLocks noGrp="1"/>
          </p:cNvSpPr>
          <p:nvPr>
            <p:ph type="sldNum" sz="quarter" idx="12"/>
          </p:nvPr>
        </p:nvSpPr>
        <p:spPr/>
        <p:txBody>
          <a:bodyPr/>
          <a:lstStyle/>
          <a:p>
            <a:fld id="{C02B26CA-E9AC-5747-8BB6-3E1027CA0A5C}" type="slidenum">
              <a:rPr lang="en-US" smtClean="0"/>
              <a:t>‹#›</a:t>
            </a:fld>
            <a:endParaRPr lang="en-US" dirty="0"/>
          </a:p>
        </p:txBody>
      </p:sp>
    </p:spTree>
    <p:extLst>
      <p:ext uri="{BB962C8B-B14F-4D97-AF65-F5344CB8AC3E}">
        <p14:creationId xmlns:p14="http://schemas.microsoft.com/office/powerpoint/2010/main" val="603806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descr="A colorful rectangular bars with white circles&#10;&#10;Description automatically generated with medium confidence">
            <a:extLst>
              <a:ext uri="{FF2B5EF4-FFF2-40B4-BE49-F238E27FC236}">
                <a16:creationId xmlns:a16="http://schemas.microsoft.com/office/drawing/2014/main" xmlns="" id="{28F970C3-F00A-A0DA-E65D-43F6E8231FE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xmlns="" id="{0785F5D4-F444-4C49-89C1-CB6580A21FE1}"/>
              </a:ext>
            </a:extLst>
          </p:cNvPr>
          <p:cNvSpPr>
            <a:spLocks noGrp="1"/>
          </p:cNvSpPr>
          <p:nvPr>
            <p:ph type="sldNum" sz="quarter" idx="12"/>
          </p:nvPr>
        </p:nvSpPr>
        <p:spPr/>
        <p:txBody>
          <a:bodyPr/>
          <a:lstStyle/>
          <a:p>
            <a:fld id="{C02B26CA-E9AC-5747-8BB6-3E1027CA0A5C}" type="slidenum">
              <a:rPr lang="en-US" smtClean="0"/>
              <a:t>‹#›</a:t>
            </a:fld>
            <a:endParaRPr lang="en-US" dirty="0"/>
          </a:p>
        </p:txBody>
      </p:sp>
    </p:spTree>
    <p:extLst>
      <p:ext uri="{BB962C8B-B14F-4D97-AF65-F5344CB8AC3E}">
        <p14:creationId xmlns:p14="http://schemas.microsoft.com/office/powerpoint/2010/main" val="4059127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28BDBDB-F6B6-3E4E-BFC0-7F3A984047AE}"/>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7" name="Title 1">
            <a:extLst>
              <a:ext uri="{FF2B5EF4-FFF2-40B4-BE49-F238E27FC236}">
                <a16:creationId xmlns:a16="http://schemas.microsoft.com/office/drawing/2014/main" xmlns="" id="{3866647E-A18D-DECC-D1E1-48D7366F52CC}"/>
              </a:ext>
            </a:extLst>
          </p:cNvPr>
          <p:cNvSpPr>
            <a:spLocks noGrp="1"/>
          </p:cNvSpPr>
          <p:nvPr>
            <p:ph type="title" hasCustomPrompt="1"/>
          </p:nvPr>
        </p:nvSpPr>
        <p:spPr>
          <a:xfrm>
            <a:off x="2233041" y="327217"/>
            <a:ext cx="9673209" cy="587184"/>
          </a:xfrm>
        </p:spPr>
        <p:txBody>
          <a:bodyPr>
            <a:normAutofit/>
          </a:bodyPr>
          <a:lstStyle>
            <a:lvl1pPr>
              <a:defRPr lang="en-GB" sz="2800" b="1" kern="1200" dirty="0">
                <a:solidFill>
                  <a:srgbClr val="213F99"/>
                </a:solidFill>
                <a:effectLst/>
                <a:latin typeface="Arial" panose="020B0604020202020204" pitchFamily="34" charset="0"/>
                <a:ea typeface="+mn-ea"/>
                <a:cs typeface="Arial" panose="020B0604020202020204" pitchFamily="34" charset="0"/>
              </a:defRPr>
            </a:lvl1pPr>
          </a:lstStyle>
          <a:p>
            <a:r>
              <a:rPr lang="en-GB" dirty="0"/>
              <a:t>CLICK TO EDIT MASTER TITLE STYLE</a:t>
            </a:r>
            <a:endParaRPr lang="en-US" dirty="0"/>
          </a:p>
        </p:txBody>
      </p:sp>
      <p:sp>
        <p:nvSpPr>
          <p:cNvPr id="2" name="Rectangle 1">
            <a:extLst>
              <a:ext uri="{FF2B5EF4-FFF2-40B4-BE49-F238E27FC236}">
                <a16:creationId xmlns:a16="http://schemas.microsoft.com/office/drawing/2014/main" xmlns="" id="{156D647D-B145-2D63-0BD5-119ECC94A4F5}"/>
              </a:ext>
            </a:extLst>
          </p:cNvPr>
          <p:cNvSpPr/>
          <p:nvPr userDrawn="1"/>
        </p:nvSpPr>
        <p:spPr>
          <a:xfrm>
            <a:off x="0" y="5656083"/>
            <a:ext cx="3355942" cy="12019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542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descr="A blue rectangle with a white border&#10;&#10;Description automatically generated">
            <a:extLst>
              <a:ext uri="{FF2B5EF4-FFF2-40B4-BE49-F238E27FC236}">
                <a16:creationId xmlns:a16="http://schemas.microsoft.com/office/drawing/2014/main" xmlns="" id="{9C95300D-D5CF-1B6D-722C-BBF2CB6539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681833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2" descr="A blue rectangle with a white border&#10;&#10;Description automatically generated">
            <a:extLst>
              <a:ext uri="{FF2B5EF4-FFF2-40B4-BE49-F238E27FC236}">
                <a16:creationId xmlns:a16="http://schemas.microsoft.com/office/drawing/2014/main" xmlns="" id="{2CAD7F14-0546-D532-1583-C524A7A356B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4063655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3" descr="A blue and white rectangle&#10;&#10;Description automatically generated">
            <a:extLst>
              <a:ext uri="{FF2B5EF4-FFF2-40B4-BE49-F238E27FC236}">
                <a16:creationId xmlns:a16="http://schemas.microsoft.com/office/drawing/2014/main" xmlns="" id="{56CF6407-399C-6D89-478C-167C4D08E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693949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3" name="Picture 2" descr="A blue rectangle with a white border&#10;&#10;Description automatically generated">
            <a:extLst>
              <a:ext uri="{FF2B5EF4-FFF2-40B4-BE49-F238E27FC236}">
                <a16:creationId xmlns:a16="http://schemas.microsoft.com/office/drawing/2014/main" xmlns="" id="{23D96620-4E6F-0764-D96F-D649FF9760D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600113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7" name="Picture 6" descr="A green rectangle with a white background&#10;&#10;Description automatically generated">
            <a:extLst>
              <a:ext uri="{FF2B5EF4-FFF2-40B4-BE49-F238E27FC236}">
                <a16:creationId xmlns:a16="http://schemas.microsoft.com/office/drawing/2014/main" xmlns="" id="{B19226EA-F803-51DA-4875-A5B62994570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4023894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3" name="Picture 2" descr="A close up of an orange and white background&#10;&#10;Description automatically generated">
            <a:extLst>
              <a:ext uri="{FF2B5EF4-FFF2-40B4-BE49-F238E27FC236}">
                <a16:creationId xmlns:a16="http://schemas.microsoft.com/office/drawing/2014/main" xmlns="" id="{ECF7E63E-7883-9C34-D096-AFEA444927C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xmlns="" id="{E0FB6D96-BE8C-124B-8D4E-593772B92DC7}"/>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9" name="Title 1">
            <a:extLst>
              <a:ext uri="{FF2B5EF4-FFF2-40B4-BE49-F238E27FC236}">
                <a16:creationId xmlns:a16="http://schemas.microsoft.com/office/drawing/2014/main" xmlns="" id="{4D07EAA8-79BC-8C4C-F7C8-C1B9559E5254}"/>
              </a:ext>
            </a:extLst>
          </p:cNvPr>
          <p:cNvSpPr>
            <a:spLocks noGrp="1"/>
          </p:cNvSpPr>
          <p:nvPr>
            <p:ph type="title"/>
          </p:nvPr>
        </p:nvSpPr>
        <p:spPr>
          <a:xfrm>
            <a:off x="2566417" y="3903855"/>
            <a:ext cx="9358884" cy="1325563"/>
          </a:xfrm>
        </p:spPr>
        <p:txBody>
          <a:bodyPr>
            <a:normAutofit/>
          </a:bodyPr>
          <a:lstStyle>
            <a:lvl1pPr>
              <a:defRPr sz="28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304863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3" name="Picture 2" descr="A blue object with a symbol on it&#10;&#10;Description automatically generated">
            <a:extLst>
              <a:ext uri="{FF2B5EF4-FFF2-40B4-BE49-F238E27FC236}">
                <a16:creationId xmlns:a16="http://schemas.microsoft.com/office/drawing/2014/main" xmlns="" id="{13FCD09C-1DEA-89C9-16A1-08AF5DB6A0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xmlns="" id="{E28BDBDB-F6B6-3E4E-BFC0-7F3A984047AE}"/>
              </a:ext>
            </a:extLst>
          </p:cNvPr>
          <p:cNvSpPr>
            <a:spLocks noGrp="1"/>
          </p:cNvSpPr>
          <p:nvPr>
            <p:ph type="sldNum" sz="quarter" idx="12"/>
          </p:nvPr>
        </p:nvSpPr>
        <p:spPr/>
        <p:txBody>
          <a:bodyPr/>
          <a:lstStyle/>
          <a:p>
            <a:fld id="{C02B26CA-E9AC-5747-8BB6-3E1027CA0A5C}" type="slidenum">
              <a:rPr lang="en-US" smtClean="0"/>
              <a:t>‹#›</a:t>
            </a:fld>
            <a:endParaRPr lang="en-US" dirty="0"/>
          </a:p>
        </p:txBody>
      </p:sp>
      <p:sp>
        <p:nvSpPr>
          <p:cNvPr id="5" name="Title 1">
            <a:extLst>
              <a:ext uri="{FF2B5EF4-FFF2-40B4-BE49-F238E27FC236}">
                <a16:creationId xmlns:a16="http://schemas.microsoft.com/office/drawing/2014/main" xmlns="" id="{81AECE49-73D3-7CB9-95D5-06C802222B25}"/>
              </a:ext>
            </a:extLst>
          </p:cNvPr>
          <p:cNvSpPr>
            <a:spLocks noGrp="1"/>
          </p:cNvSpPr>
          <p:nvPr>
            <p:ph type="title" hasCustomPrompt="1"/>
          </p:nvPr>
        </p:nvSpPr>
        <p:spPr>
          <a:xfrm>
            <a:off x="4176142" y="2165542"/>
            <a:ext cx="4301111" cy="587184"/>
          </a:xfrm>
        </p:spPr>
        <p:txBody>
          <a:bodyPr>
            <a:normAutofit/>
          </a:bodyPr>
          <a:lstStyle>
            <a:lvl1pPr algn="ctr">
              <a:defRPr lang="en-GB" sz="2200" kern="1200" dirty="0" smtClean="0">
                <a:solidFill>
                  <a:srgbClr val="00AABC"/>
                </a:solidFill>
                <a:effectLst/>
                <a:latin typeface="Arial" panose="020B0604020202020204" pitchFamily="34" charset="0"/>
                <a:ea typeface="+mn-ea"/>
                <a:cs typeface="Arial" panose="020B0604020202020204" pitchFamily="34" charset="0"/>
              </a:defRPr>
            </a:lvl1pPr>
          </a:lstStyle>
          <a:p>
            <a:r>
              <a:rPr lang="en-GB" dirty="0"/>
              <a:t>“Pull Quote”</a:t>
            </a:r>
            <a:endParaRPr lang="en-US" dirty="0"/>
          </a:p>
        </p:txBody>
      </p:sp>
      <p:sp>
        <p:nvSpPr>
          <p:cNvPr id="8" name="Title 1">
            <a:extLst>
              <a:ext uri="{FF2B5EF4-FFF2-40B4-BE49-F238E27FC236}">
                <a16:creationId xmlns:a16="http://schemas.microsoft.com/office/drawing/2014/main" xmlns="" id="{8875D751-4ABA-BD1D-54FD-91047BAACD13}"/>
              </a:ext>
            </a:extLst>
          </p:cNvPr>
          <p:cNvSpPr txBox="1">
            <a:spLocks/>
          </p:cNvSpPr>
          <p:nvPr userDrawn="1"/>
        </p:nvSpPr>
        <p:spPr>
          <a:xfrm>
            <a:off x="4195191" y="2927542"/>
            <a:ext cx="4301111" cy="587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GB" sz="2200" kern="1200" dirty="0" smtClean="0">
                <a:solidFill>
                  <a:srgbClr val="00AABC"/>
                </a:solidFill>
                <a:effectLst/>
                <a:latin typeface="Arial" panose="020B0604020202020204" pitchFamily="34" charset="0"/>
                <a:ea typeface="+mn-ea"/>
                <a:cs typeface="Arial" panose="020B0604020202020204" pitchFamily="34" charset="0"/>
              </a:defRPr>
            </a:lvl1pPr>
          </a:lstStyle>
          <a:p>
            <a:pPr algn="ctr"/>
            <a:r>
              <a:rPr lang="en-US" sz="1700" dirty="0"/>
              <a:t>Author</a:t>
            </a:r>
          </a:p>
        </p:txBody>
      </p:sp>
    </p:spTree>
    <p:extLst>
      <p:ext uri="{BB962C8B-B14F-4D97-AF65-F5344CB8AC3E}">
        <p14:creationId xmlns:p14="http://schemas.microsoft.com/office/powerpoint/2010/main" val="3916200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3" name="Picture 2" descr="A blue object with a symbol on it&#10;&#10;Description automatically generated">
            <a:extLst>
              <a:ext uri="{FF2B5EF4-FFF2-40B4-BE49-F238E27FC236}">
                <a16:creationId xmlns:a16="http://schemas.microsoft.com/office/drawing/2014/main" xmlns="" id="{13FCD09C-1DEA-89C9-16A1-08AF5DB6A0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Single Corner Rounded 1">
            <a:extLst>
              <a:ext uri="{FF2B5EF4-FFF2-40B4-BE49-F238E27FC236}">
                <a16:creationId xmlns:a16="http://schemas.microsoft.com/office/drawing/2014/main" xmlns="" id="{069F276C-E5D7-573A-204C-19E886FE79F3}"/>
              </a:ext>
            </a:extLst>
          </p:cNvPr>
          <p:cNvSpPr/>
          <p:nvPr userDrawn="1"/>
        </p:nvSpPr>
        <p:spPr>
          <a:xfrm>
            <a:off x="0" y="2593910"/>
            <a:ext cx="12192000" cy="4264090"/>
          </a:xfrm>
          <a:prstGeom prst="round1Rect">
            <a:avLst>
              <a:gd name="adj" fmla="val 0"/>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03254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834889-88A1-4E05-BE26-4B8479970F78}" type="datetimeFigureOut">
              <a:rPr lang="en-US" smtClean="0"/>
              <a:t>9/13/2024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01D84C-9C77-4038-8AC7-641397FA4931}" type="slidenum">
              <a:rPr lang="en-US" smtClean="0"/>
              <a:t>‹#›</a:t>
            </a:fld>
            <a:endParaRPr lang="en-US"/>
          </a:p>
        </p:txBody>
      </p:sp>
    </p:spTree>
    <p:extLst>
      <p:ext uri="{BB962C8B-B14F-4D97-AF65-F5344CB8AC3E}">
        <p14:creationId xmlns:p14="http://schemas.microsoft.com/office/powerpoint/2010/main" val="109132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alpha val="0"/>
          </a:schemeClr>
        </a:solidFill>
        <a:effectLst/>
      </p:bgPr>
    </p:bg>
    <p:spTree>
      <p:nvGrpSpPr>
        <p:cNvPr id="1" name=""/>
        <p:cNvGrpSpPr/>
        <p:nvPr/>
      </p:nvGrpSpPr>
      <p:grpSpPr>
        <a:xfrm>
          <a:off x="0" y="0"/>
          <a:ext cx="0" cy="0"/>
          <a:chOff x="0" y="0"/>
          <a:chExt cx="0" cy="0"/>
        </a:xfrm>
      </p:grpSpPr>
      <p:pic>
        <p:nvPicPr>
          <p:cNvPr id="10" name="Picture 9" descr="A white background with blue dots&#10;&#10;Description automatically generated">
            <a:extLst>
              <a:ext uri="{FF2B5EF4-FFF2-40B4-BE49-F238E27FC236}">
                <a16:creationId xmlns:a16="http://schemas.microsoft.com/office/drawing/2014/main" xmlns="" id="{D8002624-2CD0-6CC2-93F7-582DB77859BF}"/>
              </a:ext>
            </a:extLst>
          </p:cNvPr>
          <p:cNvPicPr>
            <a:picLocks noChangeAspect="1"/>
          </p:cNvPicPr>
          <p:nvPr userDrawn="1"/>
        </p:nvPicPr>
        <p:blipFill>
          <a:blip r:embed="rId14"/>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xmlns="" id="{E5DB9072-2A80-4543-BA5C-3DEC8E1D5FD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953086DE-E0C0-B44D-A825-DE1EBE1A3A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551D6814-9A7A-C648-9578-7453C576F76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E0D34D7D-A202-3340-97A3-BC3CA758DB0C}" type="datetimeFigureOut">
              <a:rPr lang="en-US" smtClean="0"/>
              <a:pPr/>
              <a:t>9/13/2024</a:t>
            </a:fld>
            <a:endParaRPr lang="en-US" dirty="0"/>
          </a:p>
        </p:txBody>
      </p:sp>
      <p:sp>
        <p:nvSpPr>
          <p:cNvPr id="5" name="Footer Placeholder 4">
            <a:extLst>
              <a:ext uri="{FF2B5EF4-FFF2-40B4-BE49-F238E27FC236}">
                <a16:creationId xmlns:a16="http://schemas.microsoft.com/office/drawing/2014/main" xmlns="" id="{D131183F-DDDF-C04D-AC0C-2608967D2827}"/>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xmlns="" id="{750912A6-2023-4244-9A6B-471BAD7D53D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C02B26CA-E9AC-5747-8BB6-3E1027CA0A5C}" type="slidenum">
              <a:rPr lang="en-US" smtClean="0"/>
              <a:pPr/>
              <a:t>‹#›</a:t>
            </a:fld>
            <a:endParaRPr lang="en-US" dirty="0"/>
          </a:p>
        </p:txBody>
      </p:sp>
    </p:spTree>
    <p:extLst>
      <p:ext uri="{BB962C8B-B14F-4D97-AF65-F5344CB8AC3E}">
        <p14:creationId xmlns:p14="http://schemas.microsoft.com/office/powerpoint/2010/main" val="2721940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5" r:id="rId11"/>
    <p:sldLayoutId id="2147483676" r:id="rId12"/>
  </p:sldLayoutIdLst>
  <p:txStyles>
    <p:title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5.jpg"/><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38402" y="2299009"/>
            <a:ext cx="9990940" cy="646331"/>
          </a:xfrm>
          <a:prstGeom prst="rect">
            <a:avLst/>
          </a:prstGeom>
          <a:noFill/>
        </p:spPr>
        <p:txBody>
          <a:bodyPr wrap="none" lIns="91440" tIns="45720" rIns="91440" bIns="45720">
            <a:spAutoFit/>
          </a:bodyPr>
          <a:lstStyle/>
          <a:p>
            <a:pPr lvl="0" algn="ctr" defTabSz="914377">
              <a:lnSpc>
                <a:spcPct val="90000"/>
              </a:lnSpc>
              <a:spcBef>
                <a:spcPts val="1000"/>
              </a:spcBef>
            </a:pPr>
            <a:r>
              <a:rPr lang="en-US" sz="4000" b="1" dirty="0">
                <a:ln w="0"/>
                <a:solidFill>
                  <a:schemeClr val="accent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PUBLIC SAFETY INFORMATION FORUM</a:t>
            </a:r>
            <a:endParaRPr lang="en-US" sz="4000" b="1" dirty="0">
              <a:ln w="0"/>
              <a:solidFill>
                <a:schemeClr val="accent1">
                  <a:lumMod val="50000"/>
                </a:schemeClr>
              </a:solidFill>
              <a:effectLst>
                <a:outerShdw blurRad="38100" dist="19050" dir="2700000" algn="tl" rotWithShape="0">
                  <a:schemeClr val="dk1">
                    <a:alpha val="40000"/>
                  </a:schemeClr>
                </a:outerShdw>
              </a:effectLst>
              <a:cs typeface="Arial" panose="020B0604020202020204" pitchFamily="34" charset="0"/>
            </a:endParaRPr>
          </a:p>
        </p:txBody>
      </p:sp>
      <p:sp>
        <p:nvSpPr>
          <p:cNvPr id="2" name="TextBox 1"/>
          <p:cNvSpPr txBox="1"/>
          <p:nvPr/>
        </p:nvSpPr>
        <p:spPr>
          <a:xfrm>
            <a:off x="5833872" y="3575211"/>
            <a:ext cx="3547872" cy="830997"/>
          </a:xfrm>
          <a:prstGeom prst="rect">
            <a:avLst/>
          </a:prstGeom>
          <a:noFill/>
        </p:spPr>
        <p:txBody>
          <a:bodyPr wrap="square" rtlCol="0">
            <a:spAutoFit/>
          </a:bodyPr>
          <a:lstStyle/>
          <a:p>
            <a:r>
              <a:rPr lang="en-ZA" sz="2400" b="1" dirty="0" smtClean="0">
                <a:solidFill>
                  <a:srgbClr val="058EBF"/>
                </a:solidFill>
                <a:latin typeface="Arial" panose="020B0604020202020204" pitchFamily="34" charset="0"/>
                <a:cs typeface="Arial" panose="020B0604020202020204" pitchFamily="34" charset="0"/>
              </a:rPr>
              <a:t>14 September </a:t>
            </a:r>
            <a:r>
              <a:rPr lang="en-ZA" sz="2400" b="1" dirty="0">
                <a:solidFill>
                  <a:srgbClr val="058EBF"/>
                </a:solidFill>
                <a:latin typeface="Arial" panose="020B0604020202020204" pitchFamily="34" charset="0"/>
                <a:cs typeface="Arial" panose="020B0604020202020204" pitchFamily="34" charset="0"/>
              </a:rPr>
              <a:t>2024</a:t>
            </a:r>
          </a:p>
          <a:p>
            <a:endParaRPr lang="en-ZA" sz="2400" b="1" dirty="0">
              <a:solidFill>
                <a:srgbClr val="058EB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82731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63"/>
            <a:ext cx="12192000" cy="785812"/>
          </a:xfrm>
        </p:spPr>
        <p:txBody>
          <a:bodyPr>
            <a:normAutofit/>
          </a:bodyPr>
          <a:lstStyle/>
          <a:p>
            <a:pPr algn="ctr"/>
            <a:r>
              <a:rPr lang="en-ZA" sz="2800" dirty="0"/>
              <a:t>AGENDA</a:t>
            </a:r>
          </a:p>
        </p:txBody>
      </p:sp>
      <p:graphicFrame>
        <p:nvGraphicFramePr>
          <p:cNvPr id="7" name="Table 6"/>
          <p:cNvGraphicFramePr>
            <a:graphicFrameLocks noGrp="1"/>
          </p:cNvGraphicFramePr>
          <p:nvPr>
            <p:extLst>
              <p:ext uri="{D42A27DB-BD31-4B8C-83A1-F6EECF244321}">
                <p14:modId xmlns:p14="http://schemas.microsoft.com/office/powerpoint/2010/main" val="3974091480"/>
              </p:ext>
            </p:extLst>
          </p:nvPr>
        </p:nvGraphicFramePr>
        <p:xfrm>
          <a:off x="775817" y="1417963"/>
          <a:ext cx="10892308" cy="4618758"/>
        </p:xfrm>
        <a:graphic>
          <a:graphicData uri="http://schemas.openxmlformats.org/drawingml/2006/table">
            <a:tbl>
              <a:tblPr firstRow="1" firstCol="1" bandRow="1">
                <a:tableStyleId>{5C22544A-7EE6-4342-B048-85BDC9FD1C3A}</a:tableStyleId>
              </a:tblPr>
              <a:tblGrid>
                <a:gridCol w="319881">
                  <a:extLst>
                    <a:ext uri="{9D8B030D-6E8A-4147-A177-3AD203B41FA5}">
                      <a16:colId xmlns:a16="http://schemas.microsoft.com/office/drawing/2014/main" xmlns="" val="2887418458"/>
                    </a:ext>
                  </a:extLst>
                </a:gridCol>
                <a:gridCol w="3068627">
                  <a:extLst>
                    <a:ext uri="{9D8B030D-6E8A-4147-A177-3AD203B41FA5}">
                      <a16:colId xmlns:a16="http://schemas.microsoft.com/office/drawing/2014/main" xmlns="" val="1028521714"/>
                    </a:ext>
                  </a:extLst>
                </a:gridCol>
                <a:gridCol w="6198875">
                  <a:extLst>
                    <a:ext uri="{9D8B030D-6E8A-4147-A177-3AD203B41FA5}">
                      <a16:colId xmlns:a16="http://schemas.microsoft.com/office/drawing/2014/main" xmlns="" val="2924509393"/>
                    </a:ext>
                  </a:extLst>
                </a:gridCol>
                <a:gridCol w="1304925">
                  <a:extLst>
                    <a:ext uri="{9D8B030D-6E8A-4147-A177-3AD203B41FA5}">
                      <a16:colId xmlns:a16="http://schemas.microsoft.com/office/drawing/2014/main" xmlns="" val="1136542685"/>
                    </a:ext>
                  </a:extLst>
                </a:gridCol>
              </a:tblGrid>
              <a:tr h="354228">
                <a:tc>
                  <a:txBody>
                    <a:bodyPr/>
                    <a:lstStyle/>
                    <a:p>
                      <a:pPr marL="0" marR="0">
                        <a:spcBef>
                          <a:spcPts val="600"/>
                        </a:spcBef>
                        <a:spcAft>
                          <a:spcPts val="600"/>
                        </a:spcAft>
                      </a:pPr>
                      <a:r>
                        <a:rPr lang="en-US" sz="1200" dirty="0">
                          <a:solidFill>
                            <a:srgbClr val="002060"/>
                          </a:solidFill>
                          <a:effectLst/>
                          <a:latin typeface="Arial" panose="020B0604020202020204" pitchFamily="34" charset="0"/>
                          <a:cs typeface="Arial" panose="020B0604020202020204" pitchFamily="34" charset="0"/>
                        </a:rPr>
                        <a:t>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chemeClr val="bg1"/>
                          </a:solidFill>
                          <a:effectLst/>
                          <a:latin typeface="Arial" panose="020B0604020202020204" pitchFamily="34" charset="0"/>
                          <a:cs typeface="Arial" panose="020B0604020202020204" pitchFamily="34" charset="0"/>
                        </a:rPr>
                        <a:t>ITEM</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chemeClr val="bg1"/>
                          </a:solidFill>
                          <a:effectLst/>
                          <a:latin typeface="Arial" panose="020B0604020202020204" pitchFamily="34" charset="0"/>
                          <a:cs typeface="Arial" panose="020B0604020202020204" pitchFamily="34" charset="0"/>
                        </a:rPr>
                        <a:t>LEAD</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chemeClr val="bg1"/>
                          </a:solidFill>
                          <a:effectLst/>
                          <a:latin typeface="Arial" panose="020B0604020202020204" pitchFamily="34" charset="0"/>
                          <a:cs typeface="Arial" panose="020B0604020202020204" pitchFamily="34" charset="0"/>
                        </a:rPr>
                        <a:t>TIME</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a16="http://schemas.microsoft.com/office/drawing/2014/main" xmlns="" val="439548403"/>
                  </a:ext>
                </a:extLst>
              </a:tr>
              <a:tr h="436203">
                <a:tc>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a:t>
                      </a:r>
                    </a:p>
                  </a:txBody>
                  <a:tcPr marL="20031" marR="20031" marT="0" marB="0" anchor="ctr"/>
                </a:tc>
                <a:tc>
                  <a:txBody>
                    <a:bodyPr/>
                    <a:lstStyle/>
                    <a:p>
                      <a:pPr marL="0" marR="0">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Welcome and attendance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ZA" sz="1200" dirty="0">
                          <a:solidFill>
                            <a:srgbClr val="002060"/>
                          </a:solidFill>
                          <a:latin typeface="Arial" panose="020B0604020202020204" pitchFamily="34" charset="0"/>
                          <a:cs typeface="Arial" panose="020B0604020202020204" pitchFamily="34" charset="0"/>
                        </a:rPr>
                        <a:t>Mareme Mathosa, Chairperson</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ctr">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10:00 – 10:05</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a16="http://schemas.microsoft.com/office/drawing/2014/main" xmlns="" val="2613399970"/>
                  </a:ext>
                </a:extLst>
              </a:tr>
              <a:tr h="442179">
                <a:tc>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cs typeface="Arial" panose="020B0604020202020204" pitchFamily="34" charset="0"/>
                        </a:rPr>
                        <a:t>2. </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Safety Minute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Mologadi</a:t>
                      </a:r>
                      <a:r>
                        <a:rPr lang="en-US" sz="1200" baseline="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Kekana</a:t>
                      </a: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General Manager:</a:t>
                      </a:r>
                      <a:r>
                        <a:rPr lang="en-US" sz="1200" baseline="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Compliance Services</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ctr">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10:05 – 10:10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a16="http://schemas.microsoft.com/office/drawing/2014/main" xmlns="" val="544198426"/>
                  </a:ext>
                </a:extLst>
              </a:tr>
              <a:tr h="454228">
                <a:tc>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p>
                  </a:txBody>
                  <a:tcPr marL="20031" marR="20031" marT="0" marB="0" anchor="ctr"/>
                </a:tc>
                <a:tc>
                  <a:txBody>
                    <a:bodyPr/>
                    <a:lstStyle/>
                    <a:p>
                      <a:pPr marL="0" marR="0">
                        <a:lnSpc>
                          <a:spcPct val="150000"/>
                        </a:lnSpc>
                        <a:spcBef>
                          <a:spcPts val="600"/>
                        </a:spcBef>
                        <a:spcAft>
                          <a:spcPts val="600"/>
                        </a:spcAft>
                      </a:pPr>
                      <a:r>
                        <a:rPr lang="en-US" sz="1200" dirty="0">
                          <a:solidFill>
                            <a:srgbClr val="002060"/>
                          </a:solidFill>
                          <a:latin typeface="Arial" panose="020B0604020202020204" pitchFamily="34" charset="0"/>
                          <a:cs typeface="Arial" panose="020B0604020202020204" pitchFamily="34" charset="0"/>
                        </a:rPr>
                        <a:t>Minutes of the previous meeting</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ZA" sz="1200" dirty="0">
                          <a:solidFill>
                            <a:srgbClr val="002060"/>
                          </a:solidFill>
                          <a:latin typeface="Arial" panose="020B0604020202020204" pitchFamily="34" charset="0"/>
                          <a:cs typeface="Arial" panose="020B0604020202020204" pitchFamily="34" charset="0"/>
                        </a:rPr>
                        <a:t>Mareme Mathosa, Chairperson</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ctr">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10:10 – 10:20</a:t>
                      </a:r>
                    </a:p>
                  </a:txBody>
                  <a:tcPr marL="20031" marR="20031" marT="0" marB="0" anchor="ctr"/>
                </a:tc>
                <a:extLst>
                  <a:ext uri="{0D108BD9-81ED-4DB2-BD59-A6C34878D82A}">
                    <a16:rowId xmlns:a16="http://schemas.microsoft.com/office/drawing/2014/main" xmlns="" val="10004"/>
                  </a:ext>
                </a:extLst>
              </a:tr>
              <a:tr h="456623">
                <a:tc>
                  <a:txBody>
                    <a:bodyPr/>
                    <a:lstStyle/>
                    <a:p>
                      <a:pPr marL="0" marR="0" lvl="0" indent="0" algn="ctr" defTabSz="457200" rtl="0" eaLnBrk="1" fontAlgn="auto" latinLnBrk="0" hangingPunct="1">
                        <a:lnSpc>
                          <a:spcPct val="100000"/>
                        </a:lnSpc>
                        <a:spcBef>
                          <a:spcPts val="600"/>
                        </a:spcBef>
                        <a:spcAft>
                          <a:spcPts val="600"/>
                        </a:spcAft>
                        <a:buClrTx/>
                        <a:buSzTx/>
                        <a:buFont typeface="+mj-lt"/>
                        <a:buNone/>
                        <a:tabLst/>
                        <a:defRPr/>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a:t>
                      </a: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a:solidFill>
                            <a:srgbClr val="002060"/>
                          </a:solidFill>
                          <a:latin typeface="Arial" panose="020B0604020202020204" pitchFamily="34" charset="0"/>
                          <a:cs typeface="Arial" panose="020B0604020202020204" pitchFamily="34" charset="0"/>
                        </a:rPr>
                        <a:t>Matters arising from previous minutes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ZA" sz="1200" dirty="0">
                          <a:solidFill>
                            <a:srgbClr val="002060"/>
                          </a:solidFill>
                          <a:latin typeface="Arial" panose="020B0604020202020204" pitchFamily="34" charset="0"/>
                          <a:cs typeface="Arial" panose="020B0604020202020204" pitchFamily="34" charset="0"/>
                        </a:rPr>
                        <a:t>Mareme Mathosa, Chairperson</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ctr" defTabSz="457200" rtl="0" eaLnBrk="1" fontAlgn="auto" latinLnBrk="0" hangingPunct="1">
                        <a:lnSpc>
                          <a:spcPct val="100000"/>
                        </a:lnSpc>
                        <a:spcBef>
                          <a:spcPts val="600"/>
                        </a:spcBef>
                        <a:spcAft>
                          <a:spcPts val="600"/>
                        </a:spcAft>
                        <a:buClrTx/>
                        <a:buSzTx/>
                        <a:buFontTx/>
                        <a:buNone/>
                        <a:tabLst/>
                        <a:defRPr/>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10:20 – 10:25</a:t>
                      </a:r>
                    </a:p>
                  </a:txBody>
                  <a:tcPr marL="20031" marR="20031" marT="0" marB="0" anchor="ctr"/>
                </a:tc>
                <a:extLst>
                  <a:ext uri="{0D108BD9-81ED-4DB2-BD59-A6C34878D82A}">
                    <a16:rowId xmlns:a16="http://schemas.microsoft.com/office/drawing/2014/main" xmlns="" val="10005"/>
                  </a:ext>
                </a:extLst>
              </a:tr>
              <a:tr h="412920">
                <a:tc rowSpan="2">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a:t>
                      </a:r>
                    </a:p>
                  </a:txBody>
                  <a:tcPr marL="20031" marR="20031" marT="0" marB="0" anchor="ctr"/>
                </a:tc>
                <a:tc>
                  <a:txBody>
                    <a:bodyPr/>
                    <a:lstStyle/>
                    <a:p>
                      <a:pPr marL="0" marR="0">
                        <a:lnSpc>
                          <a:spcPct val="150000"/>
                        </a:lnSpc>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Necsa Group Update</a:t>
                      </a:r>
                    </a:p>
                  </a:txBody>
                  <a:tcPr marL="20031" marR="20031" marT="0" marB="0" anchor="ctr">
                    <a:solidFill>
                      <a:srgbClr val="CFD5EA"/>
                    </a:solidFill>
                  </a:tcP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Loyiso Tyabashe, GCEO</a:t>
                      </a:r>
                    </a:p>
                  </a:txBody>
                  <a:tcPr marL="20031" marR="20031" marT="0" marB="0" anchor="ctr">
                    <a:solidFill>
                      <a:srgbClr val="CFD5EA"/>
                    </a:solidFill>
                  </a:tcPr>
                </a:tc>
                <a:tc>
                  <a:txBody>
                    <a:bodyPr/>
                    <a:lstStyle/>
                    <a:p>
                      <a:pPr marL="0" marR="0" algn="ctr">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10:25 – 11:00</a:t>
                      </a:r>
                    </a:p>
                  </a:txBody>
                  <a:tcPr marL="20031" marR="20031" marT="0" marB="0" anchor="ctr">
                    <a:solidFill>
                      <a:srgbClr val="CFD5EA"/>
                    </a:solidFill>
                  </a:tcPr>
                </a:tc>
                <a:extLst>
                  <a:ext uri="{0D108BD9-81ED-4DB2-BD59-A6C34878D82A}">
                    <a16:rowId xmlns:a16="http://schemas.microsoft.com/office/drawing/2014/main" xmlns="" val="10006"/>
                  </a:ext>
                </a:extLst>
              </a:tr>
              <a:tr h="412920">
                <a:tc vMerge="1">
                  <a:txBody>
                    <a:bodyPr/>
                    <a:lstStyle/>
                    <a:p>
                      <a:pPr marL="0" marR="0" lvl="0" indent="0">
                        <a:spcBef>
                          <a:spcPts val="600"/>
                        </a:spcBef>
                        <a:spcAft>
                          <a:spcPts val="600"/>
                        </a:spcAft>
                        <a:buFont typeface="+mj-lt"/>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US" sz="12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Comments and Discussion</a:t>
                      </a: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ZA" sz="1200" dirty="0">
                          <a:solidFill>
                            <a:srgbClr val="002060"/>
                          </a:solidFill>
                          <a:latin typeface="Arial" panose="020B0604020202020204" pitchFamily="34" charset="0"/>
                          <a:cs typeface="Arial" panose="020B0604020202020204" pitchFamily="34" charset="0"/>
                        </a:rPr>
                        <a:t>Mareme Mathosa, C</a:t>
                      </a: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hairperson</a:t>
                      </a:r>
                    </a:p>
                  </a:txBody>
                  <a:tcPr marL="20031" marR="20031" marT="0" marB="0" anchor="ctr"/>
                </a:tc>
                <a:tc>
                  <a:txBody>
                    <a:bodyPr/>
                    <a:lstStyle/>
                    <a:p>
                      <a:pPr marL="0" marR="0" algn="ctr">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11:00 – 11:10</a:t>
                      </a:r>
                    </a:p>
                  </a:txBody>
                  <a:tcPr marL="20031" marR="20031" marT="0" marB="0" anchor="ctr"/>
                </a:tc>
                <a:extLst>
                  <a:ext uri="{0D108BD9-81ED-4DB2-BD59-A6C34878D82A}">
                    <a16:rowId xmlns:a16="http://schemas.microsoft.com/office/drawing/2014/main" xmlns="" val="10009"/>
                  </a:ext>
                </a:extLst>
              </a:tr>
              <a:tr h="412920">
                <a:tc rowSpan="2">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6.</a:t>
                      </a:r>
                    </a:p>
                  </a:txBody>
                  <a:tcPr marL="20031" marR="20031" marT="0" marB="0" anchor="ctr"/>
                </a:tc>
                <a:tc>
                  <a:txBody>
                    <a:bodyPr/>
                    <a:lstStyle/>
                    <a:p>
                      <a:pPr marL="0" marR="0">
                        <a:lnSpc>
                          <a:spcPct val="150000"/>
                        </a:lnSpc>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NNR Update</a:t>
                      </a: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Wesley Damon, Acting Programme Manager: Nuclear Technology and Waste Projects</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ctr">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11:10 – 11:20</a:t>
                      </a:r>
                    </a:p>
                  </a:txBody>
                  <a:tcPr marL="20031" marR="20031" marT="0" marB="0" anchor="ctr"/>
                </a:tc>
                <a:extLst>
                  <a:ext uri="{0D108BD9-81ED-4DB2-BD59-A6C34878D82A}">
                    <a16:rowId xmlns:a16="http://schemas.microsoft.com/office/drawing/2014/main" xmlns="" val="10010"/>
                  </a:ext>
                </a:extLst>
              </a:tr>
              <a:tr h="418839">
                <a:tc vMerge="1">
                  <a:txBody>
                    <a:bodyPr/>
                    <a:lstStyle/>
                    <a:p>
                      <a:pPr marL="0" marR="0" lvl="0" indent="0">
                        <a:spcBef>
                          <a:spcPts val="600"/>
                        </a:spcBef>
                        <a:spcAft>
                          <a:spcPts val="600"/>
                        </a:spcAft>
                        <a:buFont typeface="+mj-lt"/>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228600" marR="0" indent="-228600">
                        <a:spcBef>
                          <a:spcPts val="600"/>
                        </a:spcBef>
                        <a:spcAft>
                          <a:spcPts val="600"/>
                        </a:spcAft>
                      </a:pPr>
                      <a:r>
                        <a:rPr lang="en-US" sz="12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Comments and Discussion</a:t>
                      </a:r>
                    </a:p>
                  </a:txBody>
                  <a:tcPr marL="20031" marR="20031" marT="0" marB="0" anchor="ctr">
                    <a:solidFill>
                      <a:srgbClr val="E9EBF5"/>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dirty="0">
                          <a:solidFill>
                            <a:srgbClr val="002060"/>
                          </a:solidFill>
                          <a:latin typeface="Arial" panose="020B0604020202020204" pitchFamily="34" charset="0"/>
                          <a:cs typeface="Arial" panose="020B0604020202020204" pitchFamily="34" charset="0"/>
                        </a:rPr>
                        <a:t>Mareme Mathosa, </a:t>
                      </a:r>
                      <a:r>
                        <a:rPr lang="en-US" sz="1200" dirty="0">
                          <a:solidFill>
                            <a:srgbClr val="002060"/>
                          </a:solidFill>
                          <a:latin typeface="Arial" panose="020B0604020202020204" pitchFamily="34" charset="0"/>
                          <a:cs typeface="Arial" panose="020B0604020202020204" pitchFamily="34" charset="0"/>
                        </a:rPr>
                        <a:t>Chairperson</a:t>
                      </a: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E9EBF5"/>
                    </a:solidFill>
                  </a:tcPr>
                </a:tc>
                <a:tc>
                  <a:txBody>
                    <a:bodyPr/>
                    <a:lstStyle/>
                    <a:p>
                      <a:pPr algn="ctr"/>
                      <a:r>
                        <a:rPr lang="en-ZA" sz="1200" dirty="0">
                          <a:solidFill>
                            <a:srgbClr val="002060"/>
                          </a:solidFill>
                          <a:latin typeface="Arial" panose="020B0604020202020204" pitchFamily="34" charset="0"/>
                          <a:cs typeface="Arial" panose="020B0604020202020204" pitchFamily="34" charset="0"/>
                        </a:rPr>
                        <a:t>11:20 – 11:30</a:t>
                      </a:r>
                    </a:p>
                  </a:txBody>
                  <a:tcPr marL="20031" marR="20031" marT="0" marB="0" anchor="ctr">
                    <a:solidFill>
                      <a:srgbClr val="E9EBF5"/>
                    </a:solidFill>
                  </a:tcPr>
                </a:tc>
                <a:extLst>
                  <a:ext uri="{0D108BD9-81ED-4DB2-BD59-A6C34878D82A}">
                    <a16:rowId xmlns:a16="http://schemas.microsoft.com/office/drawing/2014/main" xmlns="" val="10011"/>
                  </a:ext>
                </a:extLst>
              </a:tr>
              <a:tr h="427720">
                <a:tc>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7.</a:t>
                      </a:r>
                    </a:p>
                  </a:txBody>
                  <a:tcPr marL="20031" marR="20031" marT="0" marB="0" anchor="ctr"/>
                </a:tc>
                <a:tc>
                  <a:txBody>
                    <a:bodyPr/>
                    <a:lstStyle/>
                    <a:p>
                      <a:pPr marL="228600" marR="0" indent="-228600">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General</a:t>
                      </a:r>
                    </a:p>
                  </a:txBody>
                  <a:tcPr marL="20031" marR="20031" marT="0" marB="0" anchor="ctr">
                    <a:solidFill>
                      <a:srgbClr val="CFD5EA"/>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dirty="0">
                          <a:solidFill>
                            <a:srgbClr val="002060"/>
                          </a:solidFill>
                          <a:latin typeface="Arial" panose="020B0604020202020204" pitchFamily="34" charset="0"/>
                          <a:cs typeface="Arial" panose="020B0604020202020204" pitchFamily="34" charset="0"/>
                        </a:rPr>
                        <a:t>Mareme Mathosa, Chairperson</a:t>
                      </a:r>
                    </a:p>
                  </a:txBody>
                  <a:tcPr marL="20031" marR="20031" marT="0" marB="0" anchor="ctr">
                    <a:solidFill>
                      <a:srgbClr val="CFD5EA"/>
                    </a:solidFill>
                  </a:tcPr>
                </a:tc>
                <a:tc>
                  <a:txBody>
                    <a:bodyPr/>
                    <a:lstStyle/>
                    <a:p>
                      <a:pPr algn="ctr"/>
                      <a:r>
                        <a:rPr lang="en-US" sz="1200" dirty="0">
                          <a:solidFill>
                            <a:srgbClr val="002060"/>
                          </a:solidFill>
                          <a:latin typeface="Arial" panose="020B0604020202020204" pitchFamily="34" charset="0"/>
                          <a:cs typeface="Arial" panose="020B0604020202020204" pitchFamily="34" charset="0"/>
                        </a:rPr>
                        <a:t>11:30 – 11:40</a:t>
                      </a: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CFD5EA"/>
                    </a:solidFill>
                  </a:tcPr>
                </a:tc>
                <a:extLst>
                  <a:ext uri="{0D108BD9-81ED-4DB2-BD59-A6C34878D82A}">
                    <a16:rowId xmlns:a16="http://schemas.microsoft.com/office/drawing/2014/main" xmlns="" val="10012"/>
                  </a:ext>
                </a:extLst>
              </a:tr>
              <a:tr h="389978">
                <a:tc>
                  <a:txBody>
                    <a:bodyPr/>
                    <a:lstStyle/>
                    <a:p>
                      <a:pPr marL="0" marR="0" lvl="0" indent="0" algn="ctr">
                        <a:spcBef>
                          <a:spcPts val="600"/>
                        </a:spcBef>
                        <a:spcAft>
                          <a:spcPts val="600"/>
                        </a:spcAft>
                        <a:buFont typeface="+mj-lt"/>
                        <a:buNone/>
                      </a:pPr>
                      <a:r>
                        <a:rPr lang="en-US" sz="1200" dirty="0">
                          <a:solidFill>
                            <a:schemeClr val="bg1"/>
                          </a:solidFill>
                          <a:effectLst/>
                          <a:latin typeface="Arial" panose="020B0604020202020204" pitchFamily="34" charset="0"/>
                          <a:ea typeface="+mn-ea"/>
                          <a:cs typeface="Arial" panose="020B0604020202020204" pitchFamily="34" charset="0"/>
                        </a:rPr>
                        <a:t>8</a:t>
                      </a:r>
                      <a:r>
                        <a:rPr lang="en-US" sz="1200" dirty="0" smtClean="0">
                          <a:solidFill>
                            <a:schemeClr val="bg1"/>
                          </a:solidFill>
                          <a:effectLst/>
                          <a:latin typeface="Arial" panose="020B0604020202020204" pitchFamily="34" charset="0"/>
                          <a:ea typeface="+mn-ea"/>
                          <a:cs typeface="Arial" panose="020B0604020202020204" pitchFamily="34" charset="0"/>
                        </a:rPr>
                        <a:t>.</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Closure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a:spcBef>
                          <a:spcPts val="600"/>
                        </a:spcBef>
                        <a:spcAft>
                          <a:spcPts val="600"/>
                        </a:spcAft>
                      </a:pPr>
                      <a:r>
                        <a:rPr lang="en-ZA" sz="1200" dirty="0">
                          <a:solidFill>
                            <a:srgbClr val="002060"/>
                          </a:solidFill>
                          <a:latin typeface="Arial" panose="020B0604020202020204" pitchFamily="34" charset="0"/>
                          <a:cs typeface="Arial" panose="020B0604020202020204" pitchFamily="34" charset="0"/>
                        </a:rPr>
                        <a:t>Mareme Mathosa, Chairperson</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algn="ctr">
                        <a:spcBef>
                          <a:spcPts val="600"/>
                        </a:spcBef>
                        <a:spcAft>
                          <a:spcPts val="600"/>
                        </a:spcAft>
                      </a:pPr>
                      <a:r>
                        <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11:45</a:t>
                      </a:r>
                    </a:p>
                  </a:txBody>
                  <a:tcPr marL="20031" marR="20031" marT="0" marB="0" anchor="ctr">
                    <a:solidFill>
                      <a:srgbClr val="CFD5EA"/>
                    </a:solidFill>
                  </a:tcPr>
                </a:tc>
                <a:extLst>
                  <a:ext uri="{0D108BD9-81ED-4DB2-BD59-A6C34878D82A}">
                    <a16:rowId xmlns:a16="http://schemas.microsoft.com/office/drawing/2014/main" xmlns="" val="1458913273"/>
                  </a:ext>
                </a:extLst>
              </a:tr>
            </a:tbl>
          </a:graphicData>
        </a:graphic>
      </p:graphicFrame>
    </p:spTree>
    <p:extLst>
      <p:ext uri="{BB962C8B-B14F-4D97-AF65-F5344CB8AC3E}">
        <p14:creationId xmlns:p14="http://schemas.microsoft.com/office/powerpoint/2010/main" val="373427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93147" y="2345191"/>
            <a:ext cx="5570564" cy="701731"/>
          </a:xfrm>
          <a:prstGeom prst="rect">
            <a:avLst/>
          </a:prstGeom>
          <a:noFill/>
        </p:spPr>
        <p:txBody>
          <a:bodyPr wrap="none" lIns="91440" tIns="45720" rIns="91440" bIns="45720">
            <a:spAutoFit/>
          </a:bodyPr>
          <a:lstStyle/>
          <a:p>
            <a:pPr lvl="0" algn="ctr" defTabSz="914377">
              <a:lnSpc>
                <a:spcPct val="90000"/>
              </a:lnSpc>
              <a:spcBef>
                <a:spcPts val="1000"/>
              </a:spcBef>
            </a:pPr>
            <a:r>
              <a:rPr lang="en-US" sz="4400" b="1" dirty="0">
                <a:ln w="0"/>
                <a:solidFill>
                  <a:schemeClr val="accent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Mr Loyiso Tyabashe</a:t>
            </a:r>
          </a:p>
        </p:txBody>
      </p:sp>
      <p:sp>
        <p:nvSpPr>
          <p:cNvPr id="2" name="TextBox 1"/>
          <p:cNvSpPr txBox="1"/>
          <p:nvPr/>
        </p:nvSpPr>
        <p:spPr>
          <a:xfrm>
            <a:off x="3552092" y="3214334"/>
            <a:ext cx="4932485" cy="461665"/>
          </a:xfrm>
          <a:prstGeom prst="rect">
            <a:avLst/>
          </a:prstGeom>
          <a:noFill/>
        </p:spPr>
        <p:txBody>
          <a:bodyPr wrap="square" rtlCol="0">
            <a:spAutoFit/>
          </a:bodyPr>
          <a:lstStyle/>
          <a:p>
            <a:pPr algn="ctr"/>
            <a:r>
              <a:rPr lang="en-US" sz="2400" b="1" dirty="0" smtClean="0">
                <a:solidFill>
                  <a:srgbClr val="058EBF"/>
                </a:solidFill>
                <a:latin typeface="Arial" panose="020B0604020202020204" pitchFamily="34" charset="0"/>
                <a:cs typeface="Arial" panose="020B0604020202020204" pitchFamily="34" charset="0"/>
              </a:rPr>
              <a:t>Group Chief Executive Officer</a:t>
            </a:r>
            <a:endParaRPr lang="en-ZA" sz="24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6772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838" y="296862"/>
            <a:ext cx="10407162" cy="854929"/>
          </a:xfrm>
        </p:spPr>
        <p:txBody>
          <a:bodyPr>
            <a:noAutofit/>
          </a:bodyPr>
          <a:lstStyle/>
          <a:p>
            <a:pPr algn="ctr"/>
            <a:r>
              <a:rPr lang="en-ZA" dirty="0" smtClean="0"/>
              <a:t>COMPLIANCE WITH PUBLIC SAFETY </a:t>
            </a:r>
            <a:r>
              <a:rPr lang="en-ZA" dirty="0"/>
              <a:t>REQUIREMENTS</a:t>
            </a:r>
          </a:p>
        </p:txBody>
      </p:sp>
      <p:graphicFrame>
        <p:nvGraphicFramePr>
          <p:cNvPr id="7" name="Diagram 6"/>
          <p:cNvGraphicFramePr/>
          <p:nvPr>
            <p:extLst/>
          </p:nvPr>
        </p:nvGraphicFramePr>
        <p:xfrm>
          <a:off x="-537893" y="2034747"/>
          <a:ext cx="7061269" cy="40168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 name="Rectangle 42"/>
          <p:cNvSpPr/>
          <p:nvPr/>
        </p:nvSpPr>
        <p:spPr>
          <a:xfrm>
            <a:off x="279177" y="1534764"/>
            <a:ext cx="11731115" cy="5632311"/>
          </a:xfrm>
          <a:prstGeom prst="rect">
            <a:avLst/>
          </a:prstGeom>
        </p:spPr>
        <p:txBody>
          <a:bodyPr wrap="square">
            <a:spAutoFit/>
          </a:bodyPr>
          <a:lstStyle/>
          <a:p>
            <a:pPr marL="285750" indent="-285750">
              <a:lnSpc>
                <a:spcPct val="150000"/>
              </a:lnSpc>
              <a:buFont typeface="Wingdings" panose="05000000000000000000" pitchFamily="2" charset="2"/>
              <a:buChar char="q"/>
            </a:pPr>
            <a:r>
              <a:rPr lang="en-US" sz="1600" b="1" dirty="0" smtClean="0">
                <a:solidFill>
                  <a:srgbClr val="002060"/>
                </a:solidFill>
                <a:latin typeface="Arial" panose="020B0604020202020204" pitchFamily="34" charset="0"/>
                <a:cs typeface="Arial" panose="020B0604020202020204" pitchFamily="34" charset="0"/>
              </a:rPr>
              <a:t>Necsa</a:t>
            </a:r>
            <a:r>
              <a:rPr lang="en-US" sz="1600" dirty="0" smtClean="0">
                <a:solidFill>
                  <a:srgbClr val="002060"/>
                </a:solidFill>
                <a:latin typeface="Arial" panose="020B0604020202020204" pitchFamily="34" charset="0"/>
                <a:cs typeface="Arial" panose="020B0604020202020204" pitchFamily="34" charset="0"/>
              </a:rPr>
              <a:t> is honoured to get opportunities like this one where we engage with </a:t>
            </a:r>
            <a:r>
              <a:rPr lang="en-US" sz="1600" b="1" dirty="0" smtClean="0">
                <a:solidFill>
                  <a:srgbClr val="002060"/>
                </a:solidFill>
                <a:latin typeface="Arial" panose="020B0604020202020204" pitchFamily="34" charset="0"/>
                <a:cs typeface="Arial" panose="020B0604020202020204" pitchFamily="34" charset="0"/>
              </a:rPr>
              <a:t>members of the public </a:t>
            </a:r>
            <a:r>
              <a:rPr lang="en-US" sz="1600" dirty="0" smtClean="0">
                <a:solidFill>
                  <a:srgbClr val="002060"/>
                </a:solidFill>
                <a:latin typeface="Arial" panose="020B0604020202020204" pitchFamily="34" charset="0"/>
                <a:cs typeface="Arial" panose="020B0604020202020204" pitchFamily="34" charset="0"/>
              </a:rPr>
              <a:t>and other key stakeholders who have an interest in safe operations at Necsa</a:t>
            </a:r>
            <a:endParaRPr lang="en-US" sz="1600" b="1"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endParaRPr lang="en-US" sz="1600" b="1" dirty="0" smtClean="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Public Safety Information Forums (</a:t>
            </a:r>
            <a:r>
              <a:rPr lang="en-US" sz="1600" b="1" dirty="0" smtClean="0">
                <a:solidFill>
                  <a:srgbClr val="002060"/>
                </a:solidFill>
                <a:latin typeface="Arial" panose="020B0604020202020204" pitchFamily="34" charset="0"/>
                <a:cs typeface="Arial" panose="020B0604020202020204" pitchFamily="34" charset="0"/>
              </a:rPr>
              <a:t>PSIF</a:t>
            </a:r>
            <a:r>
              <a:rPr lang="en-US" sz="1600" dirty="0" smtClean="0">
                <a:solidFill>
                  <a:srgbClr val="002060"/>
                </a:solidFill>
                <a:latin typeface="Arial" panose="020B0604020202020204" pitchFamily="34" charset="0"/>
                <a:cs typeface="Arial" panose="020B0604020202020204" pitchFamily="34" charset="0"/>
              </a:rPr>
              <a:t>) are </a:t>
            </a:r>
            <a:r>
              <a:rPr lang="en-US" sz="1600" b="1" dirty="0" smtClean="0">
                <a:solidFill>
                  <a:srgbClr val="002060"/>
                </a:solidFill>
                <a:latin typeface="Arial" panose="020B0604020202020204" pitchFamily="34" charset="0"/>
                <a:cs typeface="Arial" panose="020B0604020202020204" pitchFamily="34" charset="0"/>
              </a:rPr>
              <a:t>legislated meetings </a:t>
            </a:r>
            <a:r>
              <a:rPr lang="en-US" sz="1600" dirty="0" smtClean="0">
                <a:solidFill>
                  <a:srgbClr val="002060"/>
                </a:solidFill>
                <a:latin typeface="Arial" panose="020B0604020202020204" pitchFamily="34" charset="0"/>
                <a:cs typeface="Arial" panose="020B0604020202020204" pitchFamily="34" charset="0"/>
              </a:rPr>
              <a:t>that Necsa conducts </a:t>
            </a:r>
            <a:r>
              <a:rPr lang="en-US" sz="1600" b="1" dirty="0" smtClean="0">
                <a:solidFill>
                  <a:srgbClr val="002060"/>
                </a:solidFill>
                <a:latin typeface="Arial" panose="020B0604020202020204" pitchFamily="34" charset="0"/>
                <a:cs typeface="Arial" panose="020B0604020202020204" pitchFamily="34" charset="0"/>
              </a:rPr>
              <a:t>quarterly</a:t>
            </a:r>
            <a:r>
              <a:rPr lang="en-US" sz="1600" dirty="0" smtClean="0">
                <a:solidFill>
                  <a:srgbClr val="002060"/>
                </a:solidFill>
                <a:latin typeface="Arial" panose="020B0604020202020204" pitchFamily="34" charset="0"/>
                <a:cs typeface="Arial" panose="020B0604020202020204" pitchFamily="34" charset="0"/>
              </a:rPr>
              <a:t> to ensure that our community </a:t>
            </a:r>
            <a:r>
              <a:rPr lang="en-US" sz="1600" b="1" dirty="0" smtClean="0">
                <a:solidFill>
                  <a:srgbClr val="002060"/>
                </a:solidFill>
                <a:latin typeface="Arial" panose="020B0604020202020204" pitchFamily="34" charset="0"/>
                <a:cs typeface="Arial" panose="020B0604020202020204" pitchFamily="34" charset="0"/>
              </a:rPr>
              <a:t>members are continuously informed </a:t>
            </a:r>
            <a:r>
              <a:rPr lang="en-US" sz="1600" dirty="0" smtClean="0">
                <a:solidFill>
                  <a:srgbClr val="002060"/>
                </a:solidFill>
                <a:latin typeface="Arial" panose="020B0604020202020204" pitchFamily="34" charset="0"/>
                <a:cs typeface="Arial" panose="020B0604020202020204" pitchFamily="34" charset="0"/>
              </a:rPr>
              <a:t>on key matters related to safety and we also get to address other issues of interest / questions for clarity</a:t>
            </a:r>
            <a:endParaRPr lang="en-US" sz="16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endParaRPr lang="en-US" sz="1600" dirty="0" smtClean="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As </a:t>
            </a:r>
            <a:r>
              <a:rPr lang="en-US" sz="1600" dirty="0">
                <a:solidFill>
                  <a:srgbClr val="002060"/>
                </a:solidFill>
                <a:latin typeface="Arial" panose="020B0604020202020204" pitchFamily="34" charset="0"/>
                <a:cs typeface="Arial" panose="020B0604020202020204" pitchFamily="34" charset="0"/>
              </a:rPr>
              <a:t>a growing organisation, it is incumbent upon </a:t>
            </a:r>
            <a:r>
              <a:rPr lang="en-US" sz="1600" dirty="0" smtClean="0">
                <a:solidFill>
                  <a:srgbClr val="002060"/>
                </a:solidFill>
                <a:latin typeface="Arial" panose="020B0604020202020204" pitchFamily="34" charset="0"/>
                <a:cs typeface="Arial" panose="020B0604020202020204" pitchFamily="34" charset="0"/>
              </a:rPr>
              <a:t>Necsa to </a:t>
            </a:r>
            <a:r>
              <a:rPr lang="en-US" sz="1600" dirty="0">
                <a:solidFill>
                  <a:srgbClr val="002060"/>
                </a:solidFill>
                <a:latin typeface="Arial" panose="020B0604020202020204" pitchFamily="34" charset="0"/>
                <a:cs typeface="Arial" panose="020B0604020202020204" pitchFamily="34" charset="0"/>
              </a:rPr>
              <a:t>share </a:t>
            </a:r>
            <a:r>
              <a:rPr lang="en-US" sz="1600" dirty="0" smtClean="0">
                <a:solidFill>
                  <a:srgbClr val="002060"/>
                </a:solidFill>
                <a:latin typeface="Arial" panose="020B0604020202020204" pitchFamily="34" charset="0"/>
                <a:cs typeface="Arial" panose="020B0604020202020204" pitchFamily="34" charset="0"/>
              </a:rPr>
              <a:t>its </a:t>
            </a:r>
            <a:r>
              <a:rPr lang="en-US" sz="1600" b="1" dirty="0" smtClean="0">
                <a:solidFill>
                  <a:srgbClr val="002060"/>
                </a:solidFill>
                <a:latin typeface="Arial" panose="020B0604020202020204" pitchFamily="34" charset="0"/>
                <a:cs typeface="Arial" panose="020B0604020202020204" pitchFamily="34" charset="0"/>
              </a:rPr>
              <a:t>future </a:t>
            </a:r>
            <a:r>
              <a:rPr lang="en-US" sz="1600" b="1" dirty="0">
                <a:solidFill>
                  <a:srgbClr val="002060"/>
                </a:solidFill>
                <a:latin typeface="Arial" panose="020B0604020202020204" pitchFamily="34" charset="0"/>
                <a:cs typeface="Arial" panose="020B0604020202020204" pitchFamily="34" charset="0"/>
              </a:rPr>
              <a:t>development plans </a:t>
            </a:r>
            <a:r>
              <a:rPr lang="en-US" sz="1600" dirty="0">
                <a:solidFill>
                  <a:srgbClr val="002060"/>
                </a:solidFill>
                <a:latin typeface="Arial" panose="020B0604020202020204" pitchFamily="34" charset="0"/>
                <a:cs typeface="Arial" panose="020B0604020202020204" pitchFamily="34" charset="0"/>
              </a:rPr>
              <a:t>in order to give </a:t>
            </a:r>
            <a:r>
              <a:rPr lang="en-US" sz="1600" dirty="0" smtClean="0">
                <a:solidFill>
                  <a:srgbClr val="002060"/>
                </a:solidFill>
                <a:latin typeface="Arial" panose="020B0604020202020204" pitchFamily="34" charset="0"/>
                <a:cs typeface="Arial" panose="020B0604020202020204" pitchFamily="34" charset="0"/>
              </a:rPr>
              <a:t>members of surrounding </a:t>
            </a:r>
            <a:r>
              <a:rPr lang="en-US" sz="1600" dirty="0">
                <a:solidFill>
                  <a:srgbClr val="002060"/>
                </a:solidFill>
                <a:latin typeface="Arial" panose="020B0604020202020204" pitchFamily="34" charset="0"/>
                <a:cs typeface="Arial" panose="020B0604020202020204" pitchFamily="34" charset="0"/>
              </a:rPr>
              <a:t>communities an </a:t>
            </a:r>
            <a:r>
              <a:rPr lang="en-US" sz="1600" b="1" dirty="0">
                <a:solidFill>
                  <a:srgbClr val="002060"/>
                </a:solidFill>
                <a:latin typeface="Arial" panose="020B0604020202020204" pitchFamily="34" charset="0"/>
                <a:cs typeface="Arial" panose="020B0604020202020204" pitchFamily="34" charset="0"/>
              </a:rPr>
              <a:t>opportunity to give input </a:t>
            </a:r>
            <a:r>
              <a:rPr lang="en-US" sz="1600" dirty="0">
                <a:solidFill>
                  <a:srgbClr val="002060"/>
                </a:solidFill>
                <a:latin typeface="Arial" panose="020B0604020202020204" pitchFamily="34" charset="0"/>
                <a:cs typeface="Arial" panose="020B0604020202020204" pitchFamily="34" charset="0"/>
              </a:rPr>
              <a:t>into those </a:t>
            </a:r>
            <a:r>
              <a:rPr lang="en-US" sz="1600" dirty="0" smtClean="0">
                <a:solidFill>
                  <a:srgbClr val="002060"/>
                </a:solidFill>
                <a:latin typeface="Arial" panose="020B0604020202020204" pitchFamily="34" charset="0"/>
                <a:cs typeface="Arial" panose="020B0604020202020204" pitchFamily="34" charset="0"/>
              </a:rPr>
              <a:t>developments and get information on how Necsa will ensure safety during and after project development </a:t>
            </a:r>
            <a:endParaRPr lang="en-US" sz="16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endParaRPr lang="en-US" sz="1600" b="1" dirty="0" smtClean="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It is important for </a:t>
            </a:r>
            <a:r>
              <a:rPr lang="en-US" sz="1600" b="1" dirty="0" smtClean="0">
                <a:solidFill>
                  <a:srgbClr val="002060"/>
                </a:solidFill>
                <a:latin typeface="Arial" panose="020B0604020202020204" pitchFamily="34" charset="0"/>
                <a:cs typeface="Arial" panose="020B0604020202020204" pitchFamily="34" charset="0"/>
              </a:rPr>
              <a:t>members who attend </a:t>
            </a:r>
            <a:r>
              <a:rPr lang="en-US" sz="1600" dirty="0" smtClean="0">
                <a:solidFill>
                  <a:srgbClr val="002060"/>
                </a:solidFill>
                <a:latin typeface="Arial" panose="020B0604020202020204" pitchFamily="34" charset="0"/>
                <a:cs typeface="Arial" panose="020B0604020202020204" pitchFamily="34" charset="0"/>
              </a:rPr>
              <a:t>the meetings to </a:t>
            </a:r>
            <a:r>
              <a:rPr lang="en-US" sz="1600" b="1" dirty="0" smtClean="0">
                <a:solidFill>
                  <a:srgbClr val="002060"/>
                </a:solidFill>
                <a:latin typeface="Arial" panose="020B0604020202020204" pitchFamily="34" charset="0"/>
                <a:cs typeface="Arial" panose="020B0604020202020204" pitchFamily="34" charset="0"/>
              </a:rPr>
              <a:t>make other relevant communities aware </a:t>
            </a:r>
            <a:r>
              <a:rPr lang="en-US" sz="1600" dirty="0" smtClean="0">
                <a:solidFill>
                  <a:srgbClr val="002060"/>
                </a:solidFill>
                <a:latin typeface="Arial" panose="020B0604020202020204" pitchFamily="34" charset="0"/>
                <a:cs typeface="Arial" panose="020B0604020202020204" pitchFamily="34" charset="0"/>
              </a:rPr>
              <a:t>about these meetings but also to share information further because </a:t>
            </a:r>
            <a:r>
              <a:rPr lang="en-US" sz="1600" b="1" dirty="0" smtClean="0">
                <a:solidFill>
                  <a:srgbClr val="002060"/>
                </a:solidFill>
                <a:latin typeface="Arial" panose="020B0604020202020204" pitchFamily="34" charset="0"/>
                <a:cs typeface="Arial" panose="020B0604020202020204" pitchFamily="34" charset="0"/>
              </a:rPr>
              <a:t>safety is our collective responsibility </a:t>
            </a:r>
            <a:endParaRPr lang="en-US" sz="1600" b="1" dirty="0">
              <a:solidFill>
                <a:srgbClr val="002060"/>
              </a:solidFill>
              <a:latin typeface="Arial" panose="020B0604020202020204" pitchFamily="34" charset="0"/>
              <a:cs typeface="Arial" panose="020B0604020202020204" pitchFamily="34" charset="0"/>
            </a:endParaRPr>
          </a:p>
          <a:p>
            <a:pPr marL="285750" lvl="0" indent="-285750">
              <a:lnSpc>
                <a:spcPct val="150000"/>
              </a:lnSpc>
              <a:buFont typeface="Courier New" panose="02070309020205020404" pitchFamily="49" charset="0"/>
              <a:buChar char="o"/>
            </a:pPr>
            <a:endParaRPr lang="en-US" sz="16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Courier New" panose="02070309020205020404" pitchFamily="49" charset="0"/>
              <a:buChar char="o"/>
            </a:pPr>
            <a:endParaRPr lang="en-US" sz="1600" dirty="0" smtClean="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452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UPDATE</a:t>
            </a:r>
            <a:endParaRPr lang="en-US" dirty="0"/>
          </a:p>
        </p:txBody>
      </p:sp>
      <p:sp>
        <p:nvSpPr>
          <p:cNvPr id="3" name="TextBox 2"/>
          <p:cNvSpPr txBox="1"/>
          <p:nvPr/>
        </p:nvSpPr>
        <p:spPr>
          <a:xfrm>
            <a:off x="369277" y="1195757"/>
            <a:ext cx="11536973" cy="5262979"/>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Following changes at Cabinet level, Necsa now reports to the </a:t>
            </a:r>
            <a:r>
              <a:rPr lang="en-US" sz="1600" b="1" dirty="0" smtClean="0">
                <a:solidFill>
                  <a:srgbClr val="002060"/>
                </a:solidFill>
                <a:latin typeface="Arial" panose="020B0604020202020204" pitchFamily="34" charset="0"/>
                <a:cs typeface="Arial" panose="020B0604020202020204" pitchFamily="34" charset="0"/>
              </a:rPr>
              <a:t>Ministry of Electricity and Energy </a:t>
            </a:r>
            <a:r>
              <a:rPr lang="en-US" sz="1600" dirty="0" smtClean="0">
                <a:solidFill>
                  <a:srgbClr val="002060"/>
                </a:solidFill>
                <a:latin typeface="Arial" panose="020B0604020202020204" pitchFamily="34" charset="0"/>
                <a:cs typeface="Arial" panose="020B0604020202020204" pitchFamily="34" charset="0"/>
              </a:rPr>
              <a:t>under the stewardship of the Honourable </a:t>
            </a:r>
            <a:r>
              <a:rPr lang="en-US" sz="1600" b="1" dirty="0" smtClean="0">
                <a:solidFill>
                  <a:srgbClr val="002060"/>
                </a:solidFill>
                <a:latin typeface="Arial" panose="020B0604020202020204" pitchFamily="34" charset="0"/>
                <a:cs typeface="Arial" panose="020B0604020202020204" pitchFamily="34" charset="0"/>
              </a:rPr>
              <a:t>Dr Kgosientso </a:t>
            </a:r>
            <a:r>
              <a:rPr lang="en-US" sz="1600" b="1" dirty="0" smtClean="0">
                <a:solidFill>
                  <a:srgbClr val="002060"/>
                </a:solidFill>
                <a:latin typeface="Arial" panose="020B0604020202020204" pitchFamily="34" charset="0"/>
                <a:cs typeface="Arial" panose="020B0604020202020204" pitchFamily="34" charset="0"/>
              </a:rPr>
              <a:t>Ramokgopa.</a:t>
            </a:r>
          </a:p>
          <a:p>
            <a:pPr marL="285750" indent="-285750">
              <a:lnSpc>
                <a:spcPct val="150000"/>
              </a:lnSpc>
              <a:buFont typeface="Wingdings" panose="05000000000000000000" pitchFamily="2" charset="2"/>
              <a:buChar char="q"/>
            </a:pPr>
            <a:endParaRPr lang="en-US" sz="1600" b="1"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The </a:t>
            </a:r>
            <a:r>
              <a:rPr lang="en-US" sz="1600" b="1" dirty="0">
                <a:solidFill>
                  <a:srgbClr val="002060"/>
                </a:solidFill>
                <a:latin typeface="Arial" panose="020B0604020202020204" pitchFamily="34" charset="0"/>
                <a:cs typeface="Arial" panose="020B0604020202020204" pitchFamily="34" charset="0"/>
              </a:rPr>
              <a:t>Gazetting of the 2.5GW new nuclear power programme has been withdrawn </a:t>
            </a:r>
            <a:r>
              <a:rPr lang="en-US" sz="1600" dirty="0">
                <a:solidFill>
                  <a:srgbClr val="002060"/>
                </a:solidFill>
                <a:latin typeface="Arial" panose="020B0604020202020204" pitchFamily="34" charset="0"/>
                <a:cs typeface="Arial" panose="020B0604020202020204" pitchFamily="34" charset="0"/>
              </a:rPr>
              <a:t>to afford Nersa an opportunity to engage all stakeholders on the </a:t>
            </a:r>
            <a:r>
              <a:rPr lang="en-US" sz="1600" dirty="0" smtClean="0">
                <a:solidFill>
                  <a:srgbClr val="002060"/>
                </a:solidFill>
                <a:latin typeface="Arial" panose="020B0604020202020204" pitchFamily="34" charset="0"/>
                <a:cs typeface="Arial" panose="020B0604020202020204" pitchFamily="34" charset="0"/>
              </a:rPr>
              <a:t>process.</a:t>
            </a:r>
          </a:p>
          <a:p>
            <a:pPr marL="285750" indent="-285750">
              <a:lnSpc>
                <a:spcPct val="150000"/>
              </a:lnSpc>
              <a:buFont typeface="Wingdings" panose="05000000000000000000" pitchFamily="2" charset="2"/>
              <a:buChar char="q"/>
            </a:pPr>
            <a:endParaRPr lang="en-US" sz="16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On </a:t>
            </a:r>
            <a:r>
              <a:rPr lang="en-US" sz="1600" dirty="0" smtClean="0">
                <a:solidFill>
                  <a:srgbClr val="002060"/>
                </a:solidFill>
                <a:latin typeface="Arial" panose="020B0604020202020204" pitchFamily="34" charset="0"/>
                <a:cs typeface="Arial" panose="020B0604020202020204" pitchFamily="34" charset="0"/>
              </a:rPr>
              <a:t>Thursday, 12 September, the Minister led a </a:t>
            </a:r>
            <a:r>
              <a:rPr lang="en-US" sz="1600" b="1" dirty="0" smtClean="0">
                <a:solidFill>
                  <a:srgbClr val="002060"/>
                </a:solidFill>
                <a:latin typeface="Arial" panose="020B0604020202020204" pitchFamily="34" charset="0"/>
                <a:cs typeface="Arial" panose="020B0604020202020204" pitchFamily="34" charset="0"/>
              </a:rPr>
              <a:t>Nuclear Energy Summit </a:t>
            </a:r>
            <a:r>
              <a:rPr lang="en-US" sz="1600" dirty="0" smtClean="0">
                <a:solidFill>
                  <a:srgbClr val="002060"/>
                </a:solidFill>
                <a:latin typeface="Arial" panose="020B0604020202020204" pitchFamily="34" charset="0"/>
                <a:cs typeface="Arial" panose="020B0604020202020204" pitchFamily="34" charset="0"/>
              </a:rPr>
              <a:t>where stakeholders engaged on the </a:t>
            </a:r>
            <a:r>
              <a:rPr lang="en-US" sz="1600" b="1" dirty="0" smtClean="0">
                <a:solidFill>
                  <a:srgbClr val="002060"/>
                </a:solidFill>
                <a:latin typeface="Arial" panose="020B0604020202020204" pitchFamily="34" charset="0"/>
                <a:cs typeface="Arial" panose="020B0604020202020204" pitchFamily="34" charset="0"/>
              </a:rPr>
              <a:t>current status of nuclear as a technology in South Africa </a:t>
            </a:r>
            <a:r>
              <a:rPr lang="en-US" sz="1600" dirty="0" smtClean="0">
                <a:solidFill>
                  <a:srgbClr val="002060"/>
                </a:solidFill>
                <a:latin typeface="Arial" panose="020B0604020202020204" pitchFamily="34" charset="0"/>
                <a:cs typeface="Arial" panose="020B0604020202020204" pitchFamily="34" charset="0"/>
              </a:rPr>
              <a:t>and opportunities that can be leveraged for economic growth, social justice and </a:t>
            </a:r>
            <a:r>
              <a:rPr lang="en-US" sz="1600" dirty="0" smtClean="0">
                <a:solidFill>
                  <a:srgbClr val="002060"/>
                </a:solidFill>
                <a:latin typeface="Arial" panose="020B0604020202020204" pitchFamily="34" charset="0"/>
                <a:cs typeface="Arial" panose="020B0604020202020204" pitchFamily="34" charset="0"/>
              </a:rPr>
              <a:t>sustainability.</a:t>
            </a:r>
            <a:endParaRPr lang="en-US" sz="16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endParaRPr lang="en-US" sz="1600" dirty="0" smtClean="0">
              <a:solidFill>
                <a:srgbClr val="002060"/>
              </a:solidFill>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The </a:t>
            </a:r>
            <a:r>
              <a:rPr lang="en-US" sz="1600" dirty="0" smtClean="0">
                <a:solidFill>
                  <a:srgbClr val="002060"/>
                </a:solidFill>
                <a:latin typeface="Arial" panose="020B0604020202020204" pitchFamily="34" charset="0"/>
                <a:cs typeface="Arial" panose="020B0604020202020204" pitchFamily="34" charset="0"/>
              </a:rPr>
              <a:t>nuclear industry will be converging for the </a:t>
            </a:r>
            <a:r>
              <a:rPr lang="en-US" sz="1600" b="1" dirty="0" smtClean="0">
                <a:solidFill>
                  <a:srgbClr val="002060"/>
                </a:solidFill>
                <a:latin typeface="Arial" panose="020B0604020202020204" pitchFamily="34" charset="0"/>
                <a:cs typeface="Arial" panose="020B0604020202020204" pitchFamily="34" charset="0"/>
              </a:rPr>
              <a:t>annual General Conference </a:t>
            </a:r>
            <a:r>
              <a:rPr lang="en-US" sz="1600" dirty="0" smtClean="0">
                <a:solidFill>
                  <a:srgbClr val="002060"/>
                </a:solidFill>
                <a:latin typeface="Arial" panose="020B0604020202020204" pitchFamily="34" charset="0"/>
                <a:cs typeface="Arial" panose="020B0604020202020204" pitchFamily="34" charset="0"/>
              </a:rPr>
              <a:t>of the International Atomic Energy Agency </a:t>
            </a:r>
            <a:r>
              <a:rPr lang="en-US" sz="1600" b="1" dirty="0" smtClean="0">
                <a:solidFill>
                  <a:srgbClr val="002060"/>
                </a:solidFill>
                <a:latin typeface="Arial" panose="020B0604020202020204" pitchFamily="34" charset="0"/>
                <a:cs typeface="Arial" panose="020B0604020202020204" pitchFamily="34" charset="0"/>
              </a:rPr>
              <a:t>(IAEA) </a:t>
            </a:r>
            <a:r>
              <a:rPr lang="en-US" sz="1600" dirty="0" smtClean="0">
                <a:solidFill>
                  <a:srgbClr val="002060"/>
                </a:solidFill>
                <a:latin typeface="Arial" panose="020B0604020202020204" pitchFamily="34" charset="0"/>
                <a:cs typeface="Arial" panose="020B0604020202020204" pitchFamily="34" charset="0"/>
              </a:rPr>
              <a:t>in Vienna next week – an international body of the United Nations that regulates nuclear technology globally. South Africa and Necsa will be </a:t>
            </a:r>
            <a:r>
              <a:rPr lang="en-US" sz="1600" dirty="0" smtClean="0">
                <a:solidFill>
                  <a:srgbClr val="002060"/>
                </a:solidFill>
                <a:latin typeface="Arial" panose="020B0604020202020204" pitchFamily="34" charset="0"/>
                <a:cs typeface="Arial" panose="020B0604020202020204" pitchFamily="34" charset="0"/>
              </a:rPr>
              <a:t>represented.</a:t>
            </a:r>
            <a:endParaRPr lang="en-US" sz="1600" dirty="0" smtClean="0">
              <a:solidFill>
                <a:srgbClr val="002060"/>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sz="1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9033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78068" y="1193532"/>
            <a:ext cx="11755315" cy="5016758"/>
          </a:xfrm>
          <a:prstGeom prst="rect">
            <a:avLst/>
          </a:prstGeom>
          <a:noFill/>
          <a:ln>
            <a:noFill/>
          </a:ln>
        </p:spPr>
        <p:txBody>
          <a:bodyPr wrap="square" rtlCol="0">
            <a:spAutoFit/>
          </a:bodyPr>
          <a:lstStyle/>
          <a:p>
            <a:pPr marL="285750" indent="-285750" algn="just">
              <a:lnSpc>
                <a:spcPct val="20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The Necsa Group financial </a:t>
            </a:r>
            <a:r>
              <a:rPr lang="en-US" sz="1600" dirty="0">
                <a:solidFill>
                  <a:srgbClr val="002060"/>
                </a:solidFill>
                <a:latin typeface="Arial" panose="020B0604020202020204" pitchFamily="34" charset="0"/>
                <a:cs typeface="Arial" panose="020B0604020202020204" pitchFamily="34" charset="0"/>
              </a:rPr>
              <a:t>year 2023/24 ended </a:t>
            </a:r>
            <a:r>
              <a:rPr lang="en-US" sz="1600" dirty="0" smtClean="0">
                <a:solidFill>
                  <a:srgbClr val="002060"/>
                </a:solidFill>
                <a:latin typeface="Arial" panose="020B0604020202020204" pitchFamily="34" charset="0"/>
                <a:cs typeface="Arial" panose="020B0604020202020204" pitchFamily="34" charset="0"/>
              </a:rPr>
              <a:t>positively.</a:t>
            </a:r>
            <a:endParaRPr lang="en-US" sz="1600" dirty="0" smtClean="0">
              <a:solidFill>
                <a:srgbClr val="002060"/>
              </a:solidFill>
              <a:latin typeface="Arial" panose="020B0604020202020204" pitchFamily="34" charset="0"/>
              <a:cs typeface="Arial" panose="020B0604020202020204" pitchFamily="34" charset="0"/>
            </a:endParaRPr>
          </a:p>
          <a:p>
            <a:pPr marL="742950" lvl="1" indent="-285750" algn="just">
              <a:lnSpc>
                <a:spcPct val="200000"/>
              </a:lnSpc>
              <a:buFont typeface="Wingdings" panose="05000000000000000000" pitchFamily="2" charset="2"/>
              <a:buChar char="§"/>
            </a:pPr>
            <a:r>
              <a:rPr lang="en-US" sz="1600" dirty="0" smtClean="0">
                <a:solidFill>
                  <a:srgbClr val="002060"/>
                </a:solidFill>
                <a:latin typeface="Arial" panose="020B0604020202020204" pitchFamily="34" charset="0"/>
                <a:cs typeface="Arial" panose="020B0604020202020204" pitchFamily="34" charset="0"/>
              </a:rPr>
              <a:t>Audited </a:t>
            </a:r>
            <a:r>
              <a:rPr lang="en-US" sz="1600" dirty="0">
                <a:solidFill>
                  <a:srgbClr val="002060"/>
                </a:solidFill>
                <a:latin typeface="Arial" panose="020B0604020202020204" pitchFamily="34" charset="0"/>
                <a:cs typeface="Arial" panose="020B0604020202020204" pitchFamily="34" charset="0"/>
              </a:rPr>
              <a:t>performance </a:t>
            </a:r>
            <a:r>
              <a:rPr lang="en-US" sz="1600" dirty="0" smtClean="0">
                <a:solidFill>
                  <a:srgbClr val="002060"/>
                </a:solidFill>
                <a:latin typeface="Arial" panose="020B0604020202020204" pitchFamily="34" charset="0"/>
                <a:cs typeface="Arial" panose="020B0604020202020204" pitchFamily="34" charset="0"/>
              </a:rPr>
              <a:t>against annual targets at 93% and profitability </a:t>
            </a:r>
            <a:r>
              <a:rPr lang="en-US" sz="1600" dirty="0" smtClean="0">
                <a:solidFill>
                  <a:srgbClr val="002060"/>
                </a:solidFill>
                <a:latin typeface="Arial" panose="020B0604020202020204" pitchFamily="34" charset="0"/>
                <a:cs typeface="Arial" panose="020B0604020202020204" pitchFamily="34" charset="0"/>
              </a:rPr>
              <a:t>achieved.</a:t>
            </a:r>
            <a:endParaRPr lang="en-US" sz="1600" dirty="0" smtClean="0">
              <a:solidFill>
                <a:srgbClr val="002060"/>
              </a:solidFill>
              <a:latin typeface="Arial" panose="020B0604020202020204" pitchFamily="34" charset="0"/>
              <a:cs typeface="Arial" panose="020B0604020202020204" pitchFamily="34" charset="0"/>
            </a:endParaRPr>
          </a:p>
          <a:p>
            <a:pPr marL="742950" lvl="1" indent="-285750" algn="just">
              <a:lnSpc>
                <a:spcPct val="150000"/>
              </a:lnSpc>
              <a:buFont typeface="Wingdings" panose="05000000000000000000" pitchFamily="2" charset="2"/>
              <a:buChar char="§"/>
            </a:pPr>
            <a:r>
              <a:rPr lang="en-US" sz="1600" dirty="0" smtClean="0">
                <a:solidFill>
                  <a:srgbClr val="002060"/>
                </a:solidFill>
                <a:latin typeface="Arial" panose="020B0604020202020204" pitchFamily="34" charset="0"/>
                <a:cs typeface="Arial" panose="020B0604020202020204" pitchFamily="34" charset="0"/>
              </a:rPr>
              <a:t>Audit outcomes at unqualified and clean for Necsa Group of </a:t>
            </a:r>
            <a:r>
              <a:rPr lang="en-US" sz="1600" dirty="0" smtClean="0">
                <a:solidFill>
                  <a:srgbClr val="002060"/>
                </a:solidFill>
                <a:latin typeface="Arial" panose="020B0604020202020204" pitchFamily="34" charset="0"/>
                <a:cs typeface="Arial" panose="020B0604020202020204" pitchFamily="34" charset="0"/>
              </a:rPr>
              <a:t>companies.</a:t>
            </a: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Necsa employees have </a:t>
            </a:r>
            <a:r>
              <a:rPr lang="en-US" sz="1600" dirty="0">
                <a:solidFill>
                  <a:srgbClr val="002060"/>
                </a:solidFill>
                <a:latin typeface="Arial" panose="020B0604020202020204" pitchFamily="34" charset="0"/>
                <a:cs typeface="Arial" panose="020B0604020202020204" pitchFamily="34" charset="0"/>
              </a:rPr>
              <a:t>played </a:t>
            </a:r>
            <a:r>
              <a:rPr lang="en-US" sz="1600" dirty="0" smtClean="0">
                <a:solidFill>
                  <a:srgbClr val="002060"/>
                </a:solidFill>
                <a:latin typeface="Arial" panose="020B0604020202020204" pitchFamily="34" charset="0"/>
                <a:cs typeface="Arial" panose="020B0604020202020204" pitchFamily="34" charset="0"/>
              </a:rPr>
              <a:t>an important role </a:t>
            </a:r>
            <a:r>
              <a:rPr lang="en-US" sz="1600" dirty="0">
                <a:solidFill>
                  <a:srgbClr val="002060"/>
                </a:solidFill>
                <a:latin typeface="Arial" panose="020B0604020202020204" pitchFamily="34" charset="0"/>
                <a:cs typeface="Arial" panose="020B0604020202020204" pitchFamily="34" charset="0"/>
              </a:rPr>
              <a:t>in shaping a sustainable </a:t>
            </a:r>
            <a:r>
              <a:rPr lang="en-US" sz="1600" dirty="0" smtClean="0">
                <a:solidFill>
                  <a:srgbClr val="002060"/>
                </a:solidFill>
                <a:latin typeface="Arial" panose="020B0604020202020204" pitchFamily="34" charset="0"/>
                <a:cs typeface="Arial" panose="020B0604020202020204" pitchFamily="34" charset="0"/>
              </a:rPr>
              <a:t>organisation where our mantra of Performance</a:t>
            </a:r>
            <a:r>
              <a:rPr lang="en-US" sz="1600" dirty="0">
                <a:solidFill>
                  <a:srgbClr val="002060"/>
                </a:solidFill>
                <a:latin typeface="Arial" panose="020B0604020202020204" pitchFamily="34" charset="0"/>
                <a:cs typeface="Arial" panose="020B0604020202020204" pitchFamily="34" charset="0"/>
              </a:rPr>
              <a:t>, Profitability and a positive Audit Outcome </a:t>
            </a:r>
            <a:r>
              <a:rPr lang="en-US" sz="1600" dirty="0" smtClean="0">
                <a:solidFill>
                  <a:srgbClr val="002060"/>
                </a:solidFill>
                <a:latin typeface="Arial" panose="020B0604020202020204" pitchFamily="34" charset="0"/>
                <a:cs typeface="Arial" panose="020B0604020202020204" pitchFamily="34" charset="0"/>
              </a:rPr>
              <a:t>(PPA) could </a:t>
            </a:r>
            <a:r>
              <a:rPr lang="en-US" sz="1600" dirty="0">
                <a:solidFill>
                  <a:srgbClr val="002060"/>
                </a:solidFill>
                <a:latin typeface="Arial" panose="020B0604020202020204" pitchFamily="34" charset="0"/>
                <a:cs typeface="Arial" panose="020B0604020202020204" pitchFamily="34" charset="0"/>
              </a:rPr>
              <a:t>be </a:t>
            </a:r>
            <a:r>
              <a:rPr lang="en-US" sz="1600" dirty="0" smtClean="0">
                <a:solidFill>
                  <a:srgbClr val="002060"/>
                </a:solidFill>
                <a:latin typeface="Arial" panose="020B0604020202020204" pitchFamily="34" charset="0"/>
                <a:cs typeface="Arial" panose="020B0604020202020204" pitchFamily="34" charset="0"/>
              </a:rPr>
              <a:t>achieved.</a:t>
            </a: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15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The target for the year ahead is maintaining improvements across the Group and entrenching a culture of High Performance rooted in our </a:t>
            </a:r>
            <a:r>
              <a:rPr lang="en-US" sz="1600" dirty="0" smtClean="0">
                <a:solidFill>
                  <a:srgbClr val="002060"/>
                </a:solidFill>
                <a:latin typeface="Arial" panose="020B0604020202020204" pitchFamily="34" charset="0"/>
                <a:cs typeface="Arial" panose="020B0604020202020204" pitchFamily="34" charset="0"/>
              </a:rPr>
              <a:t>values.</a:t>
            </a: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endParaRPr lang="en-US" sz="1600" dirty="0" smtClean="0">
              <a:solidFill>
                <a:srgbClr val="002060"/>
              </a:solidFill>
              <a:latin typeface="Arial" panose="020B0604020202020204" pitchFamily="34" charset="0"/>
              <a:cs typeface="Arial" panose="020B0604020202020204" pitchFamily="34" charset="0"/>
            </a:endParaRPr>
          </a:p>
          <a:p>
            <a:pPr marL="285750" indent="-285750" algn="just">
              <a:lnSpc>
                <a:spcPct val="200000"/>
              </a:lnSpc>
              <a:buFont typeface="Wingdings" panose="05000000000000000000" pitchFamily="2" charset="2"/>
              <a:buChar char="q"/>
            </a:pPr>
            <a:r>
              <a:rPr lang="en-US" sz="1600" dirty="0" smtClean="0">
                <a:solidFill>
                  <a:srgbClr val="002060"/>
                </a:solidFill>
                <a:latin typeface="Arial" panose="020B0604020202020204" pitchFamily="34" charset="0"/>
                <a:cs typeface="Arial" panose="020B0604020202020204" pitchFamily="34" charset="0"/>
              </a:rPr>
              <a:t>The Necsa Group emphasizes wellness for the employees to ensure they deliver on the mandate. A successful Wellness Day yesterday attended by Board members and employees – recommitment to Necsa </a:t>
            </a:r>
            <a:r>
              <a:rPr lang="en-US" sz="1600" dirty="0" smtClean="0">
                <a:solidFill>
                  <a:srgbClr val="002060"/>
                </a:solidFill>
                <a:latin typeface="Arial" panose="020B0604020202020204" pitchFamily="34" charset="0"/>
                <a:cs typeface="Arial" panose="020B0604020202020204" pitchFamily="34" charset="0"/>
              </a:rPr>
              <a:t>values.</a:t>
            </a:r>
            <a:endParaRPr lang="en-US" sz="1600" dirty="0">
              <a:solidFill>
                <a:srgbClr val="00206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xmlns="" id="{A74B0A21-2A37-124B-2053-B89C925E748E}"/>
              </a:ext>
            </a:extLst>
          </p:cNvPr>
          <p:cNvSpPr>
            <a:spLocks noGrp="1"/>
          </p:cNvSpPr>
          <p:nvPr>
            <p:ph type="title"/>
          </p:nvPr>
        </p:nvSpPr>
        <p:spPr>
          <a:xfrm>
            <a:off x="2082570" y="352836"/>
            <a:ext cx="9673209" cy="587184"/>
          </a:xfrm>
        </p:spPr>
        <p:txBody>
          <a:bodyPr/>
          <a:lstStyle/>
          <a:p>
            <a:r>
              <a:rPr lang="en-US" dirty="0" smtClean="0"/>
              <a:t>BUSINESS UPDATE</a:t>
            </a:r>
            <a:endParaRPr lang="en-US" dirty="0"/>
          </a:p>
        </p:txBody>
      </p:sp>
    </p:spTree>
    <p:extLst>
      <p:ext uri="{BB962C8B-B14F-4D97-AF65-F5344CB8AC3E}">
        <p14:creationId xmlns:p14="http://schemas.microsoft.com/office/powerpoint/2010/main" val="2644626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47279" y="2345191"/>
            <a:ext cx="7462299" cy="701731"/>
          </a:xfrm>
          <a:prstGeom prst="rect">
            <a:avLst/>
          </a:prstGeom>
          <a:noFill/>
        </p:spPr>
        <p:txBody>
          <a:bodyPr wrap="none" lIns="91440" tIns="45720" rIns="91440" bIns="45720">
            <a:spAutoFit/>
          </a:bodyPr>
          <a:lstStyle/>
          <a:p>
            <a:pPr lvl="0" algn="ctr" defTabSz="914377">
              <a:lnSpc>
                <a:spcPct val="90000"/>
              </a:lnSpc>
              <a:spcBef>
                <a:spcPts val="1000"/>
              </a:spcBef>
            </a:pPr>
            <a:r>
              <a:rPr lang="en-US" sz="4400" b="1" dirty="0">
                <a:ln w="0"/>
                <a:solidFill>
                  <a:schemeClr val="accent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Nuclear Operations Update</a:t>
            </a:r>
          </a:p>
        </p:txBody>
      </p:sp>
    </p:spTree>
    <p:extLst>
      <p:ext uri="{BB962C8B-B14F-4D97-AF65-F5344CB8AC3E}">
        <p14:creationId xmlns:p14="http://schemas.microsoft.com/office/powerpoint/2010/main" val="750439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100" dirty="0">
                <a:ea typeface="+mj-ea"/>
              </a:rPr>
              <a:t>SAFARI-1 OPERATIONAL PERFORMANCE</a:t>
            </a:r>
            <a:endParaRPr lang="en-US" dirty="0"/>
          </a:p>
        </p:txBody>
      </p:sp>
      <p:sp>
        <p:nvSpPr>
          <p:cNvPr id="3" name="TextBox 2"/>
          <p:cNvSpPr txBox="1"/>
          <p:nvPr/>
        </p:nvSpPr>
        <p:spPr>
          <a:xfrm>
            <a:off x="6073629" y="1140904"/>
            <a:ext cx="5832621" cy="5016758"/>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1600" dirty="0" smtClean="0">
                <a:solidFill>
                  <a:srgbClr val="002060"/>
                </a:solidFill>
                <a:latin typeface="Arial" panose="020B0604020202020204" pitchFamily="34" charset="0"/>
                <a:cs typeface="Arial" panose="020B0604020202020204" pitchFamily="34" charset="0"/>
              </a:rPr>
              <a:t>SAFARI-1 continues to operate safely with high  availability </a:t>
            </a:r>
          </a:p>
          <a:p>
            <a:pPr marL="742950" lvl="1" indent="-285750">
              <a:lnSpc>
                <a:spcPct val="200000"/>
              </a:lnSpc>
              <a:buFont typeface="Arial" panose="020B0604020202020204" pitchFamily="34" charset="0"/>
              <a:buChar char="•"/>
            </a:pPr>
            <a:r>
              <a:rPr lang="en-US" sz="1600" dirty="0" smtClean="0">
                <a:solidFill>
                  <a:srgbClr val="002060"/>
                </a:solidFill>
                <a:latin typeface="Arial" panose="020B0604020202020204" pitchFamily="34" charset="0"/>
                <a:cs typeface="Arial" panose="020B0604020202020204" pitchFamily="34" charset="0"/>
              </a:rPr>
              <a:t>Annual Target : 287 days</a:t>
            </a:r>
          </a:p>
          <a:p>
            <a:pPr marL="742950" lvl="1" indent="-285750">
              <a:lnSpc>
                <a:spcPct val="200000"/>
              </a:lnSpc>
              <a:buFont typeface="Arial" panose="020B0604020202020204" pitchFamily="34" charset="0"/>
              <a:buChar char="•"/>
            </a:pPr>
            <a:r>
              <a:rPr lang="en-US" sz="1600" dirty="0" smtClean="0">
                <a:solidFill>
                  <a:srgbClr val="002060"/>
                </a:solidFill>
                <a:latin typeface="Arial" panose="020B0604020202020204" pitchFamily="34" charset="0"/>
                <a:cs typeface="Arial" panose="020B0604020202020204" pitchFamily="34" charset="0"/>
              </a:rPr>
              <a:t>Quarter 1</a:t>
            </a:r>
            <a:r>
              <a:rPr lang="en-US" sz="1600" b="1" dirty="0" smtClean="0">
                <a:solidFill>
                  <a:srgbClr val="002060"/>
                </a:solidFill>
                <a:latin typeface="Arial" panose="020B0604020202020204" pitchFamily="34" charset="0"/>
                <a:cs typeface="Arial" panose="020B0604020202020204" pitchFamily="34" charset="0"/>
              </a:rPr>
              <a:t> (01 April – 30 June 2024) :  </a:t>
            </a:r>
          </a:p>
          <a:p>
            <a:pPr marL="1200150" lvl="2" indent="-285750">
              <a:lnSpc>
                <a:spcPct val="200000"/>
              </a:lnSpc>
              <a:buFont typeface="Wingdings" panose="05000000000000000000" pitchFamily="2" charset="2"/>
              <a:buChar char="Ø"/>
            </a:pPr>
            <a:r>
              <a:rPr lang="en-US" sz="1600" dirty="0" smtClean="0">
                <a:solidFill>
                  <a:srgbClr val="002060"/>
                </a:solidFill>
                <a:latin typeface="Arial" panose="020B0604020202020204" pitchFamily="34" charset="0"/>
                <a:cs typeface="Arial" panose="020B0604020202020204" pitchFamily="34" charset="0"/>
              </a:rPr>
              <a:t>Target  73,89 (74) days</a:t>
            </a:r>
          </a:p>
          <a:p>
            <a:pPr marL="1200150" lvl="2" indent="-285750">
              <a:lnSpc>
                <a:spcPct val="200000"/>
              </a:lnSpc>
              <a:buFont typeface="Wingdings" panose="05000000000000000000" pitchFamily="2" charset="2"/>
              <a:buChar char="Ø"/>
            </a:pPr>
            <a:r>
              <a:rPr lang="en-US" sz="1600" dirty="0" smtClean="0">
                <a:solidFill>
                  <a:srgbClr val="002060"/>
                </a:solidFill>
                <a:latin typeface="Arial" panose="020B0604020202020204" pitchFamily="34" charset="0"/>
                <a:cs typeface="Arial" panose="020B0604020202020204" pitchFamily="34" charset="0"/>
              </a:rPr>
              <a:t> Actual Performance  72,89  (73) days </a:t>
            </a:r>
          </a:p>
          <a:p>
            <a:pPr marL="285750" indent="-285750">
              <a:lnSpc>
                <a:spcPct val="200000"/>
              </a:lnSpc>
              <a:buFont typeface="Arial" panose="020B0604020202020204" pitchFamily="34" charset="0"/>
              <a:buChar char="•"/>
            </a:pPr>
            <a:r>
              <a:rPr lang="en-US" sz="1600" dirty="0" smtClean="0">
                <a:solidFill>
                  <a:srgbClr val="002060"/>
                </a:solidFill>
                <a:latin typeface="Arial" panose="020B0604020202020204" pitchFamily="34" charset="0"/>
                <a:cs typeface="Arial" panose="020B0604020202020204" pitchFamily="34" charset="0"/>
              </a:rPr>
              <a:t>Ageing Management Programme is being implemented and yielding positive results</a:t>
            </a:r>
          </a:p>
          <a:p>
            <a:pPr marL="285750" indent="-285750">
              <a:lnSpc>
                <a:spcPct val="200000"/>
              </a:lnSpc>
              <a:buFont typeface="Arial" panose="020B0604020202020204" pitchFamily="34" charset="0"/>
              <a:buChar char="•"/>
            </a:pPr>
            <a:r>
              <a:rPr lang="en-US" sz="1600" dirty="0" smtClean="0">
                <a:solidFill>
                  <a:srgbClr val="002060"/>
                </a:solidFill>
                <a:latin typeface="Arial" panose="020B0604020202020204" pitchFamily="34" charset="0"/>
                <a:cs typeface="Arial" panose="020B0604020202020204" pitchFamily="34" charset="0"/>
              </a:rPr>
              <a:t>Other Nuclear </a:t>
            </a:r>
            <a:r>
              <a:rPr lang="en-US" sz="1600" dirty="0">
                <a:solidFill>
                  <a:srgbClr val="002060"/>
                </a:solidFill>
                <a:latin typeface="Arial" panose="020B0604020202020204" pitchFamily="34" charset="0"/>
                <a:cs typeface="Arial" panose="020B0604020202020204" pitchFamily="34" charset="0"/>
              </a:rPr>
              <a:t>I</a:t>
            </a:r>
            <a:r>
              <a:rPr lang="en-US" sz="1600" dirty="0" smtClean="0">
                <a:solidFill>
                  <a:srgbClr val="002060"/>
                </a:solidFill>
                <a:latin typeface="Arial" panose="020B0604020202020204" pitchFamily="34" charset="0"/>
                <a:cs typeface="Arial" panose="020B0604020202020204" pitchFamily="34" charset="0"/>
              </a:rPr>
              <a:t>nstallations within the Necsa site are operational and compliant to safety requirements.</a:t>
            </a:r>
          </a:p>
          <a:p>
            <a:pPr>
              <a:lnSpc>
                <a:spcPct val="200000"/>
              </a:lnSpc>
            </a:pPr>
            <a:endParaRPr lang="en-US" sz="1600" dirty="0">
              <a:solidFill>
                <a:srgbClr val="002060"/>
              </a:solidFill>
              <a:latin typeface="Arial" panose="020B0604020202020204" pitchFamily="34" charset="0"/>
              <a:cs typeface="Arial" panose="020B0604020202020204" pitchFamily="34" charset="0"/>
            </a:endParaRPr>
          </a:p>
        </p:txBody>
      </p:sp>
      <p:graphicFrame>
        <p:nvGraphicFramePr>
          <p:cNvPr id="6" name="Chart 5"/>
          <p:cNvGraphicFramePr>
            <a:graphicFrameLocks/>
          </p:cNvGraphicFramePr>
          <p:nvPr>
            <p:extLst/>
          </p:nvPr>
        </p:nvGraphicFramePr>
        <p:xfrm>
          <a:off x="545284" y="1249962"/>
          <a:ext cx="4883721" cy="4524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306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MULTI-PURPOSE REACTOR (MPR)</a:t>
            </a:r>
            <a:br>
              <a:rPr lang="en-US" dirty="0"/>
            </a:br>
            <a:endParaRPr lang="en-US" dirty="0"/>
          </a:p>
        </p:txBody>
      </p:sp>
      <p:sp>
        <p:nvSpPr>
          <p:cNvPr id="3" name="TextBox 2"/>
          <p:cNvSpPr txBox="1"/>
          <p:nvPr/>
        </p:nvSpPr>
        <p:spPr>
          <a:xfrm>
            <a:off x="289071" y="1146602"/>
            <a:ext cx="3737088" cy="5632311"/>
          </a:xfrm>
          <a:prstGeom prst="rect">
            <a:avLst/>
          </a:prstGeom>
          <a:noFill/>
        </p:spPr>
        <p:txBody>
          <a:bodyPr wrap="square" rtlCol="0">
            <a:spAutoFit/>
          </a:bodyPr>
          <a:lstStyle/>
          <a:p>
            <a:pPr lvl="0">
              <a:lnSpc>
                <a:spcPct val="150000"/>
              </a:lnSpc>
            </a:pPr>
            <a:r>
              <a:rPr lang="en-US" sz="1600" dirty="0">
                <a:solidFill>
                  <a:srgbClr val="233881"/>
                </a:solidFill>
                <a:latin typeface="Arial" panose="020B0604020202020204" pitchFamily="34" charset="0"/>
                <a:cs typeface="Arial" panose="020B0604020202020204" pitchFamily="34" charset="0"/>
              </a:rPr>
              <a:t>The MPR project </a:t>
            </a:r>
            <a:r>
              <a:rPr lang="en-US" sz="1600" dirty="0" smtClean="0">
                <a:solidFill>
                  <a:srgbClr val="233881"/>
                </a:solidFill>
                <a:latin typeface="Arial" panose="020B0604020202020204" pitchFamily="34" charset="0"/>
                <a:cs typeface="Arial" panose="020B0604020202020204" pitchFamily="34" charset="0"/>
              </a:rPr>
              <a:t>scope remains unchanged at the end of the feasibility study report:</a:t>
            </a:r>
            <a:endParaRPr lang="en-US" sz="1600" dirty="0">
              <a:solidFill>
                <a:srgbClr val="233881"/>
              </a:solidFill>
              <a:latin typeface="Arial" panose="020B0604020202020204" pitchFamily="34" charset="0"/>
              <a:cs typeface="Arial" panose="020B0604020202020204" pitchFamily="34" charset="0"/>
            </a:endParaRP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The reactor </a:t>
            </a:r>
            <a:r>
              <a:rPr lang="en-US" sz="1600" dirty="0" smtClean="0">
                <a:solidFill>
                  <a:srgbClr val="233881"/>
                </a:solidFill>
                <a:latin typeface="Arial" panose="020B0604020202020204" pitchFamily="34" charset="0"/>
                <a:cs typeface="Arial" panose="020B0604020202020204" pitchFamily="34" charset="0"/>
              </a:rPr>
              <a:t>facility</a:t>
            </a:r>
            <a:r>
              <a:rPr lang="en-US" sz="1600" dirty="0">
                <a:solidFill>
                  <a:srgbClr val="233881"/>
                </a:solidFill>
                <a:latin typeface="Arial" panose="020B0604020202020204" pitchFamily="34" charset="0"/>
                <a:cs typeface="Arial" panose="020B0604020202020204" pitchFamily="34" charset="0"/>
              </a:rPr>
              <a:t>	</a:t>
            </a: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Fuel elements, control rods and target plate fabrication plant</a:t>
            </a: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Neutron beam line centre</a:t>
            </a: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Fuel and material testing </a:t>
            </a: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On-site accommodation</a:t>
            </a: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Design and manufacturing capability for nuclear components </a:t>
            </a:r>
            <a:endParaRPr lang="en-US" sz="1600" dirty="0" smtClean="0">
              <a:solidFill>
                <a:srgbClr val="233881"/>
              </a:solidFill>
              <a:latin typeface="Arial" panose="020B0604020202020204" pitchFamily="34" charset="0"/>
              <a:cs typeface="Arial" panose="020B0604020202020204" pitchFamily="34" charset="0"/>
            </a:endParaRPr>
          </a:p>
          <a:p>
            <a:pPr marL="742950" lvl="1" indent="-285750">
              <a:lnSpc>
                <a:spcPct val="150000"/>
              </a:lnSpc>
              <a:buFont typeface="Courier New" panose="02070309020205020404" pitchFamily="49" charset="0"/>
              <a:buChar char="o"/>
            </a:pPr>
            <a:r>
              <a:rPr lang="en-US" sz="1600" dirty="0">
                <a:solidFill>
                  <a:srgbClr val="233881"/>
                </a:solidFill>
                <a:latin typeface="Arial" panose="020B0604020202020204" pitchFamily="34" charset="0"/>
                <a:cs typeface="Arial" panose="020B0604020202020204" pitchFamily="34" charset="0"/>
              </a:rPr>
              <a:t>Site Infrastructure upgrade</a:t>
            </a:r>
          </a:p>
          <a:p>
            <a:pPr marL="742950" lvl="1" indent="-285750">
              <a:lnSpc>
                <a:spcPct val="150000"/>
              </a:lnSpc>
              <a:buFont typeface="Courier New" panose="02070309020205020404" pitchFamily="49" charset="0"/>
              <a:buChar char="o"/>
            </a:pPr>
            <a:endParaRPr lang="en-US" sz="1600" dirty="0">
              <a:solidFill>
                <a:srgbClr val="233881"/>
              </a:solidFill>
              <a:latin typeface="Arial" panose="020B0604020202020204" pitchFamily="34" charset="0"/>
              <a:cs typeface="Arial" panose="020B0604020202020204" pitchFamily="34" charset="0"/>
            </a:endParaRPr>
          </a:p>
        </p:txBody>
      </p:sp>
      <p:sp>
        <p:nvSpPr>
          <p:cNvPr id="4" name="Text Placeholder 1">
            <a:extLst>
              <a:ext uri="{FF2B5EF4-FFF2-40B4-BE49-F238E27FC236}">
                <a16:creationId xmlns:a16="http://schemas.microsoft.com/office/drawing/2014/main" xmlns="" id="{D49D6D3E-8EEF-729B-A7EC-8998F2D03A78}"/>
              </a:ext>
            </a:extLst>
          </p:cNvPr>
          <p:cNvSpPr txBox="1">
            <a:spLocks/>
          </p:cNvSpPr>
          <p:nvPr/>
        </p:nvSpPr>
        <p:spPr>
          <a:xfrm>
            <a:off x="4917233" y="1075859"/>
            <a:ext cx="6956360" cy="313932"/>
          </a:xfrm>
          <a:prstGeom prst="rect">
            <a:avLst/>
          </a:prstGeom>
        </p:spPr>
        <p:txBody>
          <a:bodyPr wrap="square">
            <a:sp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smtClean="0">
                <a:solidFill>
                  <a:srgbClr val="002060"/>
                </a:solidFill>
              </a:rPr>
              <a:t>MULTI-PURPOSE REACTOR (MPR) CURRENT KEY MILESTONES</a:t>
            </a:r>
            <a:endParaRPr lang="en-US" sz="1600" b="1" dirty="0">
              <a:solidFill>
                <a:srgbClr val="002060"/>
              </a:solidFill>
            </a:endParaRPr>
          </a:p>
        </p:txBody>
      </p:sp>
      <p:sp>
        <p:nvSpPr>
          <p:cNvPr id="5" name="Rounded Rectangle 6">
            <a:extLst>
              <a:ext uri="{FF2B5EF4-FFF2-40B4-BE49-F238E27FC236}">
                <a16:creationId xmlns:a16="http://schemas.microsoft.com/office/drawing/2014/main" xmlns="" id="{0EC80FF3-E8A4-07C1-C07B-5D01DB43B6F2}"/>
              </a:ext>
            </a:extLst>
          </p:cNvPr>
          <p:cNvSpPr/>
          <p:nvPr/>
        </p:nvSpPr>
        <p:spPr>
          <a:xfrm>
            <a:off x="6229848" y="3342487"/>
            <a:ext cx="5789296" cy="1463040"/>
          </a:xfrm>
          <a:prstGeom prst="roundRect">
            <a:avLst>
              <a:gd name="adj" fmla="val 9204"/>
            </a:avLst>
          </a:prstGeom>
          <a:solidFill>
            <a:schemeClr val="accent1"/>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xmlns="" id="{1A05EB7B-10F4-2FCA-8FF2-57C8FDBAD3D5}"/>
              </a:ext>
            </a:extLst>
          </p:cNvPr>
          <p:cNvSpPr/>
          <p:nvPr/>
        </p:nvSpPr>
        <p:spPr>
          <a:xfrm>
            <a:off x="6608618" y="3412287"/>
            <a:ext cx="5582574" cy="1323439"/>
          </a:xfrm>
          <a:prstGeom prst="rect">
            <a:avLst/>
          </a:prstGeom>
        </p:spPr>
        <p:txBody>
          <a:bodyPr wrap="square">
            <a:spAutoFit/>
          </a:bodyPr>
          <a:lstStyle/>
          <a:p>
            <a:r>
              <a:rPr lang="en-US" sz="2000" kern="0" dirty="0">
                <a:solidFill>
                  <a:schemeClr val="bg1"/>
                </a:solidFill>
                <a:latin typeface="Segoe UI" panose="020B0502040204020203" pitchFamily="34" charset="0"/>
                <a:cs typeface="Segoe UI" panose="020B0502040204020203" pitchFamily="34" charset="0"/>
              </a:rPr>
              <a:t>The Intermediate Business Case (IBC) has been submitted to Infrastructure South Africa for approval so the project can be listed as a </a:t>
            </a:r>
            <a:r>
              <a:rPr lang="en-US" sz="2000" kern="0" dirty="0" smtClean="0">
                <a:solidFill>
                  <a:schemeClr val="bg1"/>
                </a:solidFill>
                <a:latin typeface="Segoe UI" panose="020B0502040204020203" pitchFamily="34" charset="0"/>
                <a:cs typeface="Segoe UI" panose="020B0502040204020203" pitchFamily="34" charset="0"/>
              </a:rPr>
              <a:t>National Strategic </a:t>
            </a:r>
            <a:r>
              <a:rPr lang="en-US" sz="2000" kern="0" dirty="0">
                <a:solidFill>
                  <a:schemeClr val="bg1"/>
                </a:solidFill>
                <a:latin typeface="Segoe UI" panose="020B0502040204020203" pitchFamily="34" charset="0"/>
                <a:cs typeface="Segoe UI" panose="020B0502040204020203" pitchFamily="34" charset="0"/>
              </a:rPr>
              <a:t>Integrated Project (SIP) </a:t>
            </a:r>
          </a:p>
        </p:txBody>
      </p:sp>
      <p:grpSp>
        <p:nvGrpSpPr>
          <p:cNvPr id="7" name="Group 6">
            <a:extLst>
              <a:ext uri="{FF2B5EF4-FFF2-40B4-BE49-F238E27FC236}">
                <a16:creationId xmlns:a16="http://schemas.microsoft.com/office/drawing/2014/main" xmlns="" id="{4AAF6F68-F537-154A-5185-DA6839ECE924}"/>
              </a:ext>
            </a:extLst>
          </p:cNvPr>
          <p:cNvGrpSpPr/>
          <p:nvPr/>
        </p:nvGrpSpPr>
        <p:grpSpPr>
          <a:xfrm>
            <a:off x="4594760" y="3342487"/>
            <a:ext cx="1815151" cy="1463040"/>
            <a:chOff x="1569491" y="2697269"/>
            <a:chExt cx="1815151" cy="1463040"/>
          </a:xfrm>
          <a:solidFill>
            <a:schemeClr val="accent1">
              <a:lumMod val="75000"/>
            </a:schemeClr>
          </a:solidFill>
        </p:grpSpPr>
        <p:sp>
          <p:nvSpPr>
            <p:cNvPr id="8" name="Rounded Rectangle 1">
              <a:extLst>
                <a:ext uri="{FF2B5EF4-FFF2-40B4-BE49-F238E27FC236}">
                  <a16:creationId xmlns:a16="http://schemas.microsoft.com/office/drawing/2014/main" xmlns="" id="{82FFA755-1D20-8BF0-5042-8925552B3AB4}"/>
                </a:ext>
              </a:extLst>
            </p:cNvPr>
            <p:cNvSpPr/>
            <p:nvPr/>
          </p:nvSpPr>
          <p:spPr>
            <a:xfrm>
              <a:off x="1569491" y="2697269"/>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9" name="Isosceles Triangle 8">
              <a:extLst>
                <a:ext uri="{FF2B5EF4-FFF2-40B4-BE49-F238E27FC236}">
                  <a16:creationId xmlns:a16="http://schemas.microsoft.com/office/drawing/2014/main" xmlns="" id="{40BC23E7-6776-3051-40E5-924D2B3EA2CC}"/>
                </a:ext>
              </a:extLst>
            </p:cNvPr>
            <p:cNvSpPr/>
            <p:nvPr/>
          </p:nvSpPr>
          <p:spPr>
            <a:xfrm rot="5400000">
              <a:off x="2871418" y="3248728"/>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xmlns="" id="{BE443915-3F85-0118-468F-3593C409E1E0}"/>
                </a:ext>
              </a:extLst>
            </p:cNvPr>
            <p:cNvSpPr/>
            <p:nvPr/>
          </p:nvSpPr>
          <p:spPr>
            <a:xfrm>
              <a:off x="1786492" y="2967124"/>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02</a:t>
              </a:r>
            </a:p>
          </p:txBody>
        </p:sp>
      </p:grpSp>
      <p:sp>
        <p:nvSpPr>
          <p:cNvPr id="11" name="Rounded Rectangle 22">
            <a:extLst>
              <a:ext uri="{FF2B5EF4-FFF2-40B4-BE49-F238E27FC236}">
                <a16:creationId xmlns:a16="http://schemas.microsoft.com/office/drawing/2014/main" xmlns="" id="{3A01D68E-D459-91ED-E2A2-19AFE92A6807}"/>
              </a:ext>
            </a:extLst>
          </p:cNvPr>
          <p:cNvSpPr/>
          <p:nvPr/>
        </p:nvSpPr>
        <p:spPr>
          <a:xfrm>
            <a:off x="6229848" y="5138217"/>
            <a:ext cx="5789296" cy="1463040"/>
          </a:xfrm>
          <a:prstGeom prst="roundRect">
            <a:avLst>
              <a:gd name="adj" fmla="val 9204"/>
            </a:avLst>
          </a:prstGeom>
          <a:solidFill>
            <a:schemeClr val="accent2"/>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xmlns="" id="{03CBECE0-740A-CFC0-6DF7-C15BF31FF353}"/>
              </a:ext>
            </a:extLst>
          </p:cNvPr>
          <p:cNvSpPr/>
          <p:nvPr/>
        </p:nvSpPr>
        <p:spPr>
          <a:xfrm>
            <a:off x="6696357" y="5452307"/>
            <a:ext cx="5031757" cy="707886"/>
          </a:xfrm>
          <a:prstGeom prst="rect">
            <a:avLst/>
          </a:prstGeom>
        </p:spPr>
        <p:txBody>
          <a:bodyPr wrap="square">
            <a:spAutoFit/>
          </a:bodyPr>
          <a:lstStyle/>
          <a:p>
            <a:r>
              <a:rPr lang="en-US" sz="2000" kern="0" dirty="0" smtClean="0">
                <a:solidFill>
                  <a:schemeClr val="bg1"/>
                </a:solidFill>
                <a:latin typeface="Segoe UI" panose="020B0502040204020203" pitchFamily="34" charset="0"/>
                <a:cs typeface="Segoe UI" panose="020B0502040204020203" pitchFamily="34" charset="0"/>
              </a:rPr>
              <a:t>Preparation and completion of the Request For Proposal (RFP)</a:t>
            </a:r>
            <a:endParaRPr lang="en-US" sz="2000" kern="0" dirty="0">
              <a:solidFill>
                <a:schemeClr val="bg1"/>
              </a:solidFill>
              <a:latin typeface="Segoe UI" panose="020B0502040204020203" pitchFamily="34" charset="0"/>
              <a:cs typeface="Segoe UI" panose="020B0502040204020203" pitchFamily="34" charset="0"/>
            </a:endParaRPr>
          </a:p>
        </p:txBody>
      </p:sp>
      <p:grpSp>
        <p:nvGrpSpPr>
          <p:cNvPr id="13" name="Group 12">
            <a:extLst>
              <a:ext uri="{FF2B5EF4-FFF2-40B4-BE49-F238E27FC236}">
                <a16:creationId xmlns:a16="http://schemas.microsoft.com/office/drawing/2014/main" xmlns="" id="{869BE4C6-0E37-517F-5609-8268E506C3F4}"/>
              </a:ext>
            </a:extLst>
          </p:cNvPr>
          <p:cNvGrpSpPr/>
          <p:nvPr/>
        </p:nvGrpSpPr>
        <p:grpSpPr>
          <a:xfrm>
            <a:off x="4594760" y="5138217"/>
            <a:ext cx="1815151" cy="1463040"/>
            <a:chOff x="1569491" y="4492999"/>
            <a:chExt cx="1815151" cy="1463040"/>
          </a:xfrm>
          <a:solidFill>
            <a:schemeClr val="accent2">
              <a:lumMod val="75000"/>
            </a:schemeClr>
          </a:solidFill>
        </p:grpSpPr>
        <p:sp>
          <p:nvSpPr>
            <p:cNvPr id="14" name="Rounded Rectangle 20">
              <a:extLst>
                <a:ext uri="{FF2B5EF4-FFF2-40B4-BE49-F238E27FC236}">
                  <a16:creationId xmlns:a16="http://schemas.microsoft.com/office/drawing/2014/main" xmlns="" id="{D720649E-EFF0-B5B9-C5F0-4269C558ABE6}"/>
                </a:ext>
              </a:extLst>
            </p:cNvPr>
            <p:cNvSpPr/>
            <p:nvPr/>
          </p:nvSpPr>
          <p:spPr>
            <a:xfrm>
              <a:off x="1569491" y="4492999"/>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5" name="Isosceles Triangle 14">
              <a:extLst>
                <a:ext uri="{FF2B5EF4-FFF2-40B4-BE49-F238E27FC236}">
                  <a16:creationId xmlns:a16="http://schemas.microsoft.com/office/drawing/2014/main" xmlns="" id="{5910BCA2-C879-0E9C-0CE4-7FBD71C9D395}"/>
                </a:ext>
              </a:extLst>
            </p:cNvPr>
            <p:cNvSpPr/>
            <p:nvPr/>
          </p:nvSpPr>
          <p:spPr>
            <a:xfrm rot="5400000">
              <a:off x="2871418" y="5044458"/>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xmlns="" id="{0ECB9109-0ED9-AADF-C481-DED6F9740BFA}"/>
                </a:ext>
              </a:extLst>
            </p:cNvPr>
            <p:cNvSpPr/>
            <p:nvPr/>
          </p:nvSpPr>
          <p:spPr>
            <a:xfrm>
              <a:off x="1786492" y="4762854"/>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03</a:t>
              </a:r>
            </a:p>
          </p:txBody>
        </p:sp>
      </p:grpSp>
      <p:sp>
        <p:nvSpPr>
          <p:cNvPr id="17" name="Rounded Rectangle 16">
            <a:extLst>
              <a:ext uri="{FF2B5EF4-FFF2-40B4-BE49-F238E27FC236}">
                <a16:creationId xmlns:a16="http://schemas.microsoft.com/office/drawing/2014/main" xmlns="" id="{A6678CA8-A153-A73F-6CEB-CE0B543B6201}"/>
              </a:ext>
            </a:extLst>
          </p:cNvPr>
          <p:cNvSpPr/>
          <p:nvPr/>
        </p:nvSpPr>
        <p:spPr>
          <a:xfrm>
            <a:off x="4594760" y="1546757"/>
            <a:ext cx="1463040" cy="1463040"/>
          </a:xfrm>
          <a:prstGeom prst="roundRect">
            <a:avLst>
              <a:gd name="adj" fmla="val 920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8" name="Isosceles Triangle 17">
            <a:extLst>
              <a:ext uri="{FF2B5EF4-FFF2-40B4-BE49-F238E27FC236}">
                <a16:creationId xmlns:a16="http://schemas.microsoft.com/office/drawing/2014/main" xmlns="" id="{D8EB4D7D-A92D-1F3D-22B4-BDA9C779FABE}"/>
              </a:ext>
            </a:extLst>
          </p:cNvPr>
          <p:cNvSpPr/>
          <p:nvPr/>
        </p:nvSpPr>
        <p:spPr>
          <a:xfrm rot="5400000">
            <a:off x="5896687" y="2098215"/>
            <a:ext cx="666323" cy="36012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9" name="Rectangle 18">
            <a:extLst>
              <a:ext uri="{FF2B5EF4-FFF2-40B4-BE49-F238E27FC236}">
                <a16:creationId xmlns:a16="http://schemas.microsoft.com/office/drawing/2014/main" xmlns="" id="{02A716CA-328D-0E06-8D5F-E84067BF5BE6}"/>
              </a:ext>
            </a:extLst>
          </p:cNvPr>
          <p:cNvSpPr/>
          <p:nvPr/>
        </p:nvSpPr>
        <p:spPr>
          <a:xfrm>
            <a:off x="4811761" y="1816612"/>
            <a:ext cx="1029039" cy="923330"/>
          </a:xfrm>
          <a:prstGeom prst="rect">
            <a:avLst/>
          </a:prstGeom>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01</a:t>
            </a:r>
          </a:p>
        </p:txBody>
      </p:sp>
      <p:sp>
        <p:nvSpPr>
          <p:cNvPr id="20" name="Rounded Rectangle 18">
            <a:extLst>
              <a:ext uri="{FF2B5EF4-FFF2-40B4-BE49-F238E27FC236}">
                <a16:creationId xmlns:a16="http://schemas.microsoft.com/office/drawing/2014/main" xmlns="" id="{97B4335B-A53E-1FE9-FF6F-29D2247085B3}"/>
              </a:ext>
            </a:extLst>
          </p:cNvPr>
          <p:cNvSpPr/>
          <p:nvPr/>
        </p:nvSpPr>
        <p:spPr>
          <a:xfrm>
            <a:off x="6229848" y="1546757"/>
            <a:ext cx="5789296" cy="1463040"/>
          </a:xfrm>
          <a:prstGeom prst="roundRect">
            <a:avLst>
              <a:gd name="adj" fmla="val 9204"/>
            </a:avLst>
          </a:prstGeom>
          <a:solidFill>
            <a:schemeClr val="tx2"/>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1" name="Rectangle 20">
            <a:extLst>
              <a:ext uri="{FF2B5EF4-FFF2-40B4-BE49-F238E27FC236}">
                <a16:creationId xmlns:a16="http://schemas.microsoft.com/office/drawing/2014/main" xmlns="" id="{3F7FC32D-A8BF-952F-49CB-096F740419C3}"/>
              </a:ext>
            </a:extLst>
          </p:cNvPr>
          <p:cNvSpPr/>
          <p:nvPr/>
        </p:nvSpPr>
        <p:spPr>
          <a:xfrm>
            <a:off x="6581959" y="1829619"/>
            <a:ext cx="5031757" cy="1015663"/>
          </a:xfrm>
          <a:prstGeom prst="rect">
            <a:avLst/>
          </a:prstGeom>
        </p:spPr>
        <p:txBody>
          <a:bodyPr wrap="square">
            <a:spAutoFit/>
          </a:bodyPr>
          <a:lstStyle/>
          <a:p>
            <a:r>
              <a:rPr lang="en-US" sz="2000" kern="0" dirty="0">
                <a:solidFill>
                  <a:schemeClr val="bg1"/>
                </a:solidFill>
                <a:latin typeface="Segoe UI" panose="020B0502040204020203" pitchFamily="34" charset="0"/>
                <a:cs typeface="Segoe UI" panose="020B0502040204020203" pitchFamily="34" charset="0"/>
              </a:rPr>
              <a:t>The Feasibility Study submitted to the Minister of Mineral </a:t>
            </a:r>
            <a:r>
              <a:rPr lang="en-US" sz="2000" kern="0" dirty="0" smtClean="0">
                <a:solidFill>
                  <a:schemeClr val="bg1"/>
                </a:solidFill>
                <a:latin typeface="Segoe UI" panose="020B0502040204020203" pitchFamily="34" charset="0"/>
                <a:cs typeface="Segoe UI" panose="020B0502040204020203" pitchFamily="34" charset="0"/>
              </a:rPr>
              <a:t>Energy and Electricity for noting and legislative support</a:t>
            </a:r>
            <a:endParaRPr lang="en-US" sz="2000" kern="0" dirty="0">
              <a:solidFill>
                <a:schemeClr val="bg1"/>
              </a:solidFill>
              <a:latin typeface="Segoe UI" panose="020B05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xmlns="" id="{C46D0C6B-F84D-95A4-9FCB-0C325CB5F3AB}"/>
              </a:ext>
            </a:extLst>
          </p:cNvPr>
          <p:cNvGrpSpPr/>
          <p:nvPr/>
        </p:nvGrpSpPr>
        <p:grpSpPr>
          <a:xfrm>
            <a:off x="4594760" y="1546757"/>
            <a:ext cx="1815151" cy="1463040"/>
            <a:chOff x="1569491" y="901540"/>
            <a:chExt cx="1815151" cy="1463040"/>
          </a:xfrm>
          <a:solidFill>
            <a:schemeClr val="tx2">
              <a:lumMod val="75000"/>
            </a:schemeClr>
          </a:solidFill>
        </p:grpSpPr>
        <p:sp>
          <p:nvSpPr>
            <p:cNvPr id="23" name="Rounded Rectangle 29">
              <a:extLst>
                <a:ext uri="{FF2B5EF4-FFF2-40B4-BE49-F238E27FC236}">
                  <a16:creationId xmlns:a16="http://schemas.microsoft.com/office/drawing/2014/main" xmlns="" id="{652C00CA-B726-336D-B038-913983AED0BE}"/>
                </a:ext>
              </a:extLst>
            </p:cNvPr>
            <p:cNvSpPr/>
            <p:nvPr/>
          </p:nvSpPr>
          <p:spPr>
            <a:xfrm>
              <a:off x="1569491" y="901540"/>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4" name="Isosceles Triangle 23">
              <a:extLst>
                <a:ext uri="{FF2B5EF4-FFF2-40B4-BE49-F238E27FC236}">
                  <a16:creationId xmlns:a16="http://schemas.microsoft.com/office/drawing/2014/main" xmlns="" id="{5C1693A6-7EFB-7F39-86D0-19EFE7B04405}"/>
                </a:ext>
              </a:extLst>
            </p:cNvPr>
            <p:cNvSpPr/>
            <p:nvPr/>
          </p:nvSpPr>
          <p:spPr>
            <a:xfrm rot="5400000">
              <a:off x="2871418" y="1452999"/>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5" name="Rectangle 24">
              <a:extLst>
                <a:ext uri="{FF2B5EF4-FFF2-40B4-BE49-F238E27FC236}">
                  <a16:creationId xmlns:a16="http://schemas.microsoft.com/office/drawing/2014/main" xmlns="" id="{CBDCECC0-CBF1-ADBC-192A-1886740C1FED}"/>
                </a:ext>
              </a:extLst>
            </p:cNvPr>
            <p:cNvSpPr/>
            <p:nvPr/>
          </p:nvSpPr>
          <p:spPr>
            <a:xfrm>
              <a:off x="1786492" y="1171395"/>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01</a:t>
              </a:r>
            </a:p>
          </p:txBody>
        </p:sp>
      </p:grpSp>
      <p:sp>
        <p:nvSpPr>
          <p:cNvPr id="26" name="Rectangle 25"/>
          <p:cNvSpPr/>
          <p:nvPr/>
        </p:nvSpPr>
        <p:spPr>
          <a:xfrm>
            <a:off x="168911" y="6536317"/>
            <a:ext cx="4198777" cy="2425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Estimated Completion date: Dec 2033</a:t>
            </a:r>
            <a:endParaRPr lang="en-ZA" dirty="0"/>
          </a:p>
        </p:txBody>
      </p:sp>
    </p:spTree>
    <p:extLst>
      <p:ext uri="{BB962C8B-B14F-4D97-AF65-F5344CB8AC3E}">
        <p14:creationId xmlns:p14="http://schemas.microsoft.com/office/powerpoint/2010/main" val="1662816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THABANA PIPESTORE</a:t>
            </a:r>
            <a:endParaRPr lang="en-US" dirty="0"/>
          </a:p>
        </p:txBody>
      </p:sp>
      <p:sp>
        <p:nvSpPr>
          <p:cNvPr id="3" name="TextBox 2"/>
          <p:cNvSpPr txBox="1"/>
          <p:nvPr/>
        </p:nvSpPr>
        <p:spPr>
          <a:xfrm>
            <a:off x="168911" y="1092057"/>
            <a:ext cx="4020421" cy="5509200"/>
          </a:xfrm>
          <a:prstGeom prst="rect">
            <a:avLst/>
          </a:prstGeom>
          <a:noFill/>
        </p:spPr>
        <p:txBody>
          <a:bodyPr wrap="square" rtlCol="0">
            <a:spAutoFit/>
          </a:bodyPr>
          <a:lstStyle/>
          <a:p>
            <a:pPr marL="285750" lvl="1" indent="-285750">
              <a:lnSpc>
                <a:spcPct val="200000"/>
              </a:lnSpc>
              <a:buFont typeface="Courier New" panose="02070309020205020404" pitchFamily="49" charset="0"/>
              <a:buChar char="o"/>
            </a:pPr>
            <a:r>
              <a:rPr lang="en-US" sz="1600" dirty="0">
                <a:solidFill>
                  <a:srgbClr val="4472C4">
                    <a:lumMod val="50000"/>
                  </a:srgbClr>
                </a:solidFill>
                <a:latin typeface="Arial" panose="020B0604020202020204" pitchFamily="34" charset="0"/>
                <a:cs typeface="Arial" panose="020B0604020202020204" pitchFamily="34" charset="0"/>
              </a:rPr>
              <a:t>The proposed extension will create additional storage capacity for the spent fuel from SAFARI and for U-Residue from </a:t>
            </a:r>
            <a:r>
              <a:rPr lang="en-US" sz="1600" dirty="0" smtClean="0">
                <a:solidFill>
                  <a:srgbClr val="4472C4">
                    <a:lumMod val="50000"/>
                  </a:srgbClr>
                </a:solidFill>
                <a:latin typeface="Arial" panose="020B0604020202020204" pitchFamily="34" charset="0"/>
                <a:cs typeface="Arial" panose="020B0604020202020204" pitchFamily="34" charset="0"/>
              </a:rPr>
              <a:t>NTP.</a:t>
            </a:r>
          </a:p>
          <a:p>
            <a:pPr marL="285750" lvl="1" indent="-285750">
              <a:lnSpc>
                <a:spcPct val="200000"/>
              </a:lnSpc>
              <a:buFont typeface="Courier New" panose="02070309020205020404" pitchFamily="49" charset="0"/>
              <a:buChar char="o"/>
            </a:pPr>
            <a:r>
              <a:rPr lang="en-US" sz="1600" dirty="0" smtClean="0">
                <a:solidFill>
                  <a:srgbClr val="4472C4">
                    <a:lumMod val="50000"/>
                  </a:srgbClr>
                </a:solidFill>
                <a:latin typeface="Arial" panose="020B0604020202020204" pitchFamily="34" charset="0"/>
                <a:cs typeface="Arial" panose="020B0604020202020204" pitchFamily="34" charset="0"/>
              </a:rPr>
              <a:t>NR </a:t>
            </a:r>
            <a:r>
              <a:rPr lang="en-US" sz="1600" dirty="0">
                <a:solidFill>
                  <a:srgbClr val="4472C4">
                    <a:lumMod val="50000"/>
                  </a:srgbClr>
                </a:solidFill>
                <a:latin typeface="Arial" panose="020B0604020202020204" pitchFamily="34" charset="0"/>
                <a:cs typeface="Arial" panose="020B0604020202020204" pitchFamily="34" charset="0"/>
              </a:rPr>
              <a:t>has decided that further public debate related to the proposed extension of the Thabana Pipestore is not warranted. </a:t>
            </a:r>
          </a:p>
          <a:p>
            <a:pPr marL="285750" lvl="1" indent="-285750">
              <a:lnSpc>
                <a:spcPct val="200000"/>
              </a:lnSpc>
              <a:buFont typeface="Courier New" panose="02070309020205020404" pitchFamily="49" charset="0"/>
              <a:buChar char="o"/>
            </a:pPr>
            <a:r>
              <a:rPr lang="en-US" sz="1600" dirty="0">
                <a:solidFill>
                  <a:srgbClr val="4472C4">
                    <a:lumMod val="50000"/>
                  </a:srgbClr>
                </a:solidFill>
                <a:latin typeface="Arial" panose="020B0604020202020204" pitchFamily="34" charset="0"/>
                <a:cs typeface="Arial" panose="020B0604020202020204" pitchFamily="34" charset="0"/>
              </a:rPr>
              <a:t>Necsa is addressing all outstanding issues with the NNR before construction can be initiated.</a:t>
            </a:r>
          </a:p>
        </p:txBody>
      </p:sp>
      <p:sp>
        <p:nvSpPr>
          <p:cNvPr id="4" name="Text Placeholder 1">
            <a:extLst>
              <a:ext uri="{FF2B5EF4-FFF2-40B4-BE49-F238E27FC236}">
                <a16:creationId xmlns:a16="http://schemas.microsoft.com/office/drawing/2014/main" xmlns="" id="{D49D6D3E-8EEF-729B-A7EC-8998F2D03A78}"/>
              </a:ext>
            </a:extLst>
          </p:cNvPr>
          <p:cNvSpPr txBox="1">
            <a:spLocks/>
          </p:cNvSpPr>
          <p:nvPr/>
        </p:nvSpPr>
        <p:spPr>
          <a:xfrm>
            <a:off x="4917233" y="1075859"/>
            <a:ext cx="6956360" cy="313932"/>
          </a:xfrm>
          <a:prstGeom prst="rect">
            <a:avLst/>
          </a:prstGeom>
        </p:spPr>
        <p:txBody>
          <a:bodyPr wrap="square">
            <a:sp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smtClean="0">
                <a:solidFill>
                  <a:srgbClr val="002060"/>
                </a:solidFill>
              </a:rPr>
              <a:t>THABANA PIPESTORE CURRENT KEY MILESTONES</a:t>
            </a:r>
            <a:endParaRPr lang="en-US" sz="1600" b="1" dirty="0">
              <a:solidFill>
                <a:srgbClr val="002060"/>
              </a:solidFill>
            </a:endParaRPr>
          </a:p>
        </p:txBody>
      </p:sp>
      <p:sp>
        <p:nvSpPr>
          <p:cNvPr id="5" name="Rounded Rectangle 6">
            <a:extLst>
              <a:ext uri="{FF2B5EF4-FFF2-40B4-BE49-F238E27FC236}">
                <a16:creationId xmlns:a16="http://schemas.microsoft.com/office/drawing/2014/main" xmlns="" id="{0EC80FF3-E8A4-07C1-C07B-5D01DB43B6F2}"/>
              </a:ext>
            </a:extLst>
          </p:cNvPr>
          <p:cNvSpPr/>
          <p:nvPr/>
        </p:nvSpPr>
        <p:spPr>
          <a:xfrm>
            <a:off x="6229848" y="3342487"/>
            <a:ext cx="5789296" cy="1463040"/>
          </a:xfrm>
          <a:prstGeom prst="roundRect">
            <a:avLst>
              <a:gd name="adj" fmla="val 9204"/>
            </a:avLst>
          </a:prstGeom>
          <a:solidFill>
            <a:schemeClr val="accent1"/>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xmlns="" id="{1A05EB7B-10F4-2FCA-8FF2-57C8FDBAD3D5}"/>
              </a:ext>
            </a:extLst>
          </p:cNvPr>
          <p:cNvSpPr/>
          <p:nvPr/>
        </p:nvSpPr>
        <p:spPr>
          <a:xfrm>
            <a:off x="6618897" y="3846657"/>
            <a:ext cx="5031757" cy="400110"/>
          </a:xfrm>
          <a:prstGeom prst="rect">
            <a:avLst/>
          </a:prstGeom>
        </p:spPr>
        <p:txBody>
          <a:bodyPr wrap="square">
            <a:spAutoFit/>
          </a:bodyPr>
          <a:lstStyle/>
          <a:p>
            <a:r>
              <a:rPr lang="en-US" sz="2000" kern="0" dirty="0" smtClean="0">
                <a:solidFill>
                  <a:schemeClr val="bg1"/>
                </a:solidFill>
                <a:latin typeface="Segoe UI" panose="020B0502040204020203" pitchFamily="34" charset="0"/>
                <a:cs typeface="Segoe UI" panose="020B0502040204020203" pitchFamily="34" charset="0"/>
              </a:rPr>
              <a:t>Appoint construction supplier</a:t>
            </a:r>
            <a:endParaRPr lang="en-US" sz="2000" kern="0" dirty="0">
              <a:solidFill>
                <a:schemeClr val="bg1"/>
              </a:solidFill>
              <a:latin typeface="Segoe UI" panose="020B0502040204020203" pitchFamily="34" charset="0"/>
              <a:cs typeface="Segoe UI" panose="020B0502040204020203" pitchFamily="34" charset="0"/>
            </a:endParaRPr>
          </a:p>
        </p:txBody>
      </p:sp>
      <p:grpSp>
        <p:nvGrpSpPr>
          <p:cNvPr id="7" name="Group 6">
            <a:extLst>
              <a:ext uri="{FF2B5EF4-FFF2-40B4-BE49-F238E27FC236}">
                <a16:creationId xmlns:a16="http://schemas.microsoft.com/office/drawing/2014/main" xmlns="" id="{4AAF6F68-F537-154A-5185-DA6839ECE924}"/>
              </a:ext>
            </a:extLst>
          </p:cNvPr>
          <p:cNvGrpSpPr/>
          <p:nvPr/>
        </p:nvGrpSpPr>
        <p:grpSpPr>
          <a:xfrm>
            <a:off x="4594760" y="3342487"/>
            <a:ext cx="1815151" cy="1463040"/>
            <a:chOff x="1569491" y="2697269"/>
            <a:chExt cx="1815151" cy="1463040"/>
          </a:xfrm>
          <a:solidFill>
            <a:schemeClr val="accent1">
              <a:lumMod val="75000"/>
            </a:schemeClr>
          </a:solidFill>
        </p:grpSpPr>
        <p:sp>
          <p:nvSpPr>
            <p:cNvPr id="8" name="Rounded Rectangle 1">
              <a:extLst>
                <a:ext uri="{FF2B5EF4-FFF2-40B4-BE49-F238E27FC236}">
                  <a16:creationId xmlns:a16="http://schemas.microsoft.com/office/drawing/2014/main" xmlns="" id="{82FFA755-1D20-8BF0-5042-8925552B3AB4}"/>
                </a:ext>
              </a:extLst>
            </p:cNvPr>
            <p:cNvSpPr/>
            <p:nvPr/>
          </p:nvSpPr>
          <p:spPr>
            <a:xfrm>
              <a:off x="1569491" y="2697269"/>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9" name="Isosceles Triangle 8">
              <a:extLst>
                <a:ext uri="{FF2B5EF4-FFF2-40B4-BE49-F238E27FC236}">
                  <a16:creationId xmlns:a16="http://schemas.microsoft.com/office/drawing/2014/main" xmlns="" id="{40BC23E7-6776-3051-40E5-924D2B3EA2CC}"/>
                </a:ext>
              </a:extLst>
            </p:cNvPr>
            <p:cNvSpPr/>
            <p:nvPr/>
          </p:nvSpPr>
          <p:spPr>
            <a:xfrm rot="5400000">
              <a:off x="2871418" y="3248728"/>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xmlns="" id="{BE443915-3F85-0118-468F-3593C409E1E0}"/>
                </a:ext>
              </a:extLst>
            </p:cNvPr>
            <p:cNvSpPr/>
            <p:nvPr/>
          </p:nvSpPr>
          <p:spPr>
            <a:xfrm>
              <a:off x="1786492" y="2967124"/>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02</a:t>
              </a:r>
            </a:p>
          </p:txBody>
        </p:sp>
      </p:grpSp>
      <p:sp>
        <p:nvSpPr>
          <p:cNvPr id="11" name="Rounded Rectangle 22">
            <a:extLst>
              <a:ext uri="{FF2B5EF4-FFF2-40B4-BE49-F238E27FC236}">
                <a16:creationId xmlns:a16="http://schemas.microsoft.com/office/drawing/2014/main" xmlns="" id="{3A01D68E-D459-91ED-E2A2-19AFE92A6807}"/>
              </a:ext>
            </a:extLst>
          </p:cNvPr>
          <p:cNvSpPr/>
          <p:nvPr/>
        </p:nvSpPr>
        <p:spPr>
          <a:xfrm>
            <a:off x="6229848" y="5138217"/>
            <a:ext cx="5789296" cy="1463040"/>
          </a:xfrm>
          <a:prstGeom prst="roundRect">
            <a:avLst>
              <a:gd name="adj" fmla="val 9204"/>
            </a:avLst>
          </a:prstGeom>
          <a:solidFill>
            <a:schemeClr val="accent2"/>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xmlns="" id="{03CBECE0-740A-CFC0-6DF7-C15BF31FF353}"/>
              </a:ext>
            </a:extLst>
          </p:cNvPr>
          <p:cNvSpPr/>
          <p:nvPr/>
        </p:nvSpPr>
        <p:spPr>
          <a:xfrm>
            <a:off x="6698649" y="5536576"/>
            <a:ext cx="5031757" cy="400110"/>
          </a:xfrm>
          <a:prstGeom prst="rect">
            <a:avLst/>
          </a:prstGeom>
        </p:spPr>
        <p:txBody>
          <a:bodyPr wrap="square">
            <a:spAutoFit/>
          </a:bodyPr>
          <a:lstStyle/>
          <a:p>
            <a:r>
              <a:rPr lang="en-US" sz="2000" kern="0" dirty="0" smtClean="0">
                <a:solidFill>
                  <a:schemeClr val="bg1"/>
                </a:solidFill>
                <a:latin typeface="Segoe UI" panose="020B0502040204020203" pitchFamily="34" charset="0"/>
                <a:cs typeface="Segoe UI" panose="020B0502040204020203" pitchFamily="34" charset="0"/>
              </a:rPr>
              <a:t>Construct and install Pipes </a:t>
            </a:r>
            <a:endParaRPr lang="en-US" sz="2000" kern="0" dirty="0">
              <a:solidFill>
                <a:schemeClr val="bg1"/>
              </a:solidFill>
              <a:latin typeface="Segoe UI" panose="020B0502040204020203" pitchFamily="34" charset="0"/>
              <a:cs typeface="Segoe UI" panose="020B0502040204020203" pitchFamily="34" charset="0"/>
            </a:endParaRPr>
          </a:p>
        </p:txBody>
      </p:sp>
      <p:grpSp>
        <p:nvGrpSpPr>
          <p:cNvPr id="13" name="Group 12">
            <a:extLst>
              <a:ext uri="{FF2B5EF4-FFF2-40B4-BE49-F238E27FC236}">
                <a16:creationId xmlns:a16="http://schemas.microsoft.com/office/drawing/2014/main" xmlns="" id="{869BE4C6-0E37-517F-5609-8268E506C3F4}"/>
              </a:ext>
            </a:extLst>
          </p:cNvPr>
          <p:cNvGrpSpPr/>
          <p:nvPr/>
        </p:nvGrpSpPr>
        <p:grpSpPr>
          <a:xfrm>
            <a:off x="4594760" y="5138217"/>
            <a:ext cx="1815151" cy="1463040"/>
            <a:chOff x="1569491" y="4492999"/>
            <a:chExt cx="1815151" cy="1463040"/>
          </a:xfrm>
          <a:solidFill>
            <a:schemeClr val="accent2">
              <a:lumMod val="75000"/>
            </a:schemeClr>
          </a:solidFill>
        </p:grpSpPr>
        <p:sp>
          <p:nvSpPr>
            <p:cNvPr id="14" name="Rounded Rectangle 20">
              <a:extLst>
                <a:ext uri="{FF2B5EF4-FFF2-40B4-BE49-F238E27FC236}">
                  <a16:creationId xmlns:a16="http://schemas.microsoft.com/office/drawing/2014/main" xmlns="" id="{D720649E-EFF0-B5B9-C5F0-4269C558ABE6}"/>
                </a:ext>
              </a:extLst>
            </p:cNvPr>
            <p:cNvSpPr/>
            <p:nvPr/>
          </p:nvSpPr>
          <p:spPr>
            <a:xfrm>
              <a:off x="1569491" y="4492999"/>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5" name="Isosceles Triangle 14">
              <a:extLst>
                <a:ext uri="{FF2B5EF4-FFF2-40B4-BE49-F238E27FC236}">
                  <a16:creationId xmlns:a16="http://schemas.microsoft.com/office/drawing/2014/main" xmlns="" id="{5910BCA2-C879-0E9C-0CE4-7FBD71C9D395}"/>
                </a:ext>
              </a:extLst>
            </p:cNvPr>
            <p:cNvSpPr/>
            <p:nvPr/>
          </p:nvSpPr>
          <p:spPr>
            <a:xfrm rot="5400000">
              <a:off x="2871418" y="5044458"/>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6" name="Rectangle 15">
              <a:extLst>
                <a:ext uri="{FF2B5EF4-FFF2-40B4-BE49-F238E27FC236}">
                  <a16:creationId xmlns:a16="http://schemas.microsoft.com/office/drawing/2014/main" xmlns="" id="{0ECB9109-0ED9-AADF-C481-DED6F9740BFA}"/>
                </a:ext>
              </a:extLst>
            </p:cNvPr>
            <p:cNvSpPr/>
            <p:nvPr/>
          </p:nvSpPr>
          <p:spPr>
            <a:xfrm>
              <a:off x="1786492" y="4762854"/>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03</a:t>
              </a:r>
            </a:p>
          </p:txBody>
        </p:sp>
      </p:grpSp>
      <p:sp>
        <p:nvSpPr>
          <p:cNvPr id="17" name="Rounded Rectangle 16">
            <a:extLst>
              <a:ext uri="{FF2B5EF4-FFF2-40B4-BE49-F238E27FC236}">
                <a16:creationId xmlns:a16="http://schemas.microsoft.com/office/drawing/2014/main" xmlns="" id="{A6678CA8-A153-A73F-6CEB-CE0B543B6201}"/>
              </a:ext>
            </a:extLst>
          </p:cNvPr>
          <p:cNvSpPr/>
          <p:nvPr/>
        </p:nvSpPr>
        <p:spPr>
          <a:xfrm>
            <a:off x="4594760" y="1546757"/>
            <a:ext cx="1463040" cy="1463040"/>
          </a:xfrm>
          <a:prstGeom prst="roundRect">
            <a:avLst>
              <a:gd name="adj" fmla="val 920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8" name="Isosceles Triangle 17">
            <a:extLst>
              <a:ext uri="{FF2B5EF4-FFF2-40B4-BE49-F238E27FC236}">
                <a16:creationId xmlns:a16="http://schemas.microsoft.com/office/drawing/2014/main" xmlns="" id="{D8EB4D7D-A92D-1F3D-22B4-BDA9C779FABE}"/>
              </a:ext>
            </a:extLst>
          </p:cNvPr>
          <p:cNvSpPr/>
          <p:nvPr/>
        </p:nvSpPr>
        <p:spPr>
          <a:xfrm rot="5400000">
            <a:off x="5896687" y="2098215"/>
            <a:ext cx="666323" cy="36012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19" name="Rectangle 18">
            <a:extLst>
              <a:ext uri="{FF2B5EF4-FFF2-40B4-BE49-F238E27FC236}">
                <a16:creationId xmlns:a16="http://schemas.microsoft.com/office/drawing/2014/main" xmlns="" id="{02A716CA-328D-0E06-8D5F-E84067BF5BE6}"/>
              </a:ext>
            </a:extLst>
          </p:cNvPr>
          <p:cNvSpPr/>
          <p:nvPr/>
        </p:nvSpPr>
        <p:spPr>
          <a:xfrm>
            <a:off x="4811761" y="1816612"/>
            <a:ext cx="1029039" cy="923330"/>
          </a:xfrm>
          <a:prstGeom prst="rect">
            <a:avLst/>
          </a:prstGeom>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01</a:t>
            </a:r>
          </a:p>
        </p:txBody>
      </p:sp>
      <p:sp>
        <p:nvSpPr>
          <p:cNvPr id="20" name="Rounded Rectangle 18">
            <a:extLst>
              <a:ext uri="{FF2B5EF4-FFF2-40B4-BE49-F238E27FC236}">
                <a16:creationId xmlns:a16="http://schemas.microsoft.com/office/drawing/2014/main" xmlns="" id="{97B4335B-A53E-1FE9-FF6F-29D2247085B3}"/>
              </a:ext>
            </a:extLst>
          </p:cNvPr>
          <p:cNvSpPr/>
          <p:nvPr/>
        </p:nvSpPr>
        <p:spPr>
          <a:xfrm>
            <a:off x="6229848" y="1546757"/>
            <a:ext cx="5789296" cy="1463040"/>
          </a:xfrm>
          <a:prstGeom prst="roundRect">
            <a:avLst>
              <a:gd name="adj" fmla="val 9204"/>
            </a:avLst>
          </a:prstGeom>
          <a:solidFill>
            <a:schemeClr val="tx2"/>
          </a:solidFill>
          <a:ln>
            <a:noFill/>
          </a:ln>
          <a:effectLst>
            <a:outerShdw blurRad="381000" dist="38100" dir="2700000" sx="104000" sy="104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1" name="Rectangle 20">
            <a:extLst>
              <a:ext uri="{FF2B5EF4-FFF2-40B4-BE49-F238E27FC236}">
                <a16:creationId xmlns:a16="http://schemas.microsoft.com/office/drawing/2014/main" xmlns="" id="{3F7FC32D-A8BF-952F-49CB-096F740419C3}"/>
              </a:ext>
            </a:extLst>
          </p:cNvPr>
          <p:cNvSpPr/>
          <p:nvPr/>
        </p:nvSpPr>
        <p:spPr>
          <a:xfrm>
            <a:off x="6581959" y="1829619"/>
            <a:ext cx="5031757" cy="400110"/>
          </a:xfrm>
          <a:prstGeom prst="rect">
            <a:avLst/>
          </a:prstGeom>
        </p:spPr>
        <p:txBody>
          <a:bodyPr wrap="square">
            <a:spAutoFit/>
          </a:bodyPr>
          <a:lstStyle/>
          <a:p>
            <a:r>
              <a:rPr lang="en-US" sz="2000" kern="0" dirty="0" smtClean="0">
                <a:solidFill>
                  <a:schemeClr val="bg1"/>
                </a:solidFill>
                <a:latin typeface="Segoe UI" panose="020B0502040204020203" pitchFamily="34" charset="0"/>
                <a:cs typeface="Segoe UI" panose="020B0502040204020203" pitchFamily="34" charset="0"/>
              </a:rPr>
              <a:t>Manufacturing of the Pipes</a:t>
            </a:r>
            <a:endParaRPr lang="en-US" sz="2000" kern="0" dirty="0">
              <a:solidFill>
                <a:schemeClr val="bg1"/>
              </a:solidFill>
              <a:latin typeface="Segoe UI" panose="020B05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xmlns="" id="{C46D0C6B-F84D-95A4-9FCB-0C325CB5F3AB}"/>
              </a:ext>
            </a:extLst>
          </p:cNvPr>
          <p:cNvGrpSpPr/>
          <p:nvPr/>
        </p:nvGrpSpPr>
        <p:grpSpPr>
          <a:xfrm>
            <a:off x="4594760" y="1546757"/>
            <a:ext cx="1815151" cy="1463040"/>
            <a:chOff x="1569491" y="901540"/>
            <a:chExt cx="1815151" cy="1463040"/>
          </a:xfrm>
          <a:solidFill>
            <a:schemeClr val="tx2">
              <a:lumMod val="75000"/>
            </a:schemeClr>
          </a:solidFill>
        </p:grpSpPr>
        <p:sp>
          <p:nvSpPr>
            <p:cNvPr id="23" name="Rounded Rectangle 29">
              <a:extLst>
                <a:ext uri="{FF2B5EF4-FFF2-40B4-BE49-F238E27FC236}">
                  <a16:creationId xmlns:a16="http://schemas.microsoft.com/office/drawing/2014/main" xmlns="" id="{652C00CA-B726-336D-B038-913983AED0BE}"/>
                </a:ext>
              </a:extLst>
            </p:cNvPr>
            <p:cNvSpPr/>
            <p:nvPr/>
          </p:nvSpPr>
          <p:spPr>
            <a:xfrm>
              <a:off x="1569491" y="901540"/>
              <a:ext cx="1463040" cy="1463040"/>
            </a:xfrm>
            <a:prstGeom prst="roundRect">
              <a:avLst>
                <a:gd name="adj" fmla="val 92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panose="020B0502040204020203" pitchFamily="34" charset="0"/>
                <a:cs typeface="Segoe UI" panose="020B0502040204020203" pitchFamily="34" charset="0"/>
              </a:endParaRPr>
            </a:p>
          </p:txBody>
        </p:sp>
        <p:sp>
          <p:nvSpPr>
            <p:cNvPr id="24" name="Isosceles Triangle 23">
              <a:extLst>
                <a:ext uri="{FF2B5EF4-FFF2-40B4-BE49-F238E27FC236}">
                  <a16:creationId xmlns:a16="http://schemas.microsoft.com/office/drawing/2014/main" xmlns="" id="{5C1693A6-7EFB-7F39-86D0-19EFE7B04405}"/>
                </a:ext>
              </a:extLst>
            </p:cNvPr>
            <p:cNvSpPr/>
            <p:nvPr/>
          </p:nvSpPr>
          <p:spPr>
            <a:xfrm rot="5400000">
              <a:off x="2871418" y="1452999"/>
              <a:ext cx="666323" cy="3601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cs typeface="Segoe UI" panose="020B0502040204020203" pitchFamily="34" charset="0"/>
              </a:endParaRPr>
            </a:p>
          </p:txBody>
        </p:sp>
        <p:sp>
          <p:nvSpPr>
            <p:cNvPr id="25" name="Rectangle 24">
              <a:extLst>
                <a:ext uri="{FF2B5EF4-FFF2-40B4-BE49-F238E27FC236}">
                  <a16:creationId xmlns:a16="http://schemas.microsoft.com/office/drawing/2014/main" xmlns="" id="{CBDCECC0-CBF1-ADBC-192A-1886740C1FED}"/>
                </a:ext>
              </a:extLst>
            </p:cNvPr>
            <p:cNvSpPr/>
            <p:nvPr/>
          </p:nvSpPr>
          <p:spPr>
            <a:xfrm>
              <a:off x="1786492" y="1171395"/>
              <a:ext cx="1029039" cy="923330"/>
            </a:xfrm>
            <a:prstGeom prst="rect">
              <a:avLst/>
            </a:prstGeom>
            <a:grpFill/>
          </p:spPr>
          <p:txBody>
            <a:bodyPr wrap="square">
              <a:spAutoFit/>
            </a:bodyPr>
            <a:lstStyle/>
            <a:p>
              <a:pPr algn="ctr"/>
              <a:r>
                <a:rPr lang="en-US" sz="5400" b="1" kern="0" spc="-300" dirty="0">
                  <a:solidFill>
                    <a:schemeClr val="bg1"/>
                  </a:solidFill>
                  <a:latin typeface="Segoe UI" panose="020B0502040204020203" pitchFamily="34" charset="0"/>
                  <a:cs typeface="Segoe UI" panose="020B0502040204020203" pitchFamily="34" charset="0"/>
                </a:rPr>
                <a:t>01</a:t>
              </a:r>
            </a:p>
          </p:txBody>
        </p:sp>
      </p:grpSp>
      <p:sp>
        <p:nvSpPr>
          <p:cNvPr id="26" name="Rectangle 25"/>
          <p:cNvSpPr/>
          <p:nvPr/>
        </p:nvSpPr>
        <p:spPr>
          <a:xfrm>
            <a:off x="168911" y="6536317"/>
            <a:ext cx="4198777" cy="2425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smtClean="0"/>
              <a:t>Estimated Completion date: Mid 2025</a:t>
            </a:r>
            <a:endParaRPr lang="en-ZA" dirty="0"/>
          </a:p>
        </p:txBody>
      </p:sp>
    </p:spTree>
    <p:extLst>
      <p:ext uri="{BB962C8B-B14F-4D97-AF65-F5344CB8AC3E}">
        <p14:creationId xmlns:p14="http://schemas.microsoft.com/office/powerpoint/2010/main" val="4067740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92198" y="2345191"/>
            <a:ext cx="3372462" cy="701731"/>
          </a:xfrm>
          <a:prstGeom prst="rect">
            <a:avLst/>
          </a:prstGeom>
          <a:noFill/>
        </p:spPr>
        <p:txBody>
          <a:bodyPr wrap="none" lIns="91440" tIns="45720" rIns="91440" bIns="45720">
            <a:spAutoFit/>
          </a:bodyPr>
          <a:lstStyle/>
          <a:p>
            <a:pPr lvl="0" algn="ctr" defTabSz="914377">
              <a:lnSpc>
                <a:spcPct val="90000"/>
              </a:lnSpc>
              <a:spcBef>
                <a:spcPts val="1000"/>
              </a:spcBef>
            </a:pPr>
            <a:r>
              <a:rPr lang="en-US" sz="4400" b="1" dirty="0">
                <a:ln w="0"/>
                <a:solidFill>
                  <a:schemeClr val="accent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NTP Update</a:t>
            </a:r>
          </a:p>
        </p:txBody>
      </p:sp>
    </p:spTree>
    <p:extLst>
      <p:ext uri="{BB962C8B-B14F-4D97-AF65-F5344CB8AC3E}">
        <p14:creationId xmlns:p14="http://schemas.microsoft.com/office/powerpoint/2010/main" val="6294417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a:xfrm>
            <a:off x="601873" y="296861"/>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endParaRPr lang="en-ZA" sz="2200" b="1" dirty="0" smtClean="0">
              <a:solidFill>
                <a:srgbClr val="233881"/>
              </a:solidFill>
              <a:latin typeface="+mn-lt"/>
            </a:endParaRPr>
          </a:p>
          <a:p>
            <a:pPr algn="ctr"/>
            <a:r>
              <a:rPr lang="en-US" sz="2200" b="1" dirty="0" smtClean="0">
                <a:solidFill>
                  <a:srgbClr val="233881"/>
                </a:solidFill>
              </a:rPr>
              <a:t>PERFORMANCE </a:t>
            </a:r>
            <a:r>
              <a:rPr lang="en-US" sz="2200" b="1" dirty="0">
                <a:solidFill>
                  <a:srgbClr val="233881"/>
                </a:solidFill>
              </a:rPr>
              <a:t>TO DISPLAY SAFETY INTEGRATION INTO OPERATIONS</a:t>
            </a:r>
          </a:p>
          <a:p>
            <a:pPr algn="ctr"/>
            <a:endParaRPr lang="en-ZA" sz="2200" b="1" dirty="0" smtClean="0">
              <a:solidFill>
                <a:srgbClr val="233881"/>
              </a:solidFill>
              <a:latin typeface="+mn-lt"/>
            </a:endParaRPr>
          </a:p>
        </p:txBody>
      </p:sp>
      <p:sp>
        <p:nvSpPr>
          <p:cNvPr id="5" name="Rectangle 4"/>
          <p:cNvSpPr/>
          <p:nvPr/>
        </p:nvSpPr>
        <p:spPr>
          <a:xfrm>
            <a:off x="1557979" y="1165802"/>
            <a:ext cx="9076041" cy="4647426"/>
          </a:xfrm>
          <a:prstGeom prst="rect">
            <a:avLst/>
          </a:prstGeom>
        </p:spPr>
        <p:txBody>
          <a:bodyPr wrap="square">
            <a:spAutoFit/>
          </a:bodyPr>
          <a:lstStyle/>
          <a:p>
            <a:pPr algn="just">
              <a:lnSpc>
                <a:spcPct val="200000"/>
              </a:lnSpc>
            </a:pPr>
            <a:endParaRPr lang="en-US" sz="800" b="1" dirty="0">
              <a:solidFill>
                <a:srgbClr val="002060"/>
              </a:solidFill>
              <a:latin typeface="Arial" panose="020B0604020202020204" pitchFamily="34" charset="0"/>
              <a:cs typeface="Arial" panose="020B0604020202020204" pitchFamily="34" charset="0"/>
            </a:endParaRPr>
          </a:p>
          <a:p>
            <a:pPr marL="285750" lvl="0" indent="-285750" algn="just" defTabSz="457200">
              <a:lnSpc>
                <a:spcPct val="200000"/>
              </a:lnSpc>
              <a:buFont typeface="Wingdings" panose="05000000000000000000" pitchFamily="2" charset="2"/>
              <a:buChar char="q"/>
            </a:pPr>
            <a:r>
              <a:rPr lang="en-US" b="1" dirty="0">
                <a:solidFill>
                  <a:srgbClr val="002060"/>
                </a:solidFill>
                <a:latin typeface="Arial" panose="020B0604020202020204" pitchFamily="34" charset="0"/>
                <a:cs typeface="Arial" panose="020B0604020202020204" pitchFamily="34" charset="0"/>
              </a:rPr>
              <a:t>Strategic Focus Areas</a:t>
            </a:r>
          </a:p>
          <a:p>
            <a:pPr marL="547688" lvl="1" indent="-285750" algn="just" defTabSz="457200">
              <a:lnSpc>
                <a:spcPct val="200000"/>
              </a:lnSpc>
              <a:buFont typeface="Wingdings" panose="05000000000000000000" pitchFamily="2" charset="2"/>
              <a:buChar char="§"/>
            </a:pPr>
            <a:r>
              <a:rPr lang="en-US" dirty="0">
                <a:solidFill>
                  <a:srgbClr val="002060"/>
                </a:solidFill>
                <a:latin typeface="Arial" panose="020B0604020202020204" pitchFamily="34" charset="0"/>
                <a:cs typeface="Arial" panose="020B0604020202020204" pitchFamily="34" charset="0"/>
              </a:rPr>
              <a:t>Safety performance within targets and 100% compliance with licenses to operate</a:t>
            </a:r>
          </a:p>
          <a:p>
            <a:pPr marL="547688" lvl="1" indent="-285750" algn="just" defTabSz="457200">
              <a:lnSpc>
                <a:spcPct val="200000"/>
              </a:lnSpc>
              <a:buFont typeface="Wingdings" panose="05000000000000000000" pitchFamily="2" charset="2"/>
              <a:buChar char="§"/>
            </a:pPr>
            <a:r>
              <a:rPr lang="en-US" dirty="0">
                <a:solidFill>
                  <a:srgbClr val="002060"/>
                </a:solidFill>
                <a:latin typeface="Arial" panose="020B0604020202020204" pitchFamily="34" charset="0"/>
                <a:cs typeface="Arial" panose="020B0604020202020204" pitchFamily="34" charset="0"/>
              </a:rPr>
              <a:t>Composite SHEQ Index target achieved</a:t>
            </a:r>
          </a:p>
          <a:p>
            <a:pPr marL="547688" lvl="1" indent="-285750" algn="just" defTabSz="457200">
              <a:lnSpc>
                <a:spcPct val="200000"/>
              </a:lnSpc>
              <a:buFont typeface="Wingdings" panose="05000000000000000000" pitchFamily="2" charset="2"/>
              <a:buChar char="§"/>
            </a:pPr>
            <a:r>
              <a:rPr lang="en-US" dirty="0">
                <a:solidFill>
                  <a:srgbClr val="002060"/>
                </a:solidFill>
                <a:latin typeface="Arial" panose="020B0604020202020204" pitchFamily="34" charset="0"/>
                <a:cs typeface="Arial" panose="020B0604020202020204" pitchFamily="34" charset="0"/>
              </a:rPr>
              <a:t>Full compliance to all regulatory approvals and authorisations</a:t>
            </a:r>
          </a:p>
          <a:p>
            <a:pPr marL="1004888" lvl="2" indent="-285750" algn="just" defTabSz="457200">
              <a:lnSpc>
                <a:spcPct val="200000"/>
              </a:lnSpc>
              <a:buFont typeface="Courier New" panose="02070309020205020404" pitchFamily="49" charset="0"/>
              <a:buChar char="o"/>
            </a:pPr>
            <a:r>
              <a:rPr lang="en-US" dirty="0" smtClean="0">
                <a:solidFill>
                  <a:srgbClr val="002060"/>
                </a:solidFill>
                <a:latin typeface="Arial" panose="020B0604020202020204" pitchFamily="34" charset="0"/>
                <a:cs typeface="Arial" panose="020B0604020202020204" pitchFamily="34" charset="0"/>
              </a:rPr>
              <a:t>Radiological</a:t>
            </a:r>
          </a:p>
          <a:p>
            <a:pPr marL="1004888" lvl="2" indent="-285750" algn="just" defTabSz="457200">
              <a:lnSpc>
                <a:spcPct val="200000"/>
              </a:lnSpc>
              <a:buFont typeface="Courier New" panose="02070309020205020404" pitchFamily="49" charset="0"/>
              <a:buChar char="o"/>
            </a:pPr>
            <a:r>
              <a:rPr lang="en-US" dirty="0" smtClean="0">
                <a:solidFill>
                  <a:srgbClr val="002060"/>
                </a:solidFill>
                <a:latin typeface="Arial" panose="020B0604020202020204" pitchFamily="34" charset="0"/>
                <a:cs typeface="Arial" panose="020B0604020202020204" pitchFamily="34" charset="0"/>
              </a:rPr>
              <a:t>Pharmaceutical</a:t>
            </a:r>
          </a:p>
          <a:p>
            <a:pPr marL="1004888" lvl="2" indent="-285750" algn="just" defTabSz="457200">
              <a:lnSpc>
                <a:spcPct val="200000"/>
              </a:lnSpc>
              <a:buFont typeface="Courier New" panose="02070309020205020404" pitchFamily="49" charset="0"/>
              <a:buChar char="o"/>
            </a:pPr>
            <a:r>
              <a:rPr lang="en-US" dirty="0" smtClean="0">
                <a:solidFill>
                  <a:srgbClr val="002060"/>
                </a:solidFill>
                <a:latin typeface="Arial" panose="020B0604020202020204" pitchFamily="34" charset="0"/>
                <a:cs typeface="Arial" panose="020B0604020202020204" pitchFamily="34" charset="0"/>
              </a:rPr>
              <a:t>Nuclear</a:t>
            </a:r>
          </a:p>
          <a:p>
            <a:pPr algn="just">
              <a:lnSpc>
                <a:spcPct val="200000"/>
              </a:lnSpc>
            </a:pPr>
            <a:endParaRPr lang="en-US" sz="14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60421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a:xfrm>
            <a:off x="249382" y="202861"/>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endParaRPr lang="en-ZA" sz="2200" b="1" dirty="0" smtClean="0">
              <a:solidFill>
                <a:srgbClr val="233881"/>
              </a:solidFill>
              <a:latin typeface="+mn-lt"/>
            </a:endParaRPr>
          </a:p>
          <a:p>
            <a:pPr algn="ctr"/>
            <a:r>
              <a:rPr lang="en-US" sz="2200" b="1" dirty="0" smtClean="0">
                <a:solidFill>
                  <a:srgbClr val="233881"/>
                </a:solidFill>
              </a:rPr>
              <a:t>             PERFORMANCE </a:t>
            </a:r>
            <a:r>
              <a:rPr lang="en-US" sz="2200" b="1" dirty="0">
                <a:solidFill>
                  <a:srgbClr val="233881"/>
                </a:solidFill>
              </a:rPr>
              <a:t>TO DISPLAY SAFETY INTEGRATION INTO OPERATIONS</a:t>
            </a:r>
          </a:p>
          <a:p>
            <a:pPr algn="ctr"/>
            <a:endParaRPr lang="en-ZA" sz="2200" b="1" dirty="0">
              <a:solidFill>
                <a:srgbClr val="233881"/>
              </a:solidFill>
              <a:latin typeface="+mn-lt"/>
            </a:endParaRPr>
          </a:p>
          <a:p>
            <a:pPr algn="ctr"/>
            <a:endParaRPr lang="en-ZA" sz="2200" b="1" dirty="0" smtClean="0">
              <a:solidFill>
                <a:srgbClr val="233881"/>
              </a:solidFill>
              <a:latin typeface="+mn-lt"/>
            </a:endParaRPr>
          </a:p>
        </p:txBody>
      </p:sp>
      <p:sp>
        <p:nvSpPr>
          <p:cNvPr id="6" name="TextBox 5"/>
          <p:cNvSpPr txBox="1"/>
          <p:nvPr/>
        </p:nvSpPr>
        <p:spPr>
          <a:xfrm>
            <a:off x="931333" y="1071801"/>
            <a:ext cx="7810122" cy="5847755"/>
          </a:xfrm>
          <a:prstGeom prst="rect">
            <a:avLst/>
          </a:prstGeom>
          <a:noFill/>
        </p:spPr>
        <p:txBody>
          <a:bodyPr wrap="square" rtlCol="0">
            <a:spAutoFit/>
          </a:bodyPr>
          <a:lstStyle/>
          <a:p>
            <a:pPr algn="just">
              <a:lnSpc>
                <a:spcPct val="200000"/>
              </a:lnSpc>
            </a:pPr>
            <a:endParaRPr lang="en-US" sz="1000" b="1" dirty="0">
              <a:solidFill>
                <a:srgbClr val="002060"/>
              </a:solidFill>
              <a:latin typeface="Arial" panose="020B0604020202020204" pitchFamily="34" charset="0"/>
              <a:cs typeface="Arial" panose="020B0604020202020204" pitchFamily="34" charset="0"/>
            </a:endParaRPr>
          </a:p>
          <a:p>
            <a:pPr marL="742950" lvl="1" indent="-285750" algn="just">
              <a:lnSpc>
                <a:spcPct val="200000"/>
              </a:lnSpc>
              <a:buFont typeface="Wingdings" panose="05000000000000000000" pitchFamily="2" charset="2"/>
              <a:buChar char="q"/>
            </a:pPr>
            <a:r>
              <a:rPr lang="en-US" dirty="0">
                <a:solidFill>
                  <a:srgbClr val="002060"/>
                </a:solidFill>
                <a:latin typeface="Arial" panose="020B0604020202020204" pitchFamily="34" charset="0"/>
                <a:cs typeface="Arial" panose="020B0604020202020204" pitchFamily="34" charset="0"/>
              </a:rPr>
              <a:t>Medical Products</a:t>
            </a:r>
          </a:p>
          <a:p>
            <a:pPr marL="742950" lvl="1" indent="-285750" algn="just">
              <a:lnSpc>
                <a:spcPct val="200000"/>
              </a:lnSpc>
              <a:buFont typeface="Wingdings" panose="05000000000000000000" pitchFamily="2" charset="2"/>
              <a:buChar char="§"/>
            </a:pPr>
            <a:r>
              <a:rPr lang="en-US" dirty="0" smtClean="0">
                <a:solidFill>
                  <a:srgbClr val="002060"/>
                </a:solidFill>
                <a:latin typeface="Arial" panose="020B0604020202020204" pitchFamily="34" charset="0"/>
                <a:cs typeface="Arial" panose="020B0604020202020204" pitchFamily="34" charset="0"/>
              </a:rPr>
              <a:t>Mo-99, I-131, Lu-177, FDG, Mo-99/Tc-99 generators, etc.</a:t>
            </a:r>
          </a:p>
          <a:p>
            <a:pPr marL="742950" lvl="1" indent="-285750" algn="just">
              <a:lnSpc>
                <a:spcPct val="200000"/>
              </a:lnSpc>
              <a:buFont typeface="Wingdings" panose="05000000000000000000" pitchFamily="2" charset="2"/>
              <a:buChar char="§"/>
            </a:pPr>
            <a:r>
              <a:rPr lang="en-US" dirty="0" smtClean="0">
                <a:solidFill>
                  <a:srgbClr val="002060"/>
                </a:solidFill>
                <a:latin typeface="Arial" panose="020B0604020202020204" pitchFamily="34" charset="0"/>
                <a:cs typeface="Arial" panose="020B0604020202020204" pitchFamily="34" charset="0"/>
              </a:rPr>
              <a:t>Diagnosis and Treatment of various types of cancer</a:t>
            </a:r>
          </a:p>
          <a:p>
            <a:pPr marL="742950" lvl="1" indent="-285750" algn="just">
              <a:lnSpc>
                <a:spcPct val="200000"/>
              </a:lnSpc>
              <a:buFont typeface="Wingdings" panose="05000000000000000000" pitchFamily="2" charset="2"/>
              <a:buChar char="§"/>
            </a:pPr>
            <a:r>
              <a:rPr lang="en-US" dirty="0" smtClean="0">
                <a:solidFill>
                  <a:srgbClr val="002060"/>
                </a:solidFill>
                <a:latin typeface="Arial" panose="020B0604020202020204" pitchFamily="34" charset="0"/>
                <a:cs typeface="Arial" panose="020B0604020202020204" pitchFamily="34" charset="0"/>
              </a:rPr>
              <a:t>NTP products have a significant impact on the fight against cancer and other diseases in SA and globally</a:t>
            </a:r>
          </a:p>
          <a:p>
            <a:pPr lvl="1" algn="just">
              <a:lnSpc>
                <a:spcPct val="200000"/>
              </a:lnSpc>
            </a:pPr>
            <a:endParaRPr lang="en-US" dirty="0">
              <a:solidFill>
                <a:srgbClr val="002060"/>
              </a:solidFill>
              <a:latin typeface="Arial" panose="020B0604020202020204" pitchFamily="34" charset="0"/>
              <a:cs typeface="Arial" panose="020B0604020202020204" pitchFamily="34" charset="0"/>
            </a:endParaRPr>
          </a:p>
          <a:p>
            <a:pPr marL="742950" lvl="1" indent="-285750" algn="just">
              <a:lnSpc>
                <a:spcPct val="200000"/>
              </a:lnSpc>
              <a:buFont typeface="Wingdings" panose="05000000000000000000" pitchFamily="2" charset="2"/>
              <a:buChar char="q"/>
            </a:pPr>
            <a:r>
              <a:rPr lang="en-US" dirty="0">
                <a:solidFill>
                  <a:srgbClr val="002060"/>
                </a:solidFill>
                <a:latin typeface="Arial" panose="020B0604020202020204" pitchFamily="34" charset="0"/>
                <a:cs typeface="Arial" panose="020B0604020202020204" pitchFamily="34" charset="0"/>
              </a:rPr>
              <a:t>Industrial Isotopes</a:t>
            </a:r>
          </a:p>
          <a:p>
            <a:pPr marL="742950" lvl="1" indent="-285750" algn="just">
              <a:lnSpc>
                <a:spcPct val="200000"/>
              </a:lnSpc>
              <a:buFont typeface="Wingdings" panose="05000000000000000000" pitchFamily="2" charset="2"/>
              <a:buChar char="§"/>
            </a:pPr>
            <a:r>
              <a:rPr lang="en-US" dirty="0">
                <a:solidFill>
                  <a:srgbClr val="002060"/>
                </a:solidFill>
                <a:latin typeface="Arial" panose="020B0604020202020204" pitchFamily="34" charset="0"/>
                <a:cs typeface="Arial" panose="020B0604020202020204" pitchFamily="34" charset="0"/>
              </a:rPr>
              <a:t>Ir-192, Cs-137, </a:t>
            </a:r>
            <a:r>
              <a:rPr lang="en-US" dirty="0" smtClean="0">
                <a:solidFill>
                  <a:srgbClr val="002060"/>
                </a:solidFill>
                <a:latin typeface="Arial" panose="020B0604020202020204" pitchFamily="34" charset="0"/>
                <a:cs typeface="Arial" panose="020B0604020202020204" pitchFamily="34" charset="0"/>
              </a:rPr>
              <a:t>Kr-85</a:t>
            </a:r>
          </a:p>
          <a:p>
            <a:pPr marL="742950" lvl="1" indent="-285750" algn="just">
              <a:lnSpc>
                <a:spcPct val="200000"/>
              </a:lnSpc>
              <a:buFont typeface="Wingdings" panose="05000000000000000000" pitchFamily="2" charset="2"/>
              <a:buChar char="§"/>
            </a:pPr>
            <a:r>
              <a:rPr lang="en-US" dirty="0" smtClean="0">
                <a:solidFill>
                  <a:srgbClr val="002060"/>
                </a:solidFill>
                <a:latin typeface="Arial" panose="020B0604020202020204" pitchFamily="34" charset="0"/>
                <a:cs typeface="Arial" panose="020B0604020202020204" pitchFamily="34" charset="0"/>
              </a:rPr>
              <a:t>Industrial </a:t>
            </a:r>
            <a:r>
              <a:rPr lang="en-US" dirty="0">
                <a:solidFill>
                  <a:srgbClr val="002060"/>
                </a:solidFill>
                <a:latin typeface="Arial" panose="020B0604020202020204" pitchFamily="34" charset="0"/>
                <a:cs typeface="Arial" panose="020B0604020202020204" pitchFamily="34" charset="0"/>
              </a:rPr>
              <a:t>radiography, process control, smoke detectors</a:t>
            </a:r>
          </a:p>
          <a:p>
            <a:pPr lvl="1" algn="just">
              <a:lnSpc>
                <a:spcPct val="200000"/>
              </a:lnSpc>
            </a:pPr>
            <a:r>
              <a:rPr lang="en-US" sz="1500" dirty="0">
                <a:solidFill>
                  <a:srgbClr val="002060"/>
                </a:solidFill>
                <a:latin typeface="Arial" panose="020B0604020202020204" pitchFamily="34" charset="0"/>
                <a:cs typeface="Arial" panose="020B0604020202020204" pitchFamily="34" charset="0"/>
              </a:rPr>
              <a:t>	</a:t>
            </a:r>
          </a:p>
        </p:txBody>
      </p:sp>
      <p:pic>
        <p:nvPicPr>
          <p:cNvPr id="8" name="Picture 7"/>
          <p:cNvPicPr>
            <a:picLocks noChangeAspect="1"/>
          </p:cNvPicPr>
          <p:nvPr/>
        </p:nvPicPr>
        <p:blipFill>
          <a:blip r:embed="rId2"/>
          <a:stretch>
            <a:fillRect/>
          </a:stretch>
        </p:blipFill>
        <p:spPr>
          <a:xfrm>
            <a:off x="8747349" y="1523604"/>
            <a:ext cx="2721895" cy="1812264"/>
          </a:xfrm>
          <a:prstGeom prst="rect">
            <a:avLst/>
          </a:prstGeom>
        </p:spPr>
      </p:pic>
      <p:pic>
        <p:nvPicPr>
          <p:cNvPr id="9" name="Picture 8"/>
          <p:cNvPicPr>
            <a:picLocks noChangeAspect="1"/>
          </p:cNvPicPr>
          <p:nvPr/>
        </p:nvPicPr>
        <p:blipFill>
          <a:blip r:embed="rId3"/>
          <a:stretch>
            <a:fillRect/>
          </a:stretch>
        </p:blipFill>
        <p:spPr>
          <a:xfrm>
            <a:off x="8852550" y="3666954"/>
            <a:ext cx="2616694" cy="2189637"/>
          </a:xfrm>
          <a:prstGeom prst="rect">
            <a:avLst/>
          </a:prstGeom>
        </p:spPr>
      </p:pic>
    </p:spTree>
    <p:extLst>
      <p:ext uri="{BB962C8B-B14F-4D97-AF65-F5344CB8AC3E}">
        <p14:creationId xmlns:p14="http://schemas.microsoft.com/office/powerpoint/2010/main" val="670069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89983" y="2345191"/>
            <a:ext cx="4576894" cy="701731"/>
          </a:xfrm>
          <a:prstGeom prst="rect">
            <a:avLst/>
          </a:prstGeom>
          <a:noFill/>
        </p:spPr>
        <p:txBody>
          <a:bodyPr wrap="none" lIns="91440" tIns="45720" rIns="91440" bIns="45720">
            <a:spAutoFit/>
          </a:bodyPr>
          <a:lstStyle/>
          <a:p>
            <a:pPr lvl="0" algn="ctr" defTabSz="914377">
              <a:lnSpc>
                <a:spcPct val="90000"/>
              </a:lnSpc>
              <a:spcBef>
                <a:spcPts val="1000"/>
              </a:spcBef>
            </a:pPr>
            <a:r>
              <a:rPr lang="en-US" sz="4400" b="1" dirty="0">
                <a:ln w="0"/>
                <a:solidFill>
                  <a:schemeClr val="accent1">
                    <a:lumMod val="50000"/>
                  </a:schemeClr>
                </a:solidFill>
                <a:latin typeface="Arial" panose="020B0604020202020204" pitchFamily="34" charset="0"/>
                <a:cs typeface="Arial" panose="020B0604020202020204" pitchFamily="34" charset="0"/>
              </a:rPr>
              <a:t>Pelchem Update</a:t>
            </a:r>
          </a:p>
        </p:txBody>
      </p:sp>
    </p:spTree>
    <p:extLst>
      <p:ext uri="{BB962C8B-B14F-4D97-AF65-F5344CB8AC3E}">
        <p14:creationId xmlns:p14="http://schemas.microsoft.com/office/powerpoint/2010/main" val="3520739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txBox="1">
            <a:spLocks/>
          </p:cNvSpPr>
          <p:nvPr/>
        </p:nvSpPr>
        <p:spPr>
          <a:xfrm>
            <a:off x="1505538" y="488928"/>
            <a:ext cx="10686462"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r>
              <a:rPr lang="en-US" sz="2800" b="1" dirty="0">
                <a:solidFill>
                  <a:srgbClr val="233881"/>
                </a:solidFill>
              </a:rPr>
              <a:t>NATURE OF BUSINESS AND KEY FOCUS AREAS</a:t>
            </a:r>
            <a:endParaRPr lang="en-ZA" sz="2800" b="1" dirty="0">
              <a:solidFill>
                <a:srgbClr val="233881"/>
              </a:solidFill>
            </a:endParaRPr>
          </a:p>
        </p:txBody>
      </p:sp>
      <p:sp>
        <p:nvSpPr>
          <p:cNvPr id="3" name="Rectangle 2"/>
          <p:cNvSpPr/>
          <p:nvPr/>
        </p:nvSpPr>
        <p:spPr>
          <a:xfrm>
            <a:off x="295487" y="1417645"/>
            <a:ext cx="5086639" cy="2164695"/>
          </a:xfrm>
          <a:prstGeom prst="rect">
            <a:avLst/>
          </a:prstGeom>
        </p:spPr>
        <p:txBody>
          <a:bodyPr wrap="square">
            <a:spAutoFit/>
          </a:bodyPr>
          <a:lstStyle/>
          <a:p>
            <a:pPr lvl="0" defTabSz="914377">
              <a:spcBef>
                <a:spcPts val="400"/>
              </a:spcBef>
              <a:spcAft>
                <a:spcPts val="400"/>
              </a:spcAft>
            </a:pPr>
            <a:r>
              <a:rPr lang="en-ZA" b="1" dirty="0">
                <a:solidFill>
                  <a:srgbClr val="213F99"/>
                </a:solidFill>
                <a:latin typeface="Arial" panose="020B0604020202020204" pitchFamily="34" charset="0"/>
                <a:cs typeface="Arial" panose="020B0604020202020204" pitchFamily="34" charset="0"/>
              </a:rPr>
              <a:t>Pelchem consists of </a:t>
            </a:r>
            <a:r>
              <a:rPr lang="en-ZA" b="1" dirty="0" smtClean="0">
                <a:solidFill>
                  <a:srgbClr val="213F99"/>
                </a:solidFill>
                <a:latin typeface="Arial" panose="020B0604020202020204" pitchFamily="34" charset="0"/>
                <a:cs typeface="Arial" panose="020B0604020202020204" pitchFamily="34" charset="0"/>
              </a:rPr>
              <a:t>4 facilities</a:t>
            </a:r>
            <a:endParaRPr lang="en-ZA" dirty="0">
              <a:solidFill>
                <a:srgbClr val="213F99"/>
              </a:solidFill>
              <a:latin typeface="Arial" panose="020B0604020202020204" pitchFamily="34" charset="0"/>
              <a:cs typeface="Arial" panose="020B0604020202020204" pitchFamily="34" charset="0"/>
            </a:endParaRPr>
          </a:p>
          <a:p>
            <a:pPr marL="347663" lvl="1" indent="-342900" defTabSz="914377">
              <a:spcBef>
                <a:spcPts val="400"/>
              </a:spcBef>
              <a:spcAft>
                <a:spcPts val="400"/>
              </a:spcAft>
              <a:buFont typeface="Wingdings" panose="05000000000000000000" pitchFamily="2" charset="2"/>
              <a:buChar char="§"/>
            </a:pPr>
            <a:r>
              <a:rPr lang="en-ZA" dirty="0">
                <a:solidFill>
                  <a:srgbClr val="213F99"/>
                </a:solidFill>
                <a:latin typeface="Arial" panose="020B0604020202020204" pitchFamily="34" charset="0"/>
                <a:cs typeface="Arial" panose="020B0604020202020204" pitchFamily="34" charset="0"/>
              </a:rPr>
              <a:t>Anhydrous Hydrogen Fluoride and Hydrofluoric </a:t>
            </a:r>
            <a:r>
              <a:rPr lang="en-ZA" dirty="0" smtClean="0">
                <a:solidFill>
                  <a:srgbClr val="213F99"/>
                </a:solidFill>
                <a:latin typeface="Arial" panose="020B0604020202020204" pitchFamily="34" charset="0"/>
                <a:cs typeface="Arial" panose="020B0604020202020204" pitchFamily="34" charset="0"/>
              </a:rPr>
              <a:t>acid (AHF)</a:t>
            </a:r>
            <a:endParaRPr lang="en-ZA" dirty="0">
              <a:solidFill>
                <a:srgbClr val="213F99"/>
              </a:solidFill>
              <a:latin typeface="Arial" panose="020B0604020202020204" pitchFamily="34" charset="0"/>
              <a:cs typeface="Arial" panose="020B0604020202020204" pitchFamily="34" charset="0"/>
            </a:endParaRPr>
          </a:p>
          <a:p>
            <a:pPr marL="347663" lvl="1" indent="-342900" defTabSz="914377">
              <a:spcBef>
                <a:spcPts val="400"/>
              </a:spcBef>
              <a:spcAft>
                <a:spcPts val="400"/>
              </a:spcAft>
              <a:buFont typeface="Wingdings" panose="05000000000000000000" pitchFamily="2" charset="2"/>
              <a:buChar char="§"/>
            </a:pPr>
            <a:r>
              <a:rPr lang="en-ZA" dirty="0">
                <a:solidFill>
                  <a:srgbClr val="213F99"/>
                </a:solidFill>
                <a:latin typeface="Arial" panose="020B0604020202020204" pitchFamily="34" charset="0"/>
                <a:cs typeface="Arial" panose="020B0604020202020204" pitchFamily="34" charset="0"/>
              </a:rPr>
              <a:t>Various Fluorine gas mixtures</a:t>
            </a:r>
          </a:p>
          <a:p>
            <a:pPr marL="347663" lvl="1" indent="-342900" defTabSz="914377">
              <a:spcBef>
                <a:spcPts val="400"/>
              </a:spcBef>
              <a:spcAft>
                <a:spcPts val="400"/>
              </a:spcAft>
              <a:buFont typeface="Wingdings" panose="05000000000000000000" pitchFamily="2" charset="2"/>
              <a:buChar char="§"/>
            </a:pPr>
            <a:r>
              <a:rPr lang="en-ZA" dirty="0">
                <a:solidFill>
                  <a:srgbClr val="213F99"/>
                </a:solidFill>
                <a:latin typeface="Arial" panose="020B0604020202020204" pitchFamily="34" charset="0"/>
                <a:cs typeface="Arial" panose="020B0604020202020204" pitchFamily="34" charset="0"/>
              </a:rPr>
              <a:t>Xenon Difluoride</a:t>
            </a:r>
          </a:p>
          <a:p>
            <a:pPr marL="347663" lvl="1" indent="-342900" defTabSz="914377">
              <a:spcBef>
                <a:spcPts val="400"/>
              </a:spcBef>
              <a:spcAft>
                <a:spcPts val="400"/>
              </a:spcAft>
              <a:buFont typeface="Wingdings" panose="05000000000000000000" pitchFamily="2" charset="2"/>
              <a:buChar char="§"/>
            </a:pPr>
            <a:r>
              <a:rPr lang="en-ZA" dirty="0">
                <a:solidFill>
                  <a:srgbClr val="213F99"/>
                </a:solidFill>
                <a:latin typeface="Arial" panose="020B0604020202020204" pitchFamily="34" charset="0"/>
                <a:cs typeface="Arial" panose="020B0604020202020204" pitchFamily="34" charset="0"/>
              </a:rPr>
              <a:t>Surface Fluorination services</a:t>
            </a:r>
          </a:p>
        </p:txBody>
      </p:sp>
      <p:sp>
        <p:nvSpPr>
          <p:cNvPr id="4" name="Rectangle 3"/>
          <p:cNvSpPr/>
          <p:nvPr/>
        </p:nvSpPr>
        <p:spPr>
          <a:xfrm>
            <a:off x="5713670" y="1387223"/>
            <a:ext cx="3524251" cy="3098284"/>
          </a:xfrm>
          <a:prstGeom prst="rect">
            <a:avLst/>
          </a:prstGeom>
        </p:spPr>
        <p:txBody>
          <a:bodyPr wrap="square">
            <a:spAutoFit/>
          </a:bodyPr>
          <a:lstStyle/>
          <a:p>
            <a:pPr lvl="0">
              <a:spcBef>
                <a:spcPts val="400"/>
              </a:spcBef>
              <a:spcAft>
                <a:spcPts val="400"/>
              </a:spcAft>
            </a:pPr>
            <a:r>
              <a:rPr lang="en-US" b="1" dirty="0">
                <a:solidFill>
                  <a:srgbClr val="213F99"/>
                </a:solidFill>
                <a:latin typeface="Arial" panose="020B0604020202020204" pitchFamily="34" charset="0"/>
                <a:cs typeface="Arial" panose="020B0604020202020204" pitchFamily="34" charset="0"/>
              </a:rPr>
              <a:t>Key Markets Serviced include</a:t>
            </a:r>
          </a:p>
          <a:p>
            <a:pPr marL="347663" lvl="1" indent="-342900">
              <a:spcBef>
                <a:spcPts val="400"/>
              </a:spcBef>
              <a:spcAft>
                <a:spcPts val="400"/>
              </a:spcAft>
              <a:buFont typeface="Wingdings" panose="05000000000000000000" pitchFamily="2" charset="2"/>
              <a:buChar char="§"/>
            </a:pPr>
            <a:r>
              <a:rPr lang="en-US" dirty="0">
                <a:solidFill>
                  <a:srgbClr val="213F99"/>
                </a:solidFill>
                <a:latin typeface="Arial" panose="020B0604020202020204" pitchFamily="34" charset="0"/>
                <a:cs typeface="Arial" panose="020B0604020202020204" pitchFamily="34" charset="0"/>
              </a:rPr>
              <a:t>Petrochemical </a:t>
            </a:r>
            <a:r>
              <a:rPr lang="en-US" dirty="0" smtClean="0">
                <a:solidFill>
                  <a:srgbClr val="213F99"/>
                </a:solidFill>
                <a:latin typeface="Arial" panose="020B0604020202020204" pitchFamily="34" charset="0"/>
                <a:cs typeface="Arial" panose="020B0604020202020204" pitchFamily="34" charset="0"/>
              </a:rPr>
              <a:t>(AHF)</a:t>
            </a:r>
            <a:endParaRPr lang="en-US" dirty="0">
              <a:solidFill>
                <a:srgbClr val="213F99"/>
              </a:solidFill>
              <a:latin typeface="Arial" panose="020B0604020202020204" pitchFamily="34" charset="0"/>
              <a:cs typeface="Arial" panose="020B0604020202020204" pitchFamily="34" charset="0"/>
            </a:endParaRPr>
          </a:p>
          <a:p>
            <a:pPr marL="347663" lvl="1" indent="-342900">
              <a:spcBef>
                <a:spcPts val="400"/>
              </a:spcBef>
              <a:spcAft>
                <a:spcPts val="400"/>
              </a:spcAft>
              <a:buFont typeface="Wingdings" panose="05000000000000000000" pitchFamily="2" charset="2"/>
              <a:buChar char="§"/>
            </a:pPr>
            <a:r>
              <a:rPr lang="en-US" dirty="0">
                <a:solidFill>
                  <a:srgbClr val="213F99"/>
                </a:solidFill>
                <a:latin typeface="Arial" panose="020B0604020202020204" pitchFamily="34" charset="0"/>
                <a:cs typeface="Arial" panose="020B0604020202020204" pitchFamily="34" charset="0"/>
              </a:rPr>
              <a:t>Stainless Steel manufacturing </a:t>
            </a:r>
            <a:r>
              <a:rPr lang="en-US" dirty="0" smtClean="0">
                <a:solidFill>
                  <a:srgbClr val="213F99"/>
                </a:solidFill>
                <a:latin typeface="Arial" panose="020B0604020202020204" pitchFamily="34" charset="0"/>
                <a:cs typeface="Arial" panose="020B0604020202020204" pitchFamily="34" charset="0"/>
              </a:rPr>
              <a:t>(70% HF)</a:t>
            </a:r>
            <a:endParaRPr lang="en-US" dirty="0">
              <a:solidFill>
                <a:srgbClr val="213F99"/>
              </a:solidFill>
              <a:latin typeface="Arial" panose="020B0604020202020204" pitchFamily="34" charset="0"/>
              <a:cs typeface="Arial" panose="020B0604020202020204" pitchFamily="34" charset="0"/>
            </a:endParaRPr>
          </a:p>
          <a:p>
            <a:pPr marL="347663" lvl="1" indent="-342900">
              <a:spcBef>
                <a:spcPts val="400"/>
              </a:spcBef>
              <a:spcAft>
                <a:spcPts val="400"/>
              </a:spcAft>
              <a:buFont typeface="Wingdings" panose="05000000000000000000" pitchFamily="2" charset="2"/>
              <a:buChar char="§"/>
            </a:pPr>
            <a:r>
              <a:rPr lang="en-US" dirty="0">
                <a:solidFill>
                  <a:srgbClr val="213F99"/>
                </a:solidFill>
                <a:latin typeface="Arial" panose="020B0604020202020204" pitchFamily="34" charset="0"/>
                <a:cs typeface="Arial" panose="020B0604020202020204" pitchFamily="34" charset="0"/>
              </a:rPr>
              <a:t>Plastics </a:t>
            </a:r>
            <a:r>
              <a:rPr lang="en-US" dirty="0" smtClean="0">
                <a:solidFill>
                  <a:srgbClr val="213F99"/>
                </a:solidFill>
                <a:latin typeface="Arial" panose="020B0604020202020204" pitchFamily="34" charset="0"/>
                <a:cs typeface="Arial" panose="020B0604020202020204" pitchFamily="34" charset="0"/>
              </a:rPr>
              <a:t>industry (SFL)</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Semiconductor industry – electronics (XeF</a:t>
            </a:r>
            <a:r>
              <a:rPr lang="en-US" sz="1200" dirty="0" smtClean="0">
                <a:solidFill>
                  <a:srgbClr val="213F99"/>
                </a:solidFill>
                <a:latin typeface="Arial" panose="020B0604020202020204" pitchFamily="34" charset="0"/>
                <a:cs typeface="Arial" panose="020B0604020202020204" pitchFamily="34" charset="0"/>
              </a:rPr>
              <a:t>2</a:t>
            </a:r>
            <a:r>
              <a:rPr lang="en-US" dirty="0" smtClean="0">
                <a:solidFill>
                  <a:srgbClr val="213F99"/>
                </a:solidFill>
                <a:latin typeface="Arial" panose="020B0604020202020204" pitchFamily="34" charset="0"/>
                <a:cs typeface="Arial" panose="020B0604020202020204" pitchFamily="34" charset="0"/>
              </a:rPr>
              <a:t>)</a:t>
            </a:r>
            <a:endParaRPr lang="en-US" dirty="0">
              <a:solidFill>
                <a:srgbClr val="213F99"/>
              </a:solidFill>
              <a:latin typeface="Arial" panose="020B0604020202020204" pitchFamily="34" charset="0"/>
              <a:cs typeface="Arial" panose="020B0604020202020204" pitchFamily="34" charset="0"/>
            </a:endParaRPr>
          </a:p>
          <a:p>
            <a:pPr marL="347663" lvl="1" indent="-342900">
              <a:spcBef>
                <a:spcPts val="400"/>
              </a:spcBef>
              <a:spcAft>
                <a:spcPts val="400"/>
              </a:spcAft>
              <a:buFont typeface="Wingdings" panose="05000000000000000000" pitchFamily="2" charset="2"/>
              <a:buChar char="§"/>
            </a:pPr>
            <a:r>
              <a:rPr lang="en-US" dirty="0">
                <a:solidFill>
                  <a:srgbClr val="213F99"/>
                </a:solidFill>
                <a:latin typeface="Arial" panose="020B0604020202020204" pitchFamily="34" charset="0"/>
                <a:cs typeface="Arial" panose="020B0604020202020204" pitchFamily="34" charset="0"/>
              </a:rPr>
              <a:t>Both domestic and international</a:t>
            </a:r>
          </a:p>
        </p:txBody>
      </p:sp>
      <p:sp>
        <p:nvSpPr>
          <p:cNvPr id="7" name="Rectangle 6"/>
          <p:cNvSpPr/>
          <p:nvPr/>
        </p:nvSpPr>
        <p:spPr>
          <a:xfrm>
            <a:off x="295487" y="4263047"/>
            <a:ext cx="11896514" cy="2544286"/>
          </a:xfrm>
          <a:prstGeom prst="rect">
            <a:avLst/>
          </a:prstGeom>
        </p:spPr>
        <p:txBody>
          <a:bodyPr wrap="square">
            <a:spAutoFit/>
          </a:bodyPr>
          <a:lstStyle/>
          <a:p>
            <a:pPr lvl="0">
              <a:spcBef>
                <a:spcPts val="400"/>
              </a:spcBef>
              <a:spcAft>
                <a:spcPts val="400"/>
              </a:spcAft>
            </a:pPr>
            <a:r>
              <a:rPr lang="en-US" b="1" dirty="0" smtClean="0">
                <a:solidFill>
                  <a:srgbClr val="213F99"/>
                </a:solidFill>
                <a:latin typeface="Arial" panose="020B0604020202020204" pitchFamily="34" charset="0"/>
                <a:cs typeface="Arial" panose="020B0604020202020204" pitchFamily="34" charset="0"/>
              </a:rPr>
              <a:t>Key Business Update</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Continued focus on improving financial performance year on year whilst managing operation of ageing plant</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Increased maintenance to improve plant reliability and customer service</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HF plant currently under care and maintenance and following an importing model for related activities</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Safety performance to remain within target and full compliance with all operating licenses</a:t>
            </a:r>
          </a:p>
          <a:p>
            <a:pPr marL="347663" lvl="1" indent="-342900">
              <a:spcBef>
                <a:spcPts val="400"/>
              </a:spcBef>
              <a:spcAft>
                <a:spcPts val="400"/>
              </a:spcAft>
              <a:buFont typeface="Wingdings" panose="05000000000000000000" pitchFamily="2" charset="2"/>
              <a:buChar char="§"/>
            </a:pPr>
            <a:r>
              <a:rPr lang="en-US" dirty="0" smtClean="0">
                <a:solidFill>
                  <a:srgbClr val="213F99"/>
                </a:solidFill>
                <a:latin typeface="Arial" panose="020B0604020202020204" pitchFamily="34" charset="0"/>
                <a:cs typeface="Arial" panose="020B0604020202020204" pitchFamily="34" charset="0"/>
              </a:rPr>
              <a:t>Continuous monitoring of environmental impacts assists in spotting areas of concern in time and addressing issues (e.g. stack emission and fluorides on effluent)</a:t>
            </a:r>
          </a:p>
        </p:txBody>
      </p:sp>
      <p:pic>
        <p:nvPicPr>
          <p:cNvPr id="1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8827" y="2309123"/>
            <a:ext cx="1624778" cy="98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a:extLst>
              <a:ext uri="{FF2B5EF4-FFF2-40B4-BE49-F238E27FC236}">
                <a16:creationId xmlns:a16="http://schemas.microsoft.com/office/drawing/2014/main" xmlns="" id="{21827D3B-C964-0DDE-A7E4-92C0EA02649F}"/>
              </a:ext>
            </a:extLst>
          </p:cNvPr>
          <p:cNvGrpSpPr/>
          <p:nvPr/>
        </p:nvGrpSpPr>
        <p:grpSpPr>
          <a:xfrm>
            <a:off x="9204817" y="1063918"/>
            <a:ext cx="2815303" cy="3493079"/>
            <a:chOff x="9690799" y="1518100"/>
            <a:chExt cx="2007432" cy="2242365"/>
          </a:xfrm>
        </p:grpSpPr>
        <p:pic>
          <p:nvPicPr>
            <p:cNvPr id="11" name="Picture 10"/>
            <p:cNvPicPr>
              <a:picLocks noChangeAspect="1"/>
            </p:cNvPicPr>
            <p:nvPr/>
          </p:nvPicPr>
          <p:blipFill>
            <a:blip r:embed="rId3"/>
            <a:stretch>
              <a:fillRect/>
            </a:stretch>
          </p:blipFill>
          <p:spPr>
            <a:xfrm>
              <a:off x="9690799" y="1638729"/>
              <a:ext cx="914612" cy="637051"/>
            </a:xfrm>
            <a:prstGeom prst="roundRect">
              <a:avLst>
                <a:gd name="adj" fmla="val 8594"/>
              </a:avLst>
            </a:prstGeom>
            <a:solidFill>
              <a:srgbClr val="FFFFFF">
                <a:shade val="85000"/>
              </a:srgbClr>
            </a:solidFill>
            <a:ln>
              <a:noFill/>
            </a:ln>
            <a:effectLst/>
          </p:spPr>
        </p:pic>
        <p:pic>
          <p:nvPicPr>
            <p:cNvPr id="12" name="Picture 11"/>
            <p:cNvPicPr>
              <a:picLocks noChangeAspect="1"/>
            </p:cNvPicPr>
            <p:nvPr/>
          </p:nvPicPr>
          <p:blipFill>
            <a:blip r:embed="rId4"/>
            <a:stretch>
              <a:fillRect/>
            </a:stretch>
          </p:blipFill>
          <p:spPr>
            <a:xfrm>
              <a:off x="10676709" y="1518100"/>
              <a:ext cx="1021522" cy="757680"/>
            </a:xfrm>
            <a:prstGeom prst="roundRect">
              <a:avLst>
                <a:gd name="adj" fmla="val 8594"/>
              </a:avLst>
            </a:prstGeom>
            <a:solidFill>
              <a:srgbClr val="FFFFFF">
                <a:shade val="85000"/>
              </a:srgbClr>
            </a:solidFill>
            <a:ln>
              <a:noFill/>
            </a:ln>
            <a:effectLst/>
          </p:spPr>
        </p:pic>
        <p:pic>
          <p:nvPicPr>
            <p:cNvPr id="13" name="Picture 12"/>
            <p:cNvPicPr>
              <a:picLocks noChangeAspect="1"/>
            </p:cNvPicPr>
            <p:nvPr/>
          </p:nvPicPr>
          <p:blipFill>
            <a:blip r:embed="rId5"/>
            <a:stretch>
              <a:fillRect/>
            </a:stretch>
          </p:blipFill>
          <p:spPr>
            <a:xfrm>
              <a:off x="9690799" y="2325363"/>
              <a:ext cx="957084" cy="6699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Content Placeholder 4"/>
            <p:cNvPicPr>
              <a:picLocks noChangeAspect="1"/>
            </p:cNvPicPr>
            <p:nvPr/>
          </p:nvPicPr>
          <p:blipFill>
            <a:blip r:embed="rId6"/>
            <a:stretch>
              <a:fillRect/>
            </a:stretch>
          </p:blipFill>
          <p:spPr>
            <a:xfrm>
              <a:off x="10683435" y="2325363"/>
              <a:ext cx="1014796" cy="1435102"/>
            </a:xfrm>
            <a:prstGeom prst="rect">
              <a:avLst/>
            </a:prstGeom>
          </p:spPr>
        </p:pic>
      </p:grpSp>
      <p:pic>
        <p:nvPicPr>
          <p:cNvPr id="2" name="Picture 1"/>
          <p:cNvPicPr>
            <a:picLocks noChangeAspect="1"/>
          </p:cNvPicPr>
          <p:nvPr/>
        </p:nvPicPr>
        <p:blipFill>
          <a:blip r:embed="rId7"/>
          <a:stretch>
            <a:fillRect/>
          </a:stretch>
        </p:blipFill>
        <p:spPr>
          <a:xfrm>
            <a:off x="9175034" y="3486546"/>
            <a:ext cx="1342253" cy="957179"/>
          </a:xfrm>
          <a:prstGeom prst="rect">
            <a:avLst/>
          </a:prstGeom>
        </p:spPr>
      </p:pic>
      <p:pic>
        <p:nvPicPr>
          <p:cNvPr id="6" name="Picture 5"/>
          <p:cNvPicPr>
            <a:picLocks noChangeAspect="1"/>
          </p:cNvPicPr>
          <p:nvPr/>
        </p:nvPicPr>
        <p:blipFill>
          <a:blip r:embed="rId8"/>
          <a:stretch>
            <a:fillRect/>
          </a:stretch>
        </p:blipFill>
        <p:spPr>
          <a:xfrm>
            <a:off x="10722932" y="3486546"/>
            <a:ext cx="1180818" cy="957179"/>
          </a:xfrm>
          <a:prstGeom prst="rect">
            <a:avLst/>
          </a:prstGeom>
        </p:spPr>
      </p:pic>
    </p:spTree>
    <p:extLst>
      <p:ext uri="{BB962C8B-B14F-4D97-AF65-F5344CB8AC3E}">
        <p14:creationId xmlns:p14="http://schemas.microsoft.com/office/powerpoint/2010/main" val="588946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64152" y="2345191"/>
            <a:ext cx="4828566" cy="701731"/>
          </a:xfrm>
          <a:prstGeom prst="rect">
            <a:avLst/>
          </a:prstGeom>
          <a:noFill/>
        </p:spPr>
        <p:txBody>
          <a:bodyPr wrap="none" lIns="91440" tIns="45720" rIns="91440" bIns="45720">
            <a:spAutoFit/>
          </a:bodyPr>
          <a:lstStyle/>
          <a:p>
            <a:pPr lvl="0" algn="ctr" defTabSz="914377">
              <a:lnSpc>
                <a:spcPct val="90000"/>
              </a:lnSpc>
              <a:spcBef>
                <a:spcPts val="1000"/>
              </a:spcBef>
            </a:pPr>
            <a:r>
              <a:rPr lang="en-US" sz="4400" b="1" dirty="0">
                <a:ln w="0"/>
                <a:solidFill>
                  <a:schemeClr val="accent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Safety &amp; Security</a:t>
            </a:r>
          </a:p>
        </p:txBody>
      </p:sp>
    </p:spTree>
    <p:extLst>
      <p:ext uri="{BB962C8B-B14F-4D97-AF65-F5344CB8AC3E}">
        <p14:creationId xmlns:p14="http://schemas.microsoft.com/office/powerpoint/2010/main" val="3445812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0" y="1165802"/>
            <a:ext cx="12192000" cy="0"/>
          </a:xfrm>
          <a:prstGeom prst="line">
            <a:avLst/>
          </a:prstGeom>
          <a:ln w="28575">
            <a:solidFill>
              <a:srgbClr val="23C1F9"/>
            </a:solidFill>
          </a:ln>
        </p:spPr>
        <p:style>
          <a:lnRef idx="1">
            <a:schemeClr val="accent6"/>
          </a:lnRef>
          <a:fillRef idx="0">
            <a:schemeClr val="accent6"/>
          </a:fillRef>
          <a:effectRef idx="0">
            <a:schemeClr val="accent6"/>
          </a:effectRef>
          <a:fontRef idx="minor">
            <a:schemeClr val="tx1"/>
          </a:fontRef>
        </p:style>
      </p:cxnSp>
      <p:sp>
        <p:nvSpPr>
          <p:cNvPr id="23" name="Title 1"/>
          <p:cNvSpPr txBox="1">
            <a:spLocks/>
          </p:cNvSpPr>
          <p:nvPr/>
        </p:nvSpPr>
        <p:spPr>
          <a:xfrm>
            <a:off x="10746" y="296863"/>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endParaRPr lang="en-ZA" sz="2200" b="1" dirty="0">
              <a:solidFill>
                <a:srgbClr val="233881"/>
              </a:solidFill>
              <a:latin typeface="+mn-lt"/>
            </a:endParaRPr>
          </a:p>
          <a:p>
            <a:pPr algn="ctr"/>
            <a:r>
              <a:rPr lang="en-US" sz="2200" b="1" dirty="0">
                <a:solidFill>
                  <a:srgbClr val="233881"/>
                </a:solidFill>
                <a:latin typeface="+mn-lt"/>
              </a:rPr>
              <a:t>COMMUNITY SERVICES (1 OF 2)</a:t>
            </a:r>
          </a:p>
          <a:p>
            <a:pPr algn="ctr"/>
            <a:endParaRPr lang="en-ZA" sz="2200" b="1" dirty="0">
              <a:solidFill>
                <a:srgbClr val="233881"/>
              </a:solidFill>
              <a:latin typeface="+mn-lt"/>
            </a:endParaRPr>
          </a:p>
          <a:p>
            <a:pPr algn="ctr"/>
            <a:endParaRPr lang="en-ZA" sz="2200" b="1" dirty="0">
              <a:solidFill>
                <a:srgbClr val="233881"/>
              </a:solidFill>
              <a:latin typeface="+mn-lt"/>
            </a:endParaRPr>
          </a:p>
        </p:txBody>
      </p:sp>
      <p:sp>
        <p:nvSpPr>
          <p:cNvPr id="6" name="TextBox 5"/>
          <p:cNvSpPr txBox="1"/>
          <p:nvPr/>
        </p:nvSpPr>
        <p:spPr>
          <a:xfrm>
            <a:off x="1564643" y="1381832"/>
            <a:ext cx="9035399" cy="584775"/>
          </a:xfrm>
          <a:prstGeom prst="rect">
            <a:avLst/>
          </a:prstGeom>
          <a:solidFill>
            <a:schemeClr val="tx2"/>
          </a:solidFill>
        </p:spPr>
        <p:txBody>
          <a:bodyPr wrap="square" rtlCol="0">
            <a:spAutoFit/>
          </a:bodyPr>
          <a:lstStyle/>
          <a:p>
            <a:r>
              <a:rPr lang="en-ZA" sz="1600" dirty="0">
                <a:solidFill>
                  <a:schemeClr val="bg1"/>
                </a:solidFill>
                <a:latin typeface="Arial" panose="020B0604020202020204" pitchFamily="34" charset="0"/>
                <a:cs typeface="Arial" panose="020B0604020202020204" pitchFamily="34" charset="0"/>
              </a:rPr>
              <a:t>Necsa Emergency provides a 24 hour service to respond to on-site emergency related situations for our facilities.  The Services provided include:</a:t>
            </a:r>
          </a:p>
        </p:txBody>
      </p:sp>
      <p:sp>
        <p:nvSpPr>
          <p:cNvPr id="7" name="TextBox 6"/>
          <p:cNvSpPr txBox="1"/>
          <p:nvPr/>
        </p:nvSpPr>
        <p:spPr>
          <a:xfrm>
            <a:off x="1564643" y="2103959"/>
            <a:ext cx="2148692" cy="338554"/>
          </a:xfrm>
          <a:prstGeom prst="rect">
            <a:avLst/>
          </a:prstGeom>
          <a:solidFill>
            <a:schemeClr val="tx2"/>
          </a:solidFill>
          <a:ln>
            <a:solidFill>
              <a:schemeClr val="tx2"/>
            </a:solidFill>
          </a:ln>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Fire Fighting </a:t>
            </a:r>
          </a:p>
        </p:txBody>
      </p:sp>
      <p:sp>
        <p:nvSpPr>
          <p:cNvPr id="8" name="TextBox 7"/>
          <p:cNvSpPr txBox="1"/>
          <p:nvPr/>
        </p:nvSpPr>
        <p:spPr>
          <a:xfrm>
            <a:off x="3820833" y="2103959"/>
            <a:ext cx="2007318" cy="338554"/>
          </a:xfrm>
          <a:prstGeom prst="rect">
            <a:avLst/>
          </a:prstGeom>
          <a:solidFill>
            <a:srgbClr val="44546A"/>
          </a:solidFill>
          <a:ln>
            <a:solidFill>
              <a:srgbClr val="44546A"/>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Vehicle</a:t>
            </a:r>
            <a:r>
              <a:rPr kumimoji="0" lang="en-US" sz="1600" b="1" i="0" u="none" strike="noStrike" kern="0" cap="none" spc="0" normalizeH="0" noProof="0" dirty="0">
                <a:ln>
                  <a:noFill/>
                </a:ln>
                <a:solidFill>
                  <a:prstClr val="white"/>
                </a:solidFill>
                <a:effectLst/>
                <a:uLnTx/>
                <a:uFillTx/>
                <a:latin typeface="Arial" panose="020B0604020202020204" pitchFamily="34" charset="0"/>
                <a:cs typeface="Arial" panose="020B0604020202020204" pitchFamily="34" charset="0"/>
              </a:rPr>
              <a:t> </a:t>
            </a:r>
            <a:r>
              <a:rPr kumimoji="0" lang="en-US" sz="16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accidents</a:t>
            </a:r>
          </a:p>
        </p:txBody>
      </p:sp>
      <p:sp>
        <p:nvSpPr>
          <p:cNvPr id="9" name="TextBox 8"/>
          <p:cNvSpPr txBox="1"/>
          <p:nvPr/>
        </p:nvSpPr>
        <p:spPr>
          <a:xfrm>
            <a:off x="8383138" y="2126887"/>
            <a:ext cx="2216903" cy="338554"/>
          </a:xfrm>
          <a:prstGeom prst="rect">
            <a:avLst/>
          </a:prstGeom>
          <a:solidFill>
            <a:srgbClr val="44546A"/>
          </a:solidFill>
          <a:ln>
            <a:solidFill>
              <a:srgbClr val="44546A"/>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Emergency Number</a:t>
            </a:r>
          </a:p>
        </p:txBody>
      </p:sp>
      <p:sp>
        <p:nvSpPr>
          <p:cNvPr id="10" name="TextBox 9"/>
          <p:cNvSpPr txBox="1"/>
          <p:nvPr/>
        </p:nvSpPr>
        <p:spPr>
          <a:xfrm>
            <a:off x="5926301" y="2126887"/>
            <a:ext cx="2358687" cy="338554"/>
          </a:xfrm>
          <a:prstGeom prst="rect">
            <a:avLst/>
          </a:prstGeom>
          <a:solidFill>
            <a:srgbClr val="44546A"/>
          </a:solidFill>
          <a:ln>
            <a:solidFill>
              <a:srgbClr val="44546A"/>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Ambulance services</a:t>
            </a:r>
          </a:p>
        </p:txBody>
      </p:sp>
      <p:sp>
        <p:nvSpPr>
          <p:cNvPr id="13" name="Rectangle 12"/>
          <p:cNvSpPr/>
          <p:nvPr/>
        </p:nvSpPr>
        <p:spPr>
          <a:xfrm>
            <a:off x="1595178" y="4239860"/>
            <a:ext cx="2055805" cy="1384995"/>
          </a:xfrm>
          <a:prstGeom prst="rect">
            <a:avLst/>
          </a:prstGeom>
        </p:spPr>
        <p:txBody>
          <a:bodyPr wrap="square">
            <a:spAutoFit/>
          </a:bodyPr>
          <a:lstStyle/>
          <a:p>
            <a:pPr defTabSz="179388">
              <a:lnSpc>
                <a:spcPct val="150000"/>
              </a:lnSpc>
              <a:spcAft>
                <a:spcPts val="800"/>
              </a:spcAft>
              <a:tabLst>
                <a:tab pos="269875" algn="l"/>
                <a:tab pos="355600" algn="l"/>
              </a:tabLst>
              <a:defRPr/>
            </a:pPr>
            <a:r>
              <a:rPr lang="en-ZA" sz="1400" dirty="0">
                <a:solidFill>
                  <a:srgbClr val="002060"/>
                </a:solidFill>
                <a:latin typeface="Arial" panose="020B0604020202020204" pitchFamily="34" charset="0"/>
                <a:cs typeface="Arial" panose="020B0604020202020204" pitchFamily="34" charset="0"/>
              </a:rPr>
              <a:t>Fire services (veld and structural fires) are provided to Madibeng upon their request.</a:t>
            </a:r>
          </a:p>
        </p:txBody>
      </p:sp>
      <p:sp>
        <p:nvSpPr>
          <p:cNvPr id="14" name="Rectangle 13"/>
          <p:cNvSpPr/>
          <p:nvPr/>
        </p:nvSpPr>
        <p:spPr>
          <a:xfrm>
            <a:off x="3820833" y="4287089"/>
            <a:ext cx="4288176" cy="2457083"/>
          </a:xfrm>
          <a:prstGeom prst="rect">
            <a:avLst/>
          </a:prstGeom>
        </p:spPr>
        <p:txBody>
          <a:bodyPr wrap="square">
            <a:spAutoFit/>
          </a:bodyPr>
          <a:lstStyle/>
          <a:p>
            <a:pPr marL="0" lvl="1" defTabSz="179388">
              <a:lnSpc>
                <a:spcPct val="150000"/>
              </a:lnSpc>
              <a:spcAft>
                <a:spcPts val="800"/>
              </a:spcAft>
              <a:tabLst>
                <a:tab pos="269875" algn="l"/>
                <a:tab pos="355600" algn="l"/>
              </a:tabLst>
              <a:defRPr/>
            </a:pPr>
            <a:r>
              <a:rPr lang="en-ZA" sz="1400" dirty="0" err="1">
                <a:solidFill>
                  <a:srgbClr val="002060"/>
                </a:solidFill>
                <a:latin typeface="Arial" panose="020B0604020202020204" pitchFamily="34" charset="0"/>
                <a:cs typeface="Arial" panose="020B0604020202020204" pitchFamily="34" charset="0"/>
              </a:rPr>
              <a:t>Necsa</a:t>
            </a:r>
            <a:r>
              <a:rPr lang="en-ZA" sz="1400" dirty="0">
                <a:solidFill>
                  <a:srgbClr val="002060"/>
                </a:solidFill>
                <a:latin typeface="Arial" panose="020B0604020202020204" pitchFamily="34" charset="0"/>
                <a:cs typeface="Arial" panose="020B0604020202020204" pitchFamily="34" charset="0"/>
              </a:rPr>
              <a:t> Emergency Services respond to emergencies in the Necsa vicinity as well as the community of </a:t>
            </a:r>
            <a:r>
              <a:rPr lang="en-ZA" sz="1400" dirty="0" err="1">
                <a:solidFill>
                  <a:srgbClr val="002060"/>
                </a:solidFill>
                <a:latin typeface="Arial" panose="020B0604020202020204" pitchFamily="34" charset="0"/>
                <a:cs typeface="Arial" panose="020B0604020202020204" pitchFamily="34" charset="0"/>
              </a:rPr>
              <a:t>Hartbeespoort</a:t>
            </a:r>
            <a:r>
              <a:rPr lang="en-ZA" sz="1400" dirty="0">
                <a:solidFill>
                  <a:srgbClr val="002060"/>
                </a:solidFill>
                <a:latin typeface="Arial" panose="020B0604020202020204" pitchFamily="34" charset="0"/>
                <a:cs typeface="Arial" panose="020B0604020202020204" pitchFamily="34" charset="0"/>
              </a:rPr>
              <a:t> area e.g. trauma, medical emergencies, and extrication of patients entrapped due to vehicle accidents, including vehicle fires. </a:t>
            </a:r>
          </a:p>
          <a:p>
            <a:pPr marL="0" lvl="1" defTabSz="179388">
              <a:lnSpc>
                <a:spcPct val="150000"/>
              </a:lnSpc>
              <a:spcAft>
                <a:spcPts val="800"/>
              </a:spcAft>
              <a:tabLst>
                <a:tab pos="269875" algn="l"/>
                <a:tab pos="355600" algn="l"/>
              </a:tabLst>
              <a:defRPr/>
            </a:pPr>
            <a:endParaRPr lang="en-ZA" sz="1400" b="1" dirty="0">
              <a:solidFill>
                <a:srgbClr val="002060"/>
              </a:solidFill>
              <a:latin typeface="Arial" panose="020B0604020202020204" pitchFamily="34" charset="0"/>
              <a:cs typeface="Arial" panose="020B0604020202020204" pitchFamily="34" charset="0"/>
            </a:endParaRPr>
          </a:p>
        </p:txBody>
      </p:sp>
      <p:sp>
        <p:nvSpPr>
          <p:cNvPr id="16" name="Rectangle 15"/>
          <p:cNvSpPr/>
          <p:nvPr/>
        </p:nvSpPr>
        <p:spPr>
          <a:xfrm>
            <a:off x="8448708" y="4239860"/>
            <a:ext cx="2127493" cy="2031325"/>
          </a:xfrm>
          <a:prstGeom prst="rect">
            <a:avLst/>
          </a:prstGeom>
        </p:spPr>
        <p:txBody>
          <a:bodyPr wrap="square">
            <a:spAutoFit/>
          </a:bodyPr>
          <a:lstStyle/>
          <a:p>
            <a:pPr>
              <a:lnSpc>
                <a:spcPct val="150000"/>
              </a:lnSpc>
              <a:spcAft>
                <a:spcPts val="800"/>
              </a:spcAft>
              <a:defRPr/>
            </a:pPr>
            <a:r>
              <a:rPr lang="en-ZA" sz="1400" dirty="0">
                <a:solidFill>
                  <a:srgbClr val="002060"/>
                </a:solidFill>
                <a:latin typeface="Arial" panose="020B0604020202020204" pitchFamily="34" charset="0"/>
                <a:cs typeface="Arial" panose="020B0604020202020204" pitchFamily="34" charset="0"/>
              </a:rPr>
              <a:t>Emergency communications to relevant contracted hospitals/health facilities in case of serious emergencies</a:t>
            </a:r>
          </a:p>
        </p:txBody>
      </p:sp>
      <p:sp>
        <p:nvSpPr>
          <p:cNvPr id="18" name="Isosceles Triangle 17"/>
          <p:cNvSpPr/>
          <p:nvPr/>
        </p:nvSpPr>
        <p:spPr>
          <a:xfrm flipV="1">
            <a:off x="2209126" y="4135063"/>
            <a:ext cx="720191" cy="152024"/>
          </a:xfrm>
          <a:prstGeom prst="triangl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Isosceles Triangle 18"/>
          <p:cNvSpPr/>
          <p:nvPr/>
        </p:nvSpPr>
        <p:spPr>
          <a:xfrm flipV="1">
            <a:off x="4327284" y="4134390"/>
            <a:ext cx="956816" cy="152695"/>
          </a:xfrm>
          <a:prstGeom prst="triangl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Isosceles Triangle 19"/>
          <p:cNvSpPr/>
          <p:nvPr/>
        </p:nvSpPr>
        <p:spPr>
          <a:xfrm flipV="1">
            <a:off x="9127816" y="4060226"/>
            <a:ext cx="890124" cy="179633"/>
          </a:xfrm>
          <a:prstGeom prst="triangl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954" y="2474394"/>
            <a:ext cx="2368034" cy="1628111"/>
          </a:xfrm>
          <a:prstGeom prst="rect">
            <a:avLst/>
          </a:prstGeom>
        </p:spPr>
      </p:pic>
      <p:sp>
        <p:nvSpPr>
          <p:cNvPr id="25" name="Rectangle 24"/>
          <p:cNvSpPr/>
          <p:nvPr/>
        </p:nvSpPr>
        <p:spPr>
          <a:xfrm>
            <a:off x="8383138" y="2512706"/>
            <a:ext cx="2314533" cy="1477328"/>
          </a:xfrm>
          <a:prstGeom prst="rect">
            <a:avLst/>
          </a:prstGeom>
        </p:spPr>
        <p:txBody>
          <a:bodyPr wrap="square">
            <a:spAutoFit/>
          </a:bodyPr>
          <a:lstStyle/>
          <a:p>
            <a:r>
              <a:rPr lang="en-GB" b="1" i="1" dirty="0">
                <a:solidFill>
                  <a:srgbClr val="FF0000"/>
                </a:solidFill>
                <a:latin typeface="arial" panose="020B0604020202020204" pitchFamily="34" charset="0"/>
              </a:rPr>
              <a:t>NECSA EMERGENCY SERVICES </a:t>
            </a:r>
          </a:p>
          <a:p>
            <a:r>
              <a:rPr lang="en-GB" b="1" i="1" dirty="0">
                <a:solidFill>
                  <a:srgbClr val="FF0000"/>
                </a:solidFill>
                <a:latin typeface="arial" panose="020B0604020202020204" pitchFamily="34" charset="0"/>
              </a:rPr>
              <a:t>012 305 3333/4/5</a:t>
            </a:r>
          </a:p>
          <a:p>
            <a:endParaRPr lang="en-ZA" dirty="0"/>
          </a:p>
        </p:txBody>
      </p:sp>
      <p:sp>
        <p:nvSpPr>
          <p:cNvPr id="21" name="Isosceles Triangle 20"/>
          <p:cNvSpPr/>
          <p:nvPr/>
        </p:nvSpPr>
        <p:spPr>
          <a:xfrm flipV="1">
            <a:off x="6465536" y="4134389"/>
            <a:ext cx="1029163" cy="175627"/>
          </a:xfrm>
          <a:prstGeom prst="triangle">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0833" y="2474393"/>
            <a:ext cx="2030394" cy="164317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8733" y="2436405"/>
            <a:ext cx="2148693" cy="1681167"/>
          </a:xfrm>
          <a:prstGeom prst="rect">
            <a:avLst/>
          </a:prstGeom>
        </p:spPr>
      </p:pic>
    </p:spTree>
    <p:extLst>
      <p:ext uri="{BB962C8B-B14F-4D97-AF65-F5344CB8AC3E}">
        <p14:creationId xmlns:p14="http://schemas.microsoft.com/office/powerpoint/2010/main" val="2533293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0" y="1165802"/>
            <a:ext cx="12192000" cy="0"/>
          </a:xfrm>
          <a:prstGeom prst="line">
            <a:avLst/>
          </a:prstGeom>
          <a:ln w="28575">
            <a:solidFill>
              <a:srgbClr val="23C1F9"/>
            </a:solidFill>
          </a:ln>
        </p:spPr>
        <p:style>
          <a:lnRef idx="1">
            <a:schemeClr val="accent6"/>
          </a:lnRef>
          <a:fillRef idx="0">
            <a:schemeClr val="accent6"/>
          </a:fillRef>
          <a:effectRef idx="0">
            <a:schemeClr val="accent6"/>
          </a:effectRef>
          <a:fontRef idx="minor">
            <a:schemeClr val="tx1"/>
          </a:fontRef>
        </p:style>
      </p:cxnSp>
      <p:sp>
        <p:nvSpPr>
          <p:cNvPr id="23" name="Title 1"/>
          <p:cNvSpPr txBox="1">
            <a:spLocks/>
          </p:cNvSpPr>
          <p:nvPr/>
        </p:nvSpPr>
        <p:spPr>
          <a:xfrm>
            <a:off x="10746" y="296863"/>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endParaRPr lang="en-ZA" sz="2200" b="1" dirty="0">
              <a:solidFill>
                <a:srgbClr val="233881"/>
              </a:solidFill>
              <a:latin typeface="+mn-lt"/>
            </a:endParaRPr>
          </a:p>
          <a:p>
            <a:pPr algn="ctr"/>
            <a:r>
              <a:rPr lang="en-US" sz="2200" b="1" dirty="0">
                <a:solidFill>
                  <a:srgbClr val="233881"/>
                </a:solidFill>
                <a:latin typeface="+mn-lt"/>
              </a:rPr>
              <a:t>COMMUNITY SERVICES (2 OF 2)</a:t>
            </a:r>
          </a:p>
          <a:p>
            <a:pPr algn="ctr"/>
            <a:endParaRPr lang="en-ZA" sz="2200" b="1" dirty="0">
              <a:solidFill>
                <a:srgbClr val="233881"/>
              </a:solidFill>
              <a:latin typeface="+mn-lt"/>
            </a:endParaRPr>
          </a:p>
          <a:p>
            <a:pPr algn="ctr"/>
            <a:endParaRPr lang="en-ZA" sz="2200" b="1" dirty="0">
              <a:solidFill>
                <a:srgbClr val="233881"/>
              </a:solidFill>
              <a:latin typeface="+mn-lt"/>
            </a:endParaRPr>
          </a:p>
        </p:txBody>
      </p:sp>
      <p:sp>
        <p:nvSpPr>
          <p:cNvPr id="6" name="TextBox 5"/>
          <p:cNvSpPr txBox="1"/>
          <p:nvPr/>
        </p:nvSpPr>
        <p:spPr>
          <a:xfrm>
            <a:off x="1564643" y="1381832"/>
            <a:ext cx="9068029" cy="338554"/>
          </a:xfrm>
          <a:prstGeom prst="rect">
            <a:avLst/>
          </a:prstGeom>
          <a:solidFill>
            <a:schemeClr val="tx2"/>
          </a:solidFill>
        </p:spPr>
        <p:txBody>
          <a:bodyPr wrap="square" rtlCol="0">
            <a:spAutoFit/>
          </a:bodyPr>
          <a:lstStyle/>
          <a:p>
            <a:r>
              <a:rPr lang="en-ZA" sz="1600" dirty="0" smtClean="0">
                <a:solidFill>
                  <a:schemeClr val="bg1"/>
                </a:solidFill>
                <a:latin typeface="Arial" panose="020B0604020202020204" pitchFamily="34" charset="0"/>
                <a:cs typeface="Arial" panose="020B0604020202020204" pitchFamily="34" charset="0"/>
              </a:rPr>
              <a:t>June </a:t>
            </a:r>
            <a:r>
              <a:rPr lang="en-ZA" sz="1600" dirty="0">
                <a:solidFill>
                  <a:schemeClr val="bg1"/>
                </a:solidFill>
                <a:latin typeface="Arial" panose="020B0604020202020204" pitchFamily="34" charset="0"/>
                <a:cs typeface="Arial" panose="020B0604020202020204" pitchFamily="34" charset="0"/>
              </a:rPr>
              <a:t>2024 – </a:t>
            </a:r>
            <a:r>
              <a:rPr lang="en-ZA" sz="1600" dirty="0" smtClean="0">
                <a:solidFill>
                  <a:schemeClr val="bg1"/>
                </a:solidFill>
                <a:latin typeface="Arial" panose="020B0604020202020204" pitchFamily="34" charset="0"/>
                <a:cs typeface="Arial" panose="020B0604020202020204" pitchFamily="34" charset="0"/>
              </a:rPr>
              <a:t>August </a:t>
            </a:r>
            <a:r>
              <a:rPr lang="en-ZA" sz="1600" dirty="0">
                <a:solidFill>
                  <a:schemeClr val="bg1"/>
                </a:solidFill>
                <a:latin typeface="Arial" panose="020B0604020202020204" pitchFamily="34" charset="0"/>
                <a:cs typeface="Arial" panose="020B0604020202020204" pitchFamily="34" charset="0"/>
              </a:rPr>
              <a:t>2024 </a:t>
            </a:r>
          </a:p>
        </p:txBody>
      </p:sp>
      <p:graphicFrame>
        <p:nvGraphicFramePr>
          <p:cNvPr id="7" name="Table 6"/>
          <p:cNvGraphicFramePr>
            <a:graphicFrameLocks noGrp="1"/>
          </p:cNvGraphicFramePr>
          <p:nvPr>
            <p:extLst/>
          </p:nvPr>
        </p:nvGraphicFramePr>
        <p:xfrm>
          <a:off x="1564643" y="1825625"/>
          <a:ext cx="2885975" cy="2074735"/>
        </p:xfrm>
        <a:graphic>
          <a:graphicData uri="http://schemas.openxmlformats.org/drawingml/2006/table">
            <a:tbl>
              <a:tblPr firstRow="1" bandRow="1">
                <a:tableStyleId>{5C22544A-7EE6-4342-B048-85BDC9FD1C3A}</a:tableStyleId>
              </a:tblPr>
              <a:tblGrid>
                <a:gridCol w="2109568">
                  <a:extLst>
                    <a:ext uri="{9D8B030D-6E8A-4147-A177-3AD203B41FA5}">
                      <a16:colId xmlns:a16="http://schemas.microsoft.com/office/drawing/2014/main" xmlns="" val="1266780012"/>
                    </a:ext>
                  </a:extLst>
                </a:gridCol>
                <a:gridCol w="776407">
                  <a:extLst>
                    <a:ext uri="{9D8B030D-6E8A-4147-A177-3AD203B41FA5}">
                      <a16:colId xmlns:a16="http://schemas.microsoft.com/office/drawing/2014/main" xmlns="" val="693533654"/>
                    </a:ext>
                  </a:extLst>
                </a:gridCol>
              </a:tblGrid>
              <a:tr h="340120">
                <a:tc gridSpan="2">
                  <a:txBody>
                    <a:bodyPr/>
                    <a:lstStyle/>
                    <a:p>
                      <a:r>
                        <a:rPr lang="en-US" sz="1400" dirty="0">
                          <a:solidFill>
                            <a:srgbClr val="002060"/>
                          </a:solidFill>
                          <a:latin typeface="Arial" panose="020B0604020202020204" pitchFamily="34" charset="0"/>
                          <a:cs typeface="Arial" panose="020B0604020202020204" pitchFamily="34" charset="0"/>
                        </a:rPr>
                        <a:t>Vehicle Accidents </a:t>
                      </a:r>
                    </a:p>
                  </a:txBody>
                  <a:tcPr/>
                </a:tc>
                <a:tc hMerge="1">
                  <a:txBody>
                    <a:bodyPr/>
                    <a:lstStyle/>
                    <a:p>
                      <a:endParaRPr lang="en-US" dirty="0"/>
                    </a:p>
                  </a:txBody>
                  <a:tcPr/>
                </a:tc>
                <a:extLst>
                  <a:ext uri="{0D108BD9-81ED-4DB2-BD59-A6C34878D82A}">
                    <a16:rowId xmlns:a16="http://schemas.microsoft.com/office/drawing/2014/main" xmlns="" val="1467024924"/>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Number of vehicles accidents</a:t>
                      </a:r>
                      <a:r>
                        <a:rPr lang="en-US" sz="1400" baseline="0" dirty="0">
                          <a:solidFill>
                            <a:srgbClr val="002060"/>
                          </a:solidFill>
                          <a:latin typeface="Arial" panose="020B0604020202020204" pitchFamily="34" charset="0"/>
                          <a:cs typeface="Arial" panose="020B0604020202020204" pitchFamily="34" charset="0"/>
                        </a:rPr>
                        <a:t> </a:t>
                      </a:r>
                      <a:endParaRPr lang="en-US" sz="1400" dirty="0">
                        <a:solidFill>
                          <a:srgbClr val="002060"/>
                        </a:solidFill>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7</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857969993"/>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Number of patients </a:t>
                      </a:r>
                    </a:p>
                    <a:p>
                      <a:r>
                        <a:rPr lang="en-US" sz="1400" dirty="0">
                          <a:solidFill>
                            <a:srgbClr val="002060"/>
                          </a:solidFill>
                          <a:latin typeface="Arial" panose="020B0604020202020204" pitchFamily="34" charset="0"/>
                          <a:cs typeface="Arial" panose="020B0604020202020204" pitchFamily="34" charset="0"/>
                        </a:rPr>
                        <a:t>Transported </a:t>
                      </a:r>
                    </a:p>
                  </a:txBody>
                  <a:tcPr/>
                </a:tc>
                <a:tc>
                  <a:txBody>
                    <a:bodyPr/>
                    <a:lstStyle/>
                    <a:p>
                      <a:r>
                        <a:rPr lang="en-GB" sz="1400" dirty="0" smtClean="0">
                          <a:latin typeface="Arial" panose="020B0604020202020204" pitchFamily="34" charset="0"/>
                          <a:cs typeface="Arial" panose="020B0604020202020204" pitchFamily="34" charset="0"/>
                        </a:rPr>
                        <a:t>0</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469526991"/>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Animal</a:t>
                      </a:r>
                      <a:r>
                        <a:rPr lang="en-US" sz="1400" baseline="0" dirty="0">
                          <a:solidFill>
                            <a:srgbClr val="002060"/>
                          </a:solidFill>
                          <a:latin typeface="Arial" panose="020B0604020202020204" pitchFamily="34" charset="0"/>
                          <a:cs typeface="Arial" panose="020B0604020202020204" pitchFamily="34" charset="0"/>
                        </a:rPr>
                        <a:t> related vehicle accidents </a:t>
                      </a:r>
                      <a:endParaRPr lang="en-US" sz="1400" dirty="0">
                        <a:solidFill>
                          <a:srgbClr val="002060"/>
                        </a:solidFill>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0</a:t>
                      </a:r>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880402410"/>
                  </a:ext>
                </a:extLst>
              </a:tr>
            </a:tbl>
          </a:graphicData>
        </a:graphic>
      </p:graphicFrame>
      <p:graphicFrame>
        <p:nvGraphicFramePr>
          <p:cNvPr id="11" name="Table 10"/>
          <p:cNvGraphicFramePr>
            <a:graphicFrameLocks noGrp="1"/>
          </p:cNvGraphicFramePr>
          <p:nvPr>
            <p:extLst/>
          </p:nvPr>
        </p:nvGraphicFramePr>
        <p:xfrm>
          <a:off x="4580092" y="1825625"/>
          <a:ext cx="2885976" cy="2074735"/>
        </p:xfrm>
        <a:graphic>
          <a:graphicData uri="http://schemas.openxmlformats.org/drawingml/2006/table">
            <a:tbl>
              <a:tblPr firstRow="1" bandRow="1">
                <a:tableStyleId>{5C22544A-7EE6-4342-B048-85BDC9FD1C3A}</a:tableStyleId>
              </a:tblPr>
              <a:tblGrid>
                <a:gridCol w="2092990">
                  <a:extLst>
                    <a:ext uri="{9D8B030D-6E8A-4147-A177-3AD203B41FA5}">
                      <a16:colId xmlns:a16="http://schemas.microsoft.com/office/drawing/2014/main" xmlns="" val="3027880948"/>
                    </a:ext>
                  </a:extLst>
                </a:gridCol>
                <a:gridCol w="792986">
                  <a:extLst>
                    <a:ext uri="{9D8B030D-6E8A-4147-A177-3AD203B41FA5}">
                      <a16:colId xmlns:a16="http://schemas.microsoft.com/office/drawing/2014/main" xmlns="" val="1113912605"/>
                    </a:ext>
                  </a:extLst>
                </a:gridCol>
              </a:tblGrid>
              <a:tr h="370440">
                <a:tc gridSpan="2">
                  <a:txBody>
                    <a:bodyPr/>
                    <a:lstStyle/>
                    <a:p>
                      <a:r>
                        <a:rPr lang="en-US" sz="1400" dirty="0">
                          <a:solidFill>
                            <a:srgbClr val="002060"/>
                          </a:solidFill>
                          <a:latin typeface="Arial" panose="020B0604020202020204" pitchFamily="34" charset="0"/>
                          <a:cs typeface="Arial" panose="020B0604020202020204" pitchFamily="34" charset="0"/>
                        </a:rPr>
                        <a:t>Fire Calls </a:t>
                      </a:r>
                    </a:p>
                  </a:txBody>
                  <a:tcPr>
                    <a:solidFill>
                      <a:srgbClr val="4472C4"/>
                    </a:solidFill>
                  </a:tcPr>
                </a:tc>
                <a:tc hMerge="1">
                  <a:txBody>
                    <a:bodyPr/>
                    <a:lstStyle/>
                    <a:p>
                      <a:endParaRPr lang="en-US" dirty="0"/>
                    </a:p>
                  </a:txBody>
                  <a:tcPr/>
                </a:tc>
                <a:extLst>
                  <a:ext uri="{0D108BD9-81ED-4DB2-BD59-A6C34878D82A}">
                    <a16:rowId xmlns:a16="http://schemas.microsoft.com/office/drawing/2014/main" xmlns="" val="1652371673"/>
                  </a:ext>
                </a:extLst>
              </a:tr>
              <a:tr h="755693">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fire of calls</a:t>
                      </a:r>
                    </a:p>
                  </a:txBody>
                  <a:tcPr marT="45528" marB="45528" horzOverflow="overflow">
                    <a:solidFill>
                      <a:srgbClr val="CFD5EA"/>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8</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txBody>
                  <a:tcPr marT="45528" marB="45528" horzOverflow="overflow"/>
                </a:tc>
                <a:extLst>
                  <a:ext uri="{0D108BD9-81ED-4DB2-BD59-A6C34878D82A}">
                    <a16:rowId xmlns:a16="http://schemas.microsoft.com/office/drawing/2014/main" xmlns="" val="1765267020"/>
                  </a:ext>
                </a:extLst>
              </a:tr>
              <a:tr h="948602">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patients transported </a:t>
                      </a:r>
                    </a:p>
                  </a:txBody>
                  <a:tcPr marT="45528" marB="45528" anchor="ctr" horzOverflow="overflow">
                    <a:solidFill>
                      <a:srgbClr val="E9EBF5"/>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rPr>
                        <a:t>0</a:t>
                      </a:r>
                    </a:p>
                  </a:txBody>
                  <a:tcPr marT="45651" marB="45651" anchor="ctr" horzOverflow="overflow"/>
                </a:tc>
                <a:extLst>
                  <a:ext uri="{0D108BD9-81ED-4DB2-BD59-A6C34878D82A}">
                    <a16:rowId xmlns:a16="http://schemas.microsoft.com/office/drawing/2014/main" xmlns="" val="2665389123"/>
                  </a:ext>
                </a:extLst>
              </a:tr>
            </a:tbl>
          </a:graphicData>
        </a:graphic>
      </p:graphicFrame>
      <p:graphicFrame>
        <p:nvGraphicFramePr>
          <p:cNvPr id="12" name="Table 11"/>
          <p:cNvGraphicFramePr>
            <a:graphicFrameLocks noGrp="1"/>
          </p:cNvGraphicFramePr>
          <p:nvPr>
            <p:extLst/>
          </p:nvPr>
        </p:nvGraphicFramePr>
        <p:xfrm>
          <a:off x="7595542" y="1825625"/>
          <a:ext cx="3037130" cy="2074734"/>
        </p:xfrm>
        <a:graphic>
          <a:graphicData uri="http://schemas.openxmlformats.org/drawingml/2006/table">
            <a:tbl>
              <a:tblPr firstRow="1" bandRow="1">
                <a:tableStyleId>{5C22544A-7EE6-4342-B048-85BDC9FD1C3A}</a:tableStyleId>
              </a:tblPr>
              <a:tblGrid>
                <a:gridCol w="2202611">
                  <a:extLst>
                    <a:ext uri="{9D8B030D-6E8A-4147-A177-3AD203B41FA5}">
                      <a16:colId xmlns:a16="http://schemas.microsoft.com/office/drawing/2014/main" xmlns="" val="3027880948"/>
                    </a:ext>
                  </a:extLst>
                </a:gridCol>
                <a:gridCol w="834519">
                  <a:extLst>
                    <a:ext uri="{9D8B030D-6E8A-4147-A177-3AD203B41FA5}">
                      <a16:colId xmlns:a16="http://schemas.microsoft.com/office/drawing/2014/main" xmlns="" val="1113912605"/>
                    </a:ext>
                  </a:extLst>
                </a:gridCol>
              </a:tblGrid>
              <a:tr h="394260">
                <a:tc gridSpan="2">
                  <a:txBody>
                    <a:bodyPr/>
                    <a:lstStyle/>
                    <a:p>
                      <a:r>
                        <a:rPr lang="en-US" sz="1400" dirty="0">
                          <a:solidFill>
                            <a:srgbClr val="002060"/>
                          </a:solidFill>
                          <a:latin typeface="Arial" panose="020B0604020202020204" pitchFamily="34" charset="0"/>
                          <a:cs typeface="Arial" panose="020B0604020202020204" pitchFamily="34" charset="0"/>
                        </a:rPr>
                        <a:t>Ambulance Calls </a:t>
                      </a:r>
                    </a:p>
                  </a:txBody>
                  <a:tcPr>
                    <a:solidFill>
                      <a:srgbClr val="4472C4"/>
                    </a:solidFill>
                  </a:tcPr>
                </a:tc>
                <a:tc hMerge="1">
                  <a:txBody>
                    <a:bodyPr/>
                    <a:lstStyle/>
                    <a:p>
                      <a:endParaRPr lang="en-US" dirty="0"/>
                    </a:p>
                  </a:txBody>
                  <a:tcPr/>
                </a:tc>
                <a:extLst>
                  <a:ext uri="{0D108BD9-81ED-4DB2-BD59-A6C34878D82A}">
                    <a16:rowId xmlns:a16="http://schemas.microsoft.com/office/drawing/2014/main" xmlns="" val="1652371673"/>
                  </a:ext>
                </a:extLst>
              </a:tr>
              <a:tr h="804288">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fire of calls</a:t>
                      </a:r>
                    </a:p>
                  </a:txBody>
                  <a:tcPr marT="45528" marB="45528" horzOverflow="overflow">
                    <a:solidFill>
                      <a:srgbClr val="CFD5EA"/>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14</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txBody>
                  <a:tcPr marT="45528" marB="45528" horzOverflow="overflow"/>
                </a:tc>
                <a:extLst>
                  <a:ext uri="{0D108BD9-81ED-4DB2-BD59-A6C34878D82A}">
                    <a16:rowId xmlns:a16="http://schemas.microsoft.com/office/drawing/2014/main" xmlns="" val="1765267020"/>
                  </a:ext>
                </a:extLst>
              </a:tr>
              <a:tr h="876186">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patients transported </a:t>
                      </a:r>
                    </a:p>
                  </a:txBody>
                  <a:tcPr marT="45528" marB="45528" anchor="ctr" horzOverflow="overflow">
                    <a:solidFill>
                      <a:srgbClr val="E9EBF5"/>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rPr>
                        <a:t>10</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endParaRPr>
                    </a:p>
                  </a:txBody>
                  <a:tcPr marT="45651" marB="45651" anchor="ctr" horzOverflow="overflow"/>
                </a:tc>
                <a:extLst>
                  <a:ext uri="{0D108BD9-81ED-4DB2-BD59-A6C34878D82A}">
                    <a16:rowId xmlns:a16="http://schemas.microsoft.com/office/drawing/2014/main" xmlns="" val="2665389123"/>
                  </a:ext>
                </a:extLst>
              </a:tr>
            </a:tbl>
          </a:graphicData>
        </a:graphic>
      </p:graphicFrame>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5541" y="4005598"/>
            <a:ext cx="3037131" cy="1966324"/>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58982"/>
          <a:stretch/>
        </p:blipFill>
        <p:spPr>
          <a:xfrm>
            <a:off x="1564643" y="4005598"/>
            <a:ext cx="2885976" cy="80654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1364" y="4005599"/>
            <a:ext cx="3134177" cy="1966322"/>
          </a:xfrm>
          <a:prstGeom prst="rect">
            <a:avLst/>
          </a:prstGeom>
        </p:spPr>
      </p:pic>
    </p:spTree>
    <p:extLst>
      <p:ext uri="{BB962C8B-B14F-4D97-AF65-F5344CB8AC3E}">
        <p14:creationId xmlns:p14="http://schemas.microsoft.com/office/powerpoint/2010/main" val="1861026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0" y="1165802"/>
            <a:ext cx="12192000" cy="0"/>
          </a:xfrm>
          <a:prstGeom prst="line">
            <a:avLst/>
          </a:prstGeom>
          <a:ln w="28575">
            <a:solidFill>
              <a:srgbClr val="23C1F9"/>
            </a:solidFill>
          </a:ln>
        </p:spPr>
        <p:style>
          <a:lnRef idx="1">
            <a:schemeClr val="accent6"/>
          </a:lnRef>
          <a:fillRef idx="0">
            <a:schemeClr val="accent6"/>
          </a:fillRef>
          <a:effectRef idx="0">
            <a:schemeClr val="accent6"/>
          </a:effectRef>
          <a:fontRef idx="minor">
            <a:schemeClr val="tx1"/>
          </a:fontRef>
        </p:style>
      </p:cxnSp>
      <p:sp>
        <p:nvSpPr>
          <p:cNvPr id="23" name="Title 1"/>
          <p:cNvSpPr txBox="1">
            <a:spLocks/>
          </p:cNvSpPr>
          <p:nvPr/>
        </p:nvSpPr>
        <p:spPr>
          <a:xfrm>
            <a:off x="10746" y="296863"/>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endParaRPr lang="en-ZA" sz="2200" b="1" dirty="0">
              <a:solidFill>
                <a:srgbClr val="233881"/>
              </a:solidFill>
              <a:latin typeface="+mn-lt"/>
            </a:endParaRPr>
          </a:p>
          <a:p>
            <a:pPr algn="ctr"/>
            <a:r>
              <a:rPr lang="en-ZA" sz="2200" b="1" dirty="0">
                <a:solidFill>
                  <a:srgbClr val="233881"/>
                </a:solidFill>
                <a:latin typeface="+mn-lt"/>
              </a:rPr>
              <a:t>2024 SCHEDULED EMERGENCY EXERCISES</a:t>
            </a:r>
          </a:p>
        </p:txBody>
      </p:sp>
      <p:sp>
        <p:nvSpPr>
          <p:cNvPr id="6" name="Slide Number Placeholder 3"/>
          <p:cNvSpPr txBox="1">
            <a:spLocks/>
          </p:cNvSpPr>
          <p:nvPr/>
        </p:nvSpPr>
        <p:spPr>
          <a:xfrm>
            <a:off x="7698922" y="658113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6C2427-2C57-4C51-BCD6-E3E46358B060}" type="slidenum">
              <a:rPr lang="en-US" smtClean="0">
                <a:solidFill>
                  <a:prstClr val="black">
                    <a:tint val="75000"/>
                  </a:prstClr>
                </a:solidFill>
              </a:rPr>
              <a:pPr/>
              <a:t>19</a:t>
            </a:fld>
            <a:endParaRPr lang="en-US" dirty="0">
              <a:solidFill>
                <a:prstClr val="black">
                  <a:tint val="75000"/>
                </a:prstClr>
              </a:solidFill>
            </a:endParaRPr>
          </a:p>
        </p:txBody>
      </p:sp>
      <p:sp>
        <p:nvSpPr>
          <p:cNvPr id="4" name="Rectangle 3"/>
          <p:cNvSpPr/>
          <p:nvPr/>
        </p:nvSpPr>
        <p:spPr>
          <a:xfrm>
            <a:off x="1538787" y="3791433"/>
            <a:ext cx="9884921" cy="2031325"/>
          </a:xfrm>
          <a:prstGeom prst="rect">
            <a:avLst/>
          </a:prstGeom>
        </p:spPr>
        <p:txBody>
          <a:bodyPr wrap="square">
            <a:spAutoFit/>
          </a:bodyPr>
          <a:lstStyle/>
          <a:p>
            <a:pPr marL="285750" indent="-285750">
              <a:lnSpc>
                <a:spcPct val="150000"/>
              </a:lnSpc>
              <a:buFont typeface="Arial" panose="020B0604020202020204" pitchFamily="34" charset="0"/>
              <a:buChar char="•"/>
            </a:pPr>
            <a:r>
              <a:rPr lang="en-ZA" sz="1200" dirty="0">
                <a:solidFill>
                  <a:srgbClr val="002060"/>
                </a:solidFill>
                <a:latin typeface="Arial" panose="020B0604020202020204" pitchFamily="34" charset="0"/>
                <a:cs typeface="Arial" panose="020B0604020202020204" pitchFamily="34" charset="0"/>
              </a:rPr>
              <a:t>Exercises are conducted to test readiness for radiological, chemical and security events. During exercises, depending on the objectives of the exercise, the site alarm might be activated, where SMS notices are sent to the members of the public.</a:t>
            </a:r>
          </a:p>
          <a:p>
            <a:pPr marL="285750" indent="-285750">
              <a:lnSpc>
                <a:spcPct val="150000"/>
              </a:lnSpc>
              <a:buFont typeface="Arial" panose="020B0604020202020204" pitchFamily="34" charset="0"/>
              <a:buChar char="•"/>
            </a:pPr>
            <a:r>
              <a:rPr lang="en-GB" sz="1200" dirty="0" smtClean="0">
                <a:solidFill>
                  <a:srgbClr val="002060"/>
                </a:solidFill>
                <a:latin typeface="Arial" panose="020B0604020202020204" pitchFamily="34" charset="0"/>
                <a:cs typeface="Arial" panose="020B0604020202020204" pitchFamily="34" charset="0"/>
              </a:rPr>
              <a:t>On 11 </a:t>
            </a:r>
            <a:r>
              <a:rPr lang="en-GB" sz="1200" dirty="0">
                <a:solidFill>
                  <a:srgbClr val="002060"/>
                </a:solidFill>
                <a:latin typeface="Arial" panose="020B0604020202020204" pitchFamily="34" charset="0"/>
                <a:cs typeface="Arial" panose="020B0604020202020204" pitchFamily="34" charset="0"/>
              </a:rPr>
              <a:t>July 2024, </a:t>
            </a:r>
            <a:r>
              <a:rPr lang="en-GB" sz="1200" dirty="0" err="1">
                <a:solidFill>
                  <a:srgbClr val="002060"/>
                </a:solidFill>
                <a:latin typeface="Arial" panose="020B0604020202020204" pitchFamily="34" charset="0"/>
                <a:cs typeface="Arial" panose="020B0604020202020204" pitchFamily="34" charset="0"/>
              </a:rPr>
              <a:t>Necsa</a:t>
            </a:r>
            <a:r>
              <a:rPr lang="en-GB" sz="1200" dirty="0">
                <a:solidFill>
                  <a:srgbClr val="002060"/>
                </a:solidFill>
                <a:latin typeface="Arial" panose="020B0604020202020204" pitchFamily="34" charset="0"/>
                <a:cs typeface="Arial" panose="020B0604020202020204" pitchFamily="34" charset="0"/>
              </a:rPr>
              <a:t> successfully conducted a Radiological Emergency Exercise.</a:t>
            </a:r>
            <a:endParaRPr lang="en-ZA" sz="12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200" dirty="0" smtClean="0">
                <a:solidFill>
                  <a:srgbClr val="002060"/>
                </a:solidFill>
                <a:latin typeface="Arial" panose="020B0604020202020204" pitchFamily="34" charset="0"/>
                <a:cs typeface="Arial" panose="020B0604020202020204" pitchFamily="34" charset="0"/>
              </a:rPr>
              <a:t>On 04 September 2024</a:t>
            </a:r>
            <a:r>
              <a:rPr lang="en-GB" sz="1200" dirty="0">
                <a:solidFill>
                  <a:srgbClr val="002060"/>
                </a:solidFill>
                <a:latin typeface="Arial" panose="020B0604020202020204" pitchFamily="34" charset="0"/>
                <a:cs typeface="Arial" panose="020B0604020202020204" pitchFamily="34" charset="0"/>
              </a:rPr>
              <a:t>, </a:t>
            </a:r>
            <a:r>
              <a:rPr lang="en-GB" sz="1200" dirty="0" err="1">
                <a:solidFill>
                  <a:srgbClr val="002060"/>
                </a:solidFill>
                <a:latin typeface="Arial" panose="020B0604020202020204" pitchFamily="34" charset="0"/>
                <a:cs typeface="Arial" panose="020B0604020202020204" pitchFamily="34" charset="0"/>
              </a:rPr>
              <a:t>Necsa</a:t>
            </a:r>
            <a:r>
              <a:rPr lang="en-GB" sz="1200" dirty="0">
                <a:solidFill>
                  <a:srgbClr val="002060"/>
                </a:solidFill>
                <a:latin typeface="Arial" panose="020B0604020202020204" pitchFamily="34" charset="0"/>
                <a:cs typeface="Arial" panose="020B0604020202020204" pitchFamily="34" charset="0"/>
              </a:rPr>
              <a:t> successfully conducted a </a:t>
            </a:r>
            <a:r>
              <a:rPr lang="en-GB" sz="1200" dirty="0" smtClean="0">
                <a:solidFill>
                  <a:srgbClr val="002060"/>
                </a:solidFill>
                <a:latin typeface="Arial" panose="020B0604020202020204" pitchFamily="34" charset="0"/>
                <a:cs typeface="Arial" panose="020B0604020202020204" pitchFamily="34" charset="0"/>
              </a:rPr>
              <a:t>Security </a:t>
            </a:r>
            <a:r>
              <a:rPr lang="en-GB" sz="1200" dirty="0">
                <a:solidFill>
                  <a:srgbClr val="002060"/>
                </a:solidFill>
                <a:latin typeface="Arial" panose="020B0604020202020204" pitchFamily="34" charset="0"/>
                <a:cs typeface="Arial" panose="020B0604020202020204" pitchFamily="34" charset="0"/>
              </a:rPr>
              <a:t>Emergency </a:t>
            </a:r>
            <a:r>
              <a:rPr lang="en-GB" sz="1200" dirty="0" smtClean="0">
                <a:solidFill>
                  <a:srgbClr val="002060"/>
                </a:solidFill>
                <a:latin typeface="Arial" panose="020B0604020202020204" pitchFamily="34" charset="0"/>
                <a:cs typeface="Arial" panose="020B0604020202020204" pitchFamily="34" charset="0"/>
              </a:rPr>
              <a:t>Exercise with involvement of SAPS.</a:t>
            </a:r>
            <a:endParaRPr lang="en-GB" sz="1200"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200" dirty="0" err="1">
                <a:solidFill>
                  <a:srgbClr val="002060"/>
                </a:solidFill>
                <a:latin typeface="Arial" panose="020B0604020202020204" pitchFamily="34" charset="0"/>
                <a:cs typeface="Arial" panose="020B0604020202020204" pitchFamily="34" charset="0"/>
              </a:rPr>
              <a:t>Necsa</a:t>
            </a:r>
            <a:r>
              <a:rPr lang="en-GB" sz="1200" dirty="0">
                <a:solidFill>
                  <a:srgbClr val="002060"/>
                </a:solidFill>
                <a:latin typeface="Arial" panose="020B0604020202020204" pitchFamily="34" charset="0"/>
                <a:cs typeface="Arial" panose="020B0604020202020204" pitchFamily="34" charset="0"/>
              </a:rPr>
              <a:t> will conduct the </a:t>
            </a:r>
            <a:r>
              <a:rPr lang="en-GB" sz="1200" dirty="0" smtClean="0">
                <a:solidFill>
                  <a:srgbClr val="002060"/>
                </a:solidFill>
                <a:latin typeface="Arial" panose="020B0604020202020204" pitchFamily="34" charset="0"/>
                <a:cs typeface="Arial" panose="020B0604020202020204" pitchFamily="34" charset="0"/>
              </a:rPr>
              <a:t>fifth Emergency </a:t>
            </a:r>
            <a:r>
              <a:rPr lang="en-GB" sz="1200" dirty="0">
                <a:solidFill>
                  <a:srgbClr val="002060"/>
                </a:solidFill>
                <a:latin typeface="Arial" panose="020B0604020202020204" pitchFamily="34" charset="0"/>
                <a:cs typeface="Arial" panose="020B0604020202020204" pitchFamily="34" charset="0"/>
              </a:rPr>
              <a:t>Exercise on the </a:t>
            </a:r>
            <a:r>
              <a:rPr lang="en-GB" sz="1200" dirty="0" smtClean="0">
                <a:solidFill>
                  <a:srgbClr val="002060"/>
                </a:solidFill>
                <a:latin typeface="Arial" panose="020B0604020202020204" pitchFamily="34" charset="0"/>
                <a:cs typeface="Arial" panose="020B0604020202020204" pitchFamily="34" charset="0"/>
              </a:rPr>
              <a:t>25</a:t>
            </a:r>
            <a:r>
              <a:rPr lang="en-GB" sz="1200" baseline="30000" dirty="0" smtClean="0">
                <a:solidFill>
                  <a:srgbClr val="002060"/>
                </a:solidFill>
                <a:latin typeface="Arial" panose="020B0604020202020204" pitchFamily="34" charset="0"/>
                <a:cs typeface="Arial" panose="020B0604020202020204" pitchFamily="34" charset="0"/>
              </a:rPr>
              <a:t>th</a:t>
            </a:r>
            <a:r>
              <a:rPr lang="en-GB" sz="1200" dirty="0" smtClean="0">
                <a:solidFill>
                  <a:srgbClr val="002060"/>
                </a:solidFill>
                <a:latin typeface="Arial" panose="020B0604020202020204" pitchFamily="34" charset="0"/>
                <a:cs typeface="Arial" panose="020B0604020202020204" pitchFamily="34" charset="0"/>
              </a:rPr>
              <a:t> of October 2024</a:t>
            </a:r>
            <a:r>
              <a:rPr lang="en-GB" sz="1200" dirty="0">
                <a:solidFill>
                  <a:srgbClr val="002060"/>
                </a:solidFill>
                <a:latin typeface="Arial" panose="020B0604020202020204" pitchFamily="34" charset="0"/>
                <a:cs typeface="Arial" panose="020B0604020202020204" pitchFamily="34" charset="0"/>
              </a:rPr>
              <a:t>, which will be a </a:t>
            </a:r>
            <a:r>
              <a:rPr lang="en-GB" sz="1200" dirty="0" smtClean="0">
                <a:solidFill>
                  <a:srgbClr val="002060"/>
                </a:solidFill>
                <a:latin typeface="Arial" panose="020B0604020202020204" pitchFamily="34" charset="0"/>
                <a:cs typeface="Arial" panose="020B0604020202020204" pitchFamily="34" charset="0"/>
              </a:rPr>
              <a:t>Chemical </a:t>
            </a:r>
            <a:r>
              <a:rPr lang="en-GB" sz="1200" dirty="0">
                <a:solidFill>
                  <a:srgbClr val="002060"/>
                </a:solidFill>
                <a:latin typeface="Arial" panose="020B0604020202020204" pitchFamily="34" charset="0"/>
                <a:cs typeface="Arial" panose="020B0604020202020204" pitchFamily="34" charset="0"/>
              </a:rPr>
              <a:t>Emergency </a:t>
            </a:r>
            <a:r>
              <a:rPr lang="en-GB" sz="1200" dirty="0" smtClean="0">
                <a:solidFill>
                  <a:srgbClr val="002060"/>
                </a:solidFill>
                <a:latin typeface="Arial" panose="020B0604020202020204" pitchFamily="34" charset="0"/>
                <a:cs typeface="Arial" panose="020B0604020202020204" pitchFamily="34" charset="0"/>
              </a:rPr>
              <a:t>Exercise. The Exercise will be conducted with the City of Tshwane with the exercise scene being at R104.</a:t>
            </a:r>
          </a:p>
          <a:p>
            <a:pPr marL="285750" indent="-285750">
              <a:lnSpc>
                <a:spcPct val="150000"/>
              </a:lnSpc>
              <a:buFont typeface="Arial" panose="020B0604020202020204" pitchFamily="34" charset="0"/>
              <a:buChar char="•"/>
            </a:pPr>
            <a:r>
              <a:rPr lang="en-GB" sz="1200" dirty="0" err="1" smtClean="0">
                <a:solidFill>
                  <a:srgbClr val="002060"/>
                </a:solidFill>
                <a:latin typeface="Arial" panose="020B0604020202020204" pitchFamily="34" charset="0"/>
                <a:cs typeface="Arial" panose="020B0604020202020204" pitchFamily="34" charset="0"/>
              </a:rPr>
              <a:t>Necsa</a:t>
            </a:r>
            <a:r>
              <a:rPr lang="en-GB" sz="1200" dirty="0" smtClean="0">
                <a:solidFill>
                  <a:srgbClr val="002060"/>
                </a:solidFill>
                <a:latin typeface="Arial" panose="020B0604020202020204" pitchFamily="34" charset="0"/>
                <a:cs typeface="Arial" panose="020B0604020202020204" pitchFamily="34" charset="0"/>
              </a:rPr>
              <a:t> continues with controlled veld burning for fire breaks.</a:t>
            </a:r>
            <a:endParaRPr lang="en-GB" sz="1200" dirty="0">
              <a:solidFill>
                <a:srgbClr val="002060"/>
              </a:solidFill>
              <a:latin typeface="Arial" panose="020B0604020202020204" pitchFamily="34" charset="0"/>
              <a:cs typeface="Arial" panose="020B0604020202020204" pitchFamily="34" charset="0"/>
            </a:endParaRPr>
          </a:p>
        </p:txBody>
      </p:sp>
      <p:grpSp>
        <p:nvGrpSpPr>
          <p:cNvPr id="7" name="Group 6"/>
          <p:cNvGrpSpPr/>
          <p:nvPr/>
        </p:nvGrpSpPr>
        <p:grpSpPr>
          <a:xfrm>
            <a:off x="1992731" y="1165802"/>
            <a:ext cx="8374905" cy="2256022"/>
            <a:chOff x="74607" y="2553042"/>
            <a:chExt cx="8856384" cy="2204408"/>
          </a:xfrm>
        </p:grpSpPr>
        <p:grpSp>
          <p:nvGrpSpPr>
            <p:cNvPr id="8" name="Group 7"/>
            <p:cNvGrpSpPr/>
            <p:nvPr/>
          </p:nvGrpSpPr>
          <p:grpSpPr>
            <a:xfrm>
              <a:off x="74607" y="3335805"/>
              <a:ext cx="8756168" cy="632861"/>
              <a:chOff x="154418" y="4705923"/>
              <a:chExt cx="8756168" cy="632861"/>
            </a:xfrm>
          </p:grpSpPr>
          <p:grpSp>
            <p:nvGrpSpPr>
              <p:cNvPr id="21" name="Group 20"/>
              <p:cNvGrpSpPr/>
              <p:nvPr/>
            </p:nvGrpSpPr>
            <p:grpSpPr>
              <a:xfrm>
                <a:off x="154418" y="4705923"/>
                <a:ext cx="7234570" cy="632861"/>
                <a:chOff x="466932" y="4829782"/>
                <a:chExt cx="8278240" cy="671209"/>
              </a:xfrm>
            </p:grpSpPr>
            <p:sp>
              <p:nvSpPr>
                <p:cNvPr id="25" name="Oval 24"/>
                <p:cNvSpPr/>
                <p:nvPr/>
              </p:nvSpPr>
              <p:spPr>
                <a:xfrm>
                  <a:off x="466932" y="4834646"/>
                  <a:ext cx="690664" cy="651753"/>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prstClr val="white"/>
                      </a:solidFill>
                      <a:latin typeface="Arial" panose="020B0604020202020204" pitchFamily="34" charset="0"/>
                      <a:cs typeface="Arial" panose="020B0604020202020204" pitchFamily="34" charset="0"/>
                    </a:rPr>
                    <a:t>Jan ‘24</a:t>
                  </a:r>
                  <a:endParaRPr lang="en-ZA" sz="1000" dirty="0">
                    <a:solidFill>
                      <a:prstClr val="white"/>
                    </a:solidFill>
                    <a:latin typeface="Arial" panose="020B0604020202020204" pitchFamily="34" charset="0"/>
                    <a:cs typeface="Arial" panose="020B0604020202020204" pitchFamily="34" charset="0"/>
                  </a:endParaRPr>
                </a:p>
              </p:txBody>
            </p:sp>
            <p:sp>
              <p:nvSpPr>
                <p:cNvPr id="26" name="Oval 25"/>
                <p:cNvSpPr/>
                <p:nvPr/>
              </p:nvSpPr>
              <p:spPr>
                <a:xfrm>
                  <a:off x="1309996" y="4829783"/>
                  <a:ext cx="708578" cy="6517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prstClr val="white"/>
                      </a:solidFill>
                      <a:latin typeface="Arial" panose="020B0604020202020204" pitchFamily="34" charset="0"/>
                      <a:cs typeface="Arial" panose="020B0604020202020204" pitchFamily="34" charset="0"/>
                    </a:rPr>
                    <a:t>Feb ‘24</a:t>
                  </a:r>
                  <a:endParaRPr lang="en-ZA" sz="1000" dirty="0">
                    <a:solidFill>
                      <a:prstClr val="white"/>
                    </a:solidFill>
                    <a:latin typeface="Arial" panose="020B0604020202020204" pitchFamily="34" charset="0"/>
                    <a:cs typeface="Arial" panose="020B0604020202020204" pitchFamily="34" charset="0"/>
                  </a:endParaRPr>
                </a:p>
              </p:txBody>
            </p:sp>
            <p:sp>
              <p:nvSpPr>
                <p:cNvPr id="27" name="Oval 26"/>
                <p:cNvSpPr/>
                <p:nvPr/>
              </p:nvSpPr>
              <p:spPr>
                <a:xfrm>
                  <a:off x="2143382" y="4839509"/>
                  <a:ext cx="745679" cy="661482"/>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prstClr val="white"/>
                      </a:solidFill>
                      <a:latin typeface="Arial" panose="020B0604020202020204" pitchFamily="34" charset="0"/>
                      <a:cs typeface="Arial" panose="020B0604020202020204" pitchFamily="34" charset="0"/>
                    </a:rPr>
                    <a:t>Mar ‘24</a:t>
                  </a:r>
                  <a:endParaRPr lang="en-ZA" sz="1000" dirty="0">
                    <a:solidFill>
                      <a:prstClr val="white"/>
                    </a:solidFill>
                    <a:latin typeface="Arial" panose="020B0604020202020204" pitchFamily="34" charset="0"/>
                    <a:cs typeface="Arial" panose="020B0604020202020204" pitchFamily="34" charset="0"/>
                  </a:endParaRPr>
                </a:p>
              </p:txBody>
            </p:sp>
            <p:sp>
              <p:nvSpPr>
                <p:cNvPr id="28" name="Oval 27"/>
                <p:cNvSpPr/>
                <p:nvPr/>
              </p:nvSpPr>
              <p:spPr>
                <a:xfrm>
                  <a:off x="2996124" y="4834646"/>
                  <a:ext cx="690664" cy="6517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prstClr val="white"/>
                      </a:solidFill>
                      <a:latin typeface="Arial" panose="020B0604020202020204" pitchFamily="34" charset="0"/>
                      <a:cs typeface="Arial" panose="020B0604020202020204" pitchFamily="34" charset="0"/>
                    </a:rPr>
                    <a:t>Apr ‘24</a:t>
                  </a:r>
                  <a:endParaRPr lang="en-ZA" sz="1000" dirty="0">
                    <a:solidFill>
                      <a:prstClr val="white"/>
                    </a:solidFill>
                    <a:latin typeface="Arial" panose="020B0604020202020204" pitchFamily="34" charset="0"/>
                    <a:cs typeface="Arial" panose="020B0604020202020204" pitchFamily="34" charset="0"/>
                  </a:endParaRPr>
                </a:p>
              </p:txBody>
            </p:sp>
            <p:sp>
              <p:nvSpPr>
                <p:cNvPr id="29" name="Oval 28"/>
                <p:cNvSpPr/>
                <p:nvPr/>
              </p:nvSpPr>
              <p:spPr>
                <a:xfrm>
                  <a:off x="3839188" y="4844373"/>
                  <a:ext cx="745856" cy="651753"/>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00" dirty="0">
                      <a:solidFill>
                        <a:prstClr val="white"/>
                      </a:solidFill>
                      <a:latin typeface="Arial" panose="020B0604020202020204" pitchFamily="34" charset="0"/>
                      <a:cs typeface="Arial" panose="020B0604020202020204" pitchFamily="34" charset="0"/>
                    </a:rPr>
                    <a:t>May ‘24</a:t>
                  </a:r>
                  <a:endParaRPr lang="en-ZA" sz="1000" dirty="0">
                    <a:solidFill>
                      <a:prstClr val="white"/>
                    </a:solidFill>
                    <a:latin typeface="Arial" panose="020B0604020202020204" pitchFamily="34" charset="0"/>
                    <a:cs typeface="Arial" panose="020B0604020202020204" pitchFamily="34" charset="0"/>
                  </a:endParaRPr>
                </a:p>
              </p:txBody>
            </p:sp>
            <p:sp>
              <p:nvSpPr>
                <p:cNvPr id="30" name="Oval 29"/>
                <p:cNvSpPr/>
                <p:nvPr/>
              </p:nvSpPr>
              <p:spPr>
                <a:xfrm>
                  <a:off x="4682252" y="4849238"/>
                  <a:ext cx="690664" cy="6517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Jun ‘24</a:t>
                  </a:r>
                  <a:endParaRPr lang="en-ZA" sz="1000" dirty="0">
                    <a:solidFill>
                      <a:prstClr val="white"/>
                    </a:solidFill>
                    <a:latin typeface="Arial" panose="020B0604020202020204" pitchFamily="34" charset="0"/>
                    <a:cs typeface="Arial" panose="020B0604020202020204" pitchFamily="34" charset="0"/>
                  </a:endParaRPr>
                </a:p>
              </p:txBody>
            </p:sp>
            <p:sp>
              <p:nvSpPr>
                <p:cNvPr id="31" name="Oval 30"/>
                <p:cNvSpPr/>
                <p:nvPr/>
              </p:nvSpPr>
              <p:spPr>
                <a:xfrm>
                  <a:off x="5525316" y="4829782"/>
                  <a:ext cx="690664" cy="651753"/>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Jul ‘24</a:t>
                  </a:r>
                  <a:endParaRPr lang="en-ZA" sz="1000" dirty="0">
                    <a:solidFill>
                      <a:prstClr val="white"/>
                    </a:solidFill>
                    <a:latin typeface="Arial" panose="020B0604020202020204" pitchFamily="34" charset="0"/>
                    <a:cs typeface="Arial" panose="020B0604020202020204" pitchFamily="34" charset="0"/>
                  </a:endParaRPr>
                </a:p>
              </p:txBody>
            </p:sp>
            <p:sp>
              <p:nvSpPr>
                <p:cNvPr id="32" name="Oval 31"/>
                <p:cNvSpPr/>
                <p:nvPr/>
              </p:nvSpPr>
              <p:spPr>
                <a:xfrm>
                  <a:off x="6368380" y="4849238"/>
                  <a:ext cx="733571" cy="6517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Aug ‘24</a:t>
                  </a:r>
                  <a:endParaRPr lang="en-ZA" sz="1000" dirty="0">
                    <a:solidFill>
                      <a:prstClr val="white"/>
                    </a:solidFill>
                    <a:latin typeface="Arial" panose="020B0604020202020204" pitchFamily="34" charset="0"/>
                    <a:cs typeface="Arial" panose="020B0604020202020204" pitchFamily="34" charset="0"/>
                  </a:endParaRPr>
                </a:p>
              </p:txBody>
            </p:sp>
            <p:sp>
              <p:nvSpPr>
                <p:cNvPr id="33" name="Oval 32"/>
                <p:cNvSpPr/>
                <p:nvPr/>
              </p:nvSpPr>
              <p:spPr>
                <a:xfrm>
                  <a:off x="7211444" y="4829783"/>
                  <a:ext cx="747733" cy="651753"/>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Sep ‘24</a:t>
                  </a:r>
                  <a:endParaRPr lang="en-ZA" sz="1000" dirty="0">
                    <a:solidFill>
                      <a:prstClr val="white"/>
                    </a:solidFill>
                    <a:latin typeface="Arial" panose="020B0604020202020204" pitchFamily="34" charset="0"/>
                    <a:cs typeface="Arial" panose="020B0604020202020204" pitchFamily="34" charset="0"/>
                  </a:endParaRPr>
                </a:p>
              </p:txBody>
            </p:sp>
            <p:sp>
              <p:nvSpPr>
                <p:cNvPr id="34" name="Oval 33"/>
                <p:cNvSpPr/>
                <p:nvPr/>
              </p:nvSpPr>
              <p:spPr>
                <a:xfrm>
                  <a:off x="8054508" y="4834646"/>
                  <a:ext cx="690664" cy="65175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Oct ‘24</a:t>
                  </a:r>
                  <a:endParaRPr lang="en-ZA" sz="1000" dirty="0">
                    <a:solidFill>
                      <a:prstClr val="white"/>
                    </a:solidFill>
                    <a:latin typeface="Arial" panose="020B0604020202020204" pitchFamily="34" charset="0"/>
                    <a:cs typeface="Arial" panose="020B0604020202020204" pitchFamily="34" charset="0"/>
                  </a:endParaRPr>
                </a:p>
              </p:txBody>
            </p:sp>
          </p:grpSp>
          <p:sp>
            <p:nvSpPr>
              <p:cNvPr id="22" name="Oval 21"/>
              <p:cNvSpPr/>
              <p:nvPr/>
            </p:nvSpPr>
            <p:spPr>
              <a:xfrm>
                <a:off x="8282973" y="4705924"/>
                <a:ext cx="627613" cy="614517"/>
              </a:xfrm>
              <a:prstGeom prst="ellipse">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Dec ‘24</a:t>
                </a:r>
                <a:endParaRPr lang="en-ZA" sz="1000" dirty="0">
                  <a:solidFill>
                    <a:prstClr val="white"/>
                  </a:solidFill>
                  <a:latin typeface="Arial" panose="020B0604020202020204" pitchFamily="34" charset="0"/>
                  <a:cs typeface="Arial" panose="020B0604020202020204" pitchFamily="34" charset="0"/>
                </a:endParaRPr>
              </a:p>
            </p:txBody>
          </p:sp>
          <p:sp>
            <p:nvSpPr>
              <p:cNvPr id="24" name="Oval 23"/>
              <p:cNvSpPr/>
              <p:nvPr/>
            </p:nvSpPr>
            <p:spPr>
              <a:xfrm>
                <a:off x="7522174" y="4710509"/>
                <a:ext cx="627613" cy="623689"/>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prstClr val="white"/>
                    </a:solidFill>
                    <a:latin typeface="Arial" panose="020B0604020202020204" pitchFamily="34" charset="0"/>
                    <a:cs typeface="Arial" panose="020B0604020202020204" pitchFamily="34" charset="0"/>
                  </a:rPr>
                  <a:t>Nov ‘24</a:t>
                </a:r>
                <a:endParaRPr lang="en-ZA" sz="1000" dirty="0">
                  <a:solidFill>
                    <a:prstClr val="white"/>
                  </a:solidFill>
                  <a:latin typeface="Arial" panose="020B0604020202020204" pitchFamily="34" charset="0"/>
                  <a:cs typeface="Arial" panose="020B0604020202020204" pitchFamily="34" charset="0"/>
                </a:endParaRPr>
              </a:p>
            </p:txBody>
          </p:sp>
        </p:grpSp>
        <p:grpSp>
          <p:nvGrpSpPr>
            <p:cNvPr id="9" name="Group 8"/>
            <p:cNvGrpSpPr/>
            <p:nvPr/>
          </p:nvGrpSpPr>
          <p:grpSpPr>
            <a:xfrm>
              <a:off x="1270478" y="4216126"/>
              <a:ext cx="4698335" cy="541324"/>
              <a:chOff x="1270478" y="4216126"/>
              <a:chExt cx="4698335" cy="541324"/>
            </a:xfrm>
          </p:grpSpPr>
          <p:sp>
            <p:nvSpPr>
              <p:cNvPr id="19" name="TextBox 18"/>
              <p:cNvSpPr txBox="1"/>
              <p:nvPr/>
            </p:nvSpPr>
            <p:spPr>
              <a:xfrm>
                <a:off x="1270478" y="4216126"/>
                <a:ext cx="1574527" cy="541324"/>
              </a:xfrm>
              <a:prstGeom prst="rect">
                <a:avLst/>
              </a:prstGeom>
              <a:noFill/>
              <a:ln>
                <a:noFill/>
              </a:ln>
            </p:spPr>
            <p:txBody>
              <a:bodyPr wrap="square" rtlCol="0">
                <a:spAutoFit/>
              </a:bodyPr>
              <a:lstStyle/>
              <a:p>
                <a:pPr defTabSz="457200"/>
                <a:r>
                  <a:rPr lang="en-US" sz="1000" dirty="0">
                    <a:solidFill>
                      <a:prstClr val="black"/>
                    </a:solidFill>
                    <a:latin typeface="Arial" panose="020B0604020202020204" pitchFamily="34" charset="0"/>
                    <a:cs typeface="Arial" panose="020B0604020202020204" pitchFamily="34" charset="0"/>
                  </a:rPr>
                  <a:t>28 March</a:t>
                </a:r>
              </a:p>
              <a:p>
                <a:pPr defTabSz="457200"/>
                <a:r>
                  <a:rPr lang="en-US" sz="1000" dirty="0">
                    <a:solidFill>
                      <a:prstClr val="black"/>
                    </a:solidFill>
                    <a:latin typeface="Arial" panose="020B0604020202020204" pitchFamily="34" charset="0"/>
                    <a:cs typeface="Arial" panose="020B0604020202020204" pitchFamily="34" charset="0"/>
                  </a:rPr>
                  <a:t>Radiological Exercise</a:t>
                </a:r>
              </a:p>
              <a:p>
                <a:pPr defTabSz="457200"/>
                <a:endParaRPr lang="en-ZA" sz="1000" dirty="0">
                  <a:solidFill>
                    <a:prstClr val="black"/>
                  </a:solidFill>
                  <a:latin typeface="Arial" panose="020B0604020202020204" pitchFamily="34" charset="0"/>
                  <a:cs typeface="Arial" panose="020B0604020202020204" pitchFamily="34" charset="0"/>
                </a:endParaRPr>
              </a:p>
            </p:txBody>
          </p:sp>
          <p:sp>
            <p:nvSpPr>
              <p:cNvPr id="20" name="TextBox 19"/>
              <p:cNvSpPr txBox="1"/>
              <p:nvPr/>
            </p:nvSpPr>
            <p:spPr>
              <a:xfrm>
                <a:off x="4300325" y="4249672"/>
                <a:ext cx="1668488" cy="390956"/>
              </a:xfrm>
              <a:prstGeom prst="rect">
                <a:avLst/>
              </a:prstGeom>
              <a:noFill/>
            </p:spPr>
            <p:txBody>
              <a:bodyPr wrap="square" rtlCol="0">
                <a:spAutoFit/>
              </a:bodyPr>
              <a:lstStyle/>
              <a:p>
                <a:pPr defTabSz="457200"/>
                <a:r>
                  <a:rPr lang="en-US" sz="1000" dirty="0">
                    <a:solidFill>
                      <a:prstClr val="black"/>
                    </a:solidFill>
                    <a:latin typeface="Arial" panose="020B0604020202020204" pitchFamily="34" charset="0"/>
                    <a:cs typeface="Arial" panose="020B0604020202020204" pitchFamily="34" charset="0"/>
                  </a:rPr>
                  <a:t>11 July </a:t>
                </a:r>
              </a:p>
              <a:p>
                <a:pPr defTabSz="457200"/>
                <a:r>
                  <a:rPr lang="en-US" sz="1000" dirty="0">
                    <a:solidFill>
                      <a:prstClr val="black"/>
                    </a:solidFill>
                    <a:latin typeface="Arial" panose="020B0604020202020204" pitchFamily="34" charset="0"/>
                    <a:cs typeface="Arial" panose="020B0604020202020204" pitchFamily="34" charset="0"/>
                  </a:rPr>
                  <a:t>Radiological Exercise</a:t>
                </a:r>
                <a:endParaRPr lang="en-ZA" sz="1000" dirty="0">
                  <a:solidFill>
                    <a:prstClr val="black"/>
                  </a:solidFill>
                  <a:latin typeface="Arial" panose="020B0604020202020204" pitchFamily="34" charset="0"/>
                  <a:cs typeface="Arial" panose="020B0604020202020204" pitchFamily="34" charset="0"/>
                </a:endParaRPr>
              </a:p>
            </p:txBody>
          </p:sp>
        </p:grpSp>
        <p:grpSp>
          <p:nvGrpSpPr>
            <p:cNvPr id="10" name="Group 9"/>
            <p:cNvGrpSpPr/>
            <p:nvPr/>
          </p:nvGrpSpPr>
          <p:grpSpPr>
            <a:xfrm>
              <a:off x="1865534" y="2553042"/>
              <a:ext cx="7065457" cy="1663083"/>
              <a:chOff x="1865534" y="2553042"/>
              <a:chExt cx="7065457" cy="1663083"/>
            </a:xfrm>
          </p:grpSpPr>
          <p:cxnSp>
            <p:nvCxnSpPr>
              <p:cNvPr id="11" name="Straight Connector 10"/>
              <p:cNvCxnSpPr>
                <a:stCxn id="14" idx="2"/>
                <a:endCxn id="29" idx="0"/>
              </p:cNvCxnSpPr>
              <p:nvPr/>
            </p:nvCxnSpPr>
            <p:spPr>
              <a:xfrm>
                <a:off x="3347621" y="2973415"/>
                <a:ext cx="1" cy="376148"/>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6237159" y="2925024"/>
                <a:ext cx="7002" cy="425658"/>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27" idx="4"/>
              </p:cNvCxnSpPr>
              <p:nvPr/>
            </p:nvCxnSpPr>
            <p:spPr>
              <a:xfrm>
                <a:off x="1865534" y="3968666"/>
                <a:ext cx="0" cy="247459"/>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558120" y="2582458"/>
                <a:ext cx="1579002" cy="390956"/>
              </a:xfrm>
              <a:prstGeom prst="rect">
                <a:avLst/>
              </a:prstGeom>
              <a:noFill/>
            </p:spPr>
            <p:txBody>
              <a:bodyPr wrap="square" rtlCol="0">
                <a:spAutoFit/>
              </a:bodyPr>
              <a:lstStyle/>
              <a:p>
                <a:pPr defTabSz="457200"/>
                <a:r>
                  <a:rPr lang="en-US" sz="1000" dirty="0">
                    <a:solidFill>
                      <a:prstClr val="black"/>
                    </a:solidFill>
                    <a:latin typeface="Arial" panose="020B0604020202020204" pitchFamily="34" charset="0"/>
                    <a:cs typeface="Arial" panose="020B0604020202020204" pitchFamily="34" charset="0"/>
                  </a:rPr>
                  <a:t>07 May</a:t>
                </a:r>
              </a:p>
              <a:p>
                <a:pPr defTabSz="457200"/>
                <a:r>
                  <a:rPr lang="en-US" sz="1000" dirty="0">
                    <a:solidFill>
                      <a:prstClr val="black"/>
                    </a:solidFill>
                    <a:latin typeface="Arial" panose="020B0604020202020204" pitchFamily="34" charset="0"/>
                    <a:cs typeface="Arial" panose="020B0604020202020204" pitchFamily="34" charset="0"/>
                  </a:rPr>
                  <a:t>Chemical Exercise</a:t>
                </a:r>
                <a:endParaRPr lang="en-ZA" sz="1000" dirty="0">
                  <a:solidFill>
                    <a:prstClr val="black"/>
                  </a:solidFill>
                  <a:latin typeface="Arial" panose="020B0604020202020204" pitchFamily="34" charset="0"/>
                  <a:cs typeface="Arial" panose="020B0604020202020204" pitchFamily="34" charset="0"/>
                </a:endParaRPr>
              </a:p>
            </p:txBody>
          </p:sp>
          <p:sp>
            <p:nvSpPr>
              <p:cNvPr id="15" name="TextBox 14"/>
              <p:cNvSpPr txBox="1"/>
              <p:nvPr/>
            </p:nvSpPr>
            <p:spPr>
              <a:xfrm>
                <a:off x="5668162" y="2553042"/>
                <a:ext cx="1410999" cy="390956"/>
              </a:xfrm>
              <a:prstGeom prst="rect">
                <a:avLst/>
              </a:prstGeom>
              <a:noFill/>
            </p:spPr>
            <p:txBody>
              <a:bodyPr wrap="square" rtlCol="0">
                <a:spAutoFit/>
              </a:bodyPr>
              <a:lstStyle/>
              <a:p>
                <a:pPr defTabSz="457200"/>
                <a:r>
                  <a:rPr lang="en-US" sz="1000" dirty="0" smtClean="0">
                    <a:solidFill>
                      <a:prstClr val="black"/>
                    </a:solidFill>
                    <a:latin typeface="Arial" panose="020B0604020202020204" pitchFamily="34" charset="0"/>
                    <a:cs typeface="Arial" panose="020B0604020202020204" pitchFamily="34" charset="0"/>
                  </a:rPr>
                  <a:t>04 September</a:t>
                </a:r>
              </a:p>
              <a:p>
                <a:pPr defTabSz="457200"/>
                <a:r>
                  <a:rPr lang="en-ZA" sz="1000" dirty="0" smtClean="0">
                    <a:solidFill>
                      <a:prstClr val="black"/>
                    </a:solidFill>
                    <a:latin typeface="Arial" panose="020B0604020202020204" pitchFamily="34" charset="0"/>
                    <a:cs typeface="Arial" panose="020B0604020202020204" pitchFamily="34" charset="0"/>
                  </a:rPr>
                  <a:t>Security Exercise</a:t>
                </a:r>
                <a:endParaRPr lang="en-ZA" sz="1000" dirty="0">
                  <a:solidFill>
                    <a:prstClr val="black"/>
                  </a:solidFill>
                  <a:latin typeface="Arial" panose="020B0604020202020204" pitchFamily="34" charset="0"/>
                  <a:cs typeface="Arial" panose="020B0604020202020204" pitchFamily="34" charset="0"/>
                </a:endParaRPr>
              </a:p>
            </p:txBody>
          </p:sp>
          <p:sp>
            <p:nvSpPr>
              <p:cNvPr id="16" name="TextBox 15"/>
              <p:cNvSpPr txBox="1"/>
              <p:nvPr/>
            </p:nvSpPr>
            <p:spPr>
              <a:xfrm>
                <a:off x="7079161" y="2553042"/>
                <a:ext cx="1851830" cy="390956"/>
              </a:xfrm>
              <a:prstGeom prst="rect">
                <a:avLst/>
              </a:prstGeom>
              <a:noFill/>
              <a:ln>
                <a:noFill/>
              </a:ln>
            </p:spPr>
            <p:txBody>
              <a:bodyPr wrap="square" rtlCol="0">
                <a:spAutoFit/>
              </a:bodyPr>
              <a:lstStyle/>
              <a:p>
                <a:r>
                  <a:rPr lang="en-US" sz="1000" dirty="0">
                    <a:solidFill>
                      <a:prstClr val="black"/>
                    </a:solidFill>
                    <a:latin typeface="Arial" panose="020B0604020202020204" pitchFamily="34" charset="0"/>
                    <a:cs typeface="Arial" panose="020B0604020202020204" pitchFamily="34" charset="0"/>
                  </a:rPr>
                  <a:t>15 November </a:t>
                </a:r>
              </a:p>
              <a:p>
                <a:r>
                  <a:rPr lang="en-US" sz="1000" dirty="0">
                    <a:solidFill>
                      <a:prstClr val="black"/>
                    </a:solidFill>
                    <a:latin typeface="Arial" panose="020B0604020202020204" pitchFamily="34" charset="0"/>
                    <a:cs typeface="Arial" panose="020B0604020202020204" pitchFamily="34" charset="0"/>
                  </a:rPr>
                  <a:t>Radiological</a:t>
                </a:r>
                <a:r>
                  <a:rPr lang="en-ZA" sz="1000" dirty="0">
                    <a:solidFill>
                      <a:prstClr val="black"/>
                    </a:solidFill>
                    <a:latin typeface="Arial" panose="020B0604020202020204" pitchFamily="34" charset="0"/>
                    <a:cs typeface="Arial" panose="020B0604020202020204" pitchFamily="34" charset="0"/>
                  </a:rPr>
                  <a:t> Exercise</a:t>
                </a:r>
              </a:p>
            </p:txBody>
          </p:sp>
        </p:grpSp>
      </p:grpSp>
      <p:sp>
        <p:nvSpPr>
          <p:cNvPr id="62" name="TextBox 61"/>
          <p:cNvSpPr txBox="1"/>
          <p:nvPr/>
        </p:nvSpPr>
        <p:spPr>
          <a:xfrm>
            <a:off x="8075511" y="2988181"/>
            <a:ext cx="1603864" cy="400110"/>
          </a:xfrm>
          <a:prstGeom prst="rect">
            <a:avLst/>
          </a:prstGeom>
          <a:noFill/>
        </p:spPr>
        <p:txBody>
          <a:bodyPr wrap="square" rtlCol="0">
            <a:spAutoFit/>
          </a:bodyPr>
          <a:lstStyle/>
          <a:p>
            <a:pPr defTabSz="457200"/>
            <a:r>
              <a:rPr lang="en-US" sz="1000" dirty="0" smtClean="0">
                <a:solidFill>
                  <a:prstClr val="black"/>
                </a:solidFill>
                <a:latin typeface="Arial" panose="020B0604020202020204" pitchFamily="34" charset="0"/>
                <a:cs typeface="Arial" panose="020B0604020202020204" pitchFamily="34" charset="0"/>
              </a:rPr>
              <a:t>25 October </a:t>
            </a:r>
            <a:endParaRPr lang="en-US" sz="1000" dirty="0">
              <a:solidFill>
                <a:prstClr val="black"/>
              </a:solidFill>
              <a:latin typeface="Arial" panose="020B0604020202020204" pitchFamily="34" charset="0"/>
              <a:cs typeface="Arial" panose="020B0604020202020204" pitchFamily="34" charset="0"/>
            </a:endParaRPr>
          </a:p>
          <a:p>
            <a:pPr defTabSz="457200"/>
            <a:r>
              <a:rPr lang="en-US" sz="1000" dirty="0">
                <a:solidFill>
                  <a:prstClr val="black"/>
                </a:solidFill>
                <a:latin typeface="Arial" panose="020B0604020202020204" pitchFamily="34" charset="0"/>
                <a:cs typeface="Arial" panose="020B0604020202020204" pitchFamily="34" charset="0"/>
              </a:rPr>
              <a:t>Chemical Exercise</a:t>
            </a:r>
            <a:endParaRPr lang="en-ZA" sz="1000" dirty="0">
              <a:solidFill>
                <a:prstClr val="black"/>
              </a:solidFill>
              <a:latin typeface="Arial" panose="020B0604020202020204" pitchFamily="34" charset="0"/>
              <a:cs typeface="Arial" panose="020B0604020202020204" pitchFamily="34" charset="0"/>
            </a:endParaRPr>
          </a:p>
        </p:txBody>
      </p:sp>
      <p:cxnSp>
        <p:nvCxnSpPr>
          <p:cNvPr id="43" name="Straight Connector 42"/>
          <p:cNvCxnSpPr/>
          <p:nvPr/>
        </p:nvCxnSpPr>
        <p:spPr>
          <a:xfrm flipH="1">
            <a:off x="9274681" y="1546493"/>
            <a:ext cx="6621" cy="435624"/>
          </a:xfrm>
          <a:prstGeom prst="line">
            <a:avLst/>
          </a:prstGeom>
          <a:ln w="1905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8548604" y="2621350"/>
            <a:ext cx="6622" cy="363800"/>
          </a:xfrm>
          <a:prstGeom prst="line">
            <a:avLst/>
          </a:prstGeom>
          <a:ln w="1905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a:off x="6481248" y="2582278"/>
            <a:ext cx="1" cy="319877"/>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1734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solidFill>
                  <a:srgbClr val="233881"/>
                </a:solidFill>
              </a:rPr>
              <a:t>RADIOLOGICAL PATHWAYS </a:t>
            </a:r>
            <a:r>
              <a:rPr lang="en-GB" sz="2700" dirty="0">
                <a:solidFill>
                  <a:srgbClr val="233881"/>
                </a:solidFill>
              </a:rPr>
              <a:t>THAT</a:t>
            </a:r>
            <a:r>
              <a:rPr lang="en-GB" dirty="0">
                <a:solidFill>
                  <a:srgbClr val="233881"/>
                </a:solidFill>
              </a:rPr>
              <a:t> ARE MONITORED</a:t>
            </a:r>
            <a:r>
              <a:rPr lang="en-ZA" dirty="0">
                <a:solidFill>
                  <a:srgbClr val="233881"/>
                </a:solidFill>
              </a:rPr>
              <a:t/>
            </a:r>
            <a:br>
              <a:rPr lang="en-ZA" dirty="0">
                <a:solidFill>
                  <a:srgbClr val="233881"/>
                </a:solidFill>
              </a:rPr>
            </a:br>
            <a:endParaRPr lang="en-ZA" dirty="0"/>
          </a:p>
        </p:txBody>
      </p:sp>
      <p:sp>
        <p:nvSpPr>
          <p:cNvPr id="4" name="TextBox 3"/>
          <p:cNvSpPr txBox="1"/>
          <p:nvPr/>
        </p:nvSpPr>
        <p:spPr>
          <a:xfrm>
            <a:off x="478007" y="1023991"/>
            <a:ext cx="11522082" cy="8309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ZA"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This monitoring is conducted to assess the possible impact on the public or environment due to radiation resulting from operations and discharges from  Necsa site. </a:t>
            </a:r>
          </a:p>
        </p:txBody>
      </p:sp>
      <p:pic>
        <p:nvPicPr>
          <p:cNvPr id="3" name="Picture 2">
            <a:extLst>
              <a:ext uri="{FF2B5EF4-FFF2-40B4-BE49-F238E27FC236}">
                <a16:creationId xmlns:a16="http://schemas.microsoft.com/office/drawing/2014/main" xmlns="" id="{B9FF7585-383D-FC01-E203-ABE831776374}"/>
              </a:ext>
            </a:extLst>
          </p:cNvPr>
          <p:cNvPicPr>
            <a:picLocks noChangeAspect="1"/>
          </p:cNvPicPr>
          <p:nvPr/>
        </p:nvPicPr>
        <p:blipFill>
          <a:blip r:embed="rId2"/>
          <a:stretch>
            <a:fillRect/>
          </a:stretch>
        </p:blipFill>
        <p:spPr>
          <a:xfrm>
            <a:off x="327179" y="2021586"/>
            <a:ext cx="3223514" cy="4469626"/>
          </a:xfrm>
          <a:prstGeom prst="rect">
            <a:avLst/>
          </a:prstGeom>
          <a:effectLst>
            <a:softEdge rad="63500"/>
          </a:effectLst>
        </p:spPr>
      </p:pic>
      <p:sp>
        <p:nvSpPr>
          <p:cNvPr id="6" name="TextBox 5"/>
          <p:cNvSpPr txBox="1"/>
          <p:nvPr/>
        </p:nvSpPr>
        <p:spPr>
          <a:xfrm>
            <a:off x="1122197" y="2285236"/>
            <a:ext cx="1654234" cy="338554"/>
          </a:xfrm>
          <a:prstGeom prst="rect">
            <a:avLst/>
          </a:prstGeom>
          <a:solidFill>
            <a:srgbClr val="23C1F9"/>
          </a:solid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ZA"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Air monitoring </a:t>
            </a:r>
          </a:p>
        </p:txBody>
      </p:sp>
      <p:pic>
        <p:nvPicPr>
          <p:cNvPr id="5" name="Picture 4">
            <a:extLst>
              <a:ext uri="{FF2B5EF4-FFF2-40B4-BE49-F238E27FC236}">
                <a16:creationId xmlns:a16="http://schemas.microsoft.com/office/drawing/2014/main" xmlns="" id="{4F640DFC-14B8-BB2F-A4C6-F302858F5AA5}"/>
              </a:ext>
            </a:extLst>
          </p:cNvPr>
          <p:cNvPicPr>
            <a:picLocks noChangeAspect="1"/>
          </p:cNvPicPr>
          <p:nvPr/>
        </p:nvPicPr>
        <p:blipFill>
          <a:blip r:embed="rId3"/>
          <a:stretch>
            <a:fillRect/>
          </a:stretch>
        </p:blipFill>
        <p:spPr>
          <a:xfrm>
            <a:off x="4172095" y="1964578"/>
            <a:ext cx="3512676" cy="4486372"/>
          </a:xfrm>
          <a:prstGeom prst="rect">
            <a:avLst/>
          </a:prstGeom>
          <a:effectLst>
            <a:softEdge rad="127000"/>
          </a:effectLst>
        </p:spPr>
      </p:pic>
      <p:sp>
        <p:nvSpPr>
          <p:cNvPr id="7" name="TextBox 6"/>
          <p:cNvSpPr txBox="1"/>
          <p:nvPr/>
        </p:nvSpPr>
        <p:spPr>
          <a:xfrm>
            <a:off x="4629134" y="2285236"/>
            <a:ext cx="2440511" cy="338554"/>
          </a:xfrm>
          <a:prstGeom prst="rect">
            <a:avLst/>
          </a:prstGeom>
          <a:solidFill>
            <a:srgbClr val="66FFCC"/>
          </a:solid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ZA"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Terrestrial environment</a:t>
            </a:r>
          </a:p>
        </p:txBody>
      </p:sp>
      <p:pic>
        <p:nvPicPr>
          <p:cNvPr id="9" name="Picture 8">
            <a:extLst>
              <a:ext uri="{FF2B5EF4-FFF2-40B4-BE49-F238E27FC236}">
                <a16:creationId xmlns:a16="http://schemas.microsoft.com/office/drawing/2014/main" xmlns="" id="{998C3604-BD54-37E9-6D0D-5D20E866B7CA}"/>
              </a:ext>
            </a:extLst>
          </p:cNvPr>
          <p:cNvPicPr>
            <a:picLocks noChangeAspect="1"/>
          </p:cNvPicPr>
          <p:nvPr/>
        </p:nvPicPr>
        <p:blipFill>
          <a:blip r:embed="rId4"/>
          <a:stretch>
            <a:fillRect/>
          </a:stretch>
        </p:blipFill>
        <p:spPr>
          <a:xfrm>
            <a:off x="8290653" y="1930654"/>
            <a:ext cx="3011965" cy="4520296"/>
          </a:xfrm>
          <a:prstGeom prst="rect">
            <a:avLst/>
          </a:prstGeom>
          <a:effectLst>
            <a:softEdge rad="63500"/>
          </a:effectLst>
        </p:spPr>
      </p:pic>
      <p:sp>
        <p:nvSpPr>
          <p:cNvPr id="8" name="TextBox 7"/>
          <p:cNvSpPr txBox="1"/>
          <p:nvPr/>
        </p:nvSpPr>
        <p:spPr>
          <a:xfrm>
            <a:off x="8396362" y="2149859"/>
            <a:ext cx="2800546" cy="338554"/>
          </a:xfrm>
          <a:prstGeom prst="rect">
            <a:avLst/>
          </a:prstGeom>
          <a:solidFill>
            <a:schemeClr val="accent1">
              <a:lumMod val="40000"/>
              <a:lumOff val="60000"/>
            </a:schemeClr>
          </a:solid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ZA"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Surface and Groundwater</a:t>
            </a:r>
          </a:p>
        </p:txBody>
      </p:sp>
      <p:sp>
        <p:nvSpPr>
          <p:cNvPr id="10" name="TextBox 9"/>
          <p:cNvSpPr txBox="1"/>
          <p:nvPr/>
        </p:nvSpPr>
        <p:spPr>
          <a:xfrm>
            <a:off x="445223" y="3054038"/>
            <a:ext cx="3105470"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rgbClr val="233881"/>
                </a:solidFill>
                <a:effectLst/>
                <a:uLnTx/>
                <a:uFillTx/>
                <a:latin typeface="Arial" panose="020B0604020202020204" pitchFamily="34" charset="0"/>
                <a:ea typeface="+mn-ea"/>
                <a:cs typeface="Arial" panose="020B0604020202020204" pitchFamily="34" charset="0"/>
              </a:rPr>
              <a:t>Stacks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rgbClr val="233881"/>
                </a:solidFill>
                <a:effectLst/>
                <a:uLnTx/>
                <a:uFillTx/>
                <a:latin typeface="Arial" panose="020B0604020202020204" pitchFamily="34" charset="0"/>
                <a:ea typeface="+mn-ea"/>
                <a:cs typeface="Arial" panose="020B0604020202020204" pitchFamily="34" charset="0"/>
              </a:rPr>
              <a:t>Fallouts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rgbClr val="233881"/>
                </a:solidFill>
                <a:effectLst/>
                <a:uLnTx/>
                <a:uFillTx/>
                <a:latin typeface="Arial" panose="020B0604020202020204" pitchFamily="34" charset="0"/>
                <a:ea typeface="+mn-ea"/>
                <a:cs typeface="Arial" panose="020B0604020202020204" pitchFamily="34" charset="0"/>
              </a:rPr>
              <a:t>Atmospheric particulates &amp; iodine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rgbClr val="233881"/>
                </a:solidFill>
                <a:effectLst/>
                <a:uLnTx/>
                <a:uFillTx/>
                <a:latin typeface="Arial" panose="020B0604020202020204" pitchFamily="34" charset="0"/>
                <a:ea typeface="+mn-ea"/>
                <a:cs typeface="Arial" panose="020B0604020202020204" pitchFamily="34" charset="0"/>
              </a:rPr>
              <a:t>Tacky sacks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err="1">
                <a:ln>
                  <a:noFill/>
                </a:ln>
                <a:solidFill>
                  <a:srgbClr val="233881"/>
                </a:solidFill>
                <a:effectLst/>
                <a:uLnTx/>
                <a:uFillTx/>
                <a:latin typeface="Arial" panose="020B0604020202020204" pitchFamily="34" charset="0"/>
                <a:ea typeface="+mn-ea"/>
                <a:cs typeface="Arial" panose="020B0604020202020204" pitchFamily="34" charset="0"/>
              </a:rPr>
              <a:t>Thermo</a:t>
            </a:r>
            <a:r>
              <a:rPr kumimoji="0" lang="en-ZA" sz="1400" b="1" i="0" u="none" strike="noStrike" kern="1200" cap="none" spc="0" normalizeH="0" baseline="0" noProof="0" dirty="0">
                <a:ln>
                  <a:noFill/>
                </a:ln>
                <a:solidFill>
                  <a:srgbClr val="233881"/>
                </a:solidFill>
                <a:effectLst/>
                <a:uLnTx/>
                <a:uFillTx/>
                <a:latin typeface="Arial" panose="020B0604020202020204" pitchFamily="34" charset="0"/>
                <a:ea typeface="+mn-ea"/>
                <a:cs typeface="Arial" panose="020B0604020202020204" pitchFamily="34" charset="0"/>
              </a:rPr>
              <a:t> Luminescent Dosimeter (TLD)</a:t>
            </a:r>
          </a:p>
        </p:txBody>
      </p:sp>
      <p:sp>
        <p:nvSpPr>
          <p:cNvPr id="11" name="TextBox 10"/>
          <p:cNvSpPr txBox="1"/>
          <p:nvPr/>
        </p:nvSpPr>
        <p:spPr>
          <a:xfrm>
            <a:off x="4414058" y="4207764"/>
            <a:ext cx="3427689"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Soil (Annual &amp; </a:t>
            </a:r>
            <a:r>
              <a:rPr kumimoji="0" lang="en-ZA"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Thabana</a:t>
            </a: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Sediment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Sewage sludge (</a:t>
            </a:r>
            <a:r>
              <a:rPr kumimoji="0" lang="en-ZA"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Pel</a:t>
            </a: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East &amp; </a:t>
            </a:r>
            <a:r>
              <a:rPr kumimoji="0" lang="en-ZA"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Pel</a:t>
            </a: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West sewage Plants)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Vegetation on site (</a:t>
            </a:r>
            <a:r>
              <a:rPr kumimoji="0" lang="en-ZA"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rPr>
              <a:t>Thabana</a:t>
            </a: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Vegetables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Fish (Dam &amp; Crocodile River)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Meat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ZA"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Milk </a:t>
            </a:r>
          </a:p>
        </p:txBody>
      </p:sp>
      <p:sp>
        <p:nvSpPr>
          <p:cNvPr id="12" name="TextBox 11"/>
          <p:cNvSpPr txBox="1"/>
          <p:nvPr/>
        </p:nvSpPr>
        <p:spPr>
          <a:xfrm>
            <a:off x="8290652" y="4248006"/>
            <a:ext cx="3011965"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ZA" sz="1600" b="1" dirty="0">
                <a:solidFill>
                  <a:schemeClr val="bg1"/>
                </a:solidFill>
              </a:rPr>
              <a:t>Community Drinking water – Kosmos and Hartbeespoort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ZA" sz="1600" b="1" dirty="0">
                <a:solidFill>
                  <a:schemeClr val="bg1"/>
                </a:solidFill>
              </a:rPr>
              <a:t>Crocodile River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ZA" sz="1600" b="1" dirty="0">
                <a:solidFill>
                  <a:schemeClr val="bg1"/>
                </a:solidFill>
              </a:rPr>
              <a:t>Boundary streams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ZA" sz="1600" b="1" dirty="0">
                <a:solidFill>
                  <a:schemeClr val="bg1"/>
                </a:solidFill>
              </a:rPr>
              <a:t>Boreholes (Annual drinking water &amp; </a:t>
            </a:r>
            <a:r>
              <a:rPr lang="en-ZA" sz="1600" b="1" dirty="0" err="1">
                <a:solidFill>
                  <a:schemeClr val="bg1"/>
                </a:solidFill>
              </a:rPr>
              <a:t>Thabana</a:t>
            </a:r>
            <a:r>
              <a:rPr lang="en-ZA" sz="1600" b="1" dirty="0">
                <a:solidFill>
                  <a:schemeClr val="bg1"/>
                </a:solidFill>
              </a:rPr>
              <a:t>)</a:t>
            </a:r>
          </a:p>
        </p:txBody>
      </p:sp>
      <p:sp>
        <p:nvSpPr>
          <p:cNvPr id="14" name="24-Point Star 13"/>
          <p:cNvSpPr/>
          <p:nvPr/>
        </p:nvSpPr>
        <p:spPr>
          <a:xfrm>
            <a:off x="1695134" y="4713166"/>
            <a:ext cx="2348460" cy="2001434"/>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NNR further conducts independent sampling and analysis </a:t>
            </a:r>
          </a:p>
        </p:txBody>
      </p:sp>
    </p:spTree>
    <p:extLst>
      <p:ext uri="{BB962C8B-B14F-4D97-AF65-F5344CB8AC3E}">
        <p14:creationId xmlns:p14="http://schemas.microsoft.com/office/powerpoint/2010/main" val="2015094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p:cNvCxnSpPr/>
          <p:nvPr/>
        </p:nvCxnSpPr>
        <p:spPr>
          <a:xfrm>
            <a:off x="0" y="1165802"/>
            <a:ext cx="12192000" cy="0"/>
          </a:xfrm>
          <a:prstGeom prst="line">
            <a:avLst/>
          </a:prstGeom>
          <a:ln w="28575">
            <a:solidFill>
              <a:srgbClr val="23C1F9"/>
            </a:solidFill>
          </a:ln>
        </p:spPr>
        <p:style>
          <a:lnRef idx="1">
            <a:schemeClr val="accent6"/>
          </a:lnRef>
          <a:fillRef idx="0">
            <a:schemeClr val="accent6"/>
          </a:fillRef>
          <a:effectRef idx="0">
            <a:schemeClr val="accent6"/>
          </a:effectRef>
          <a:fontRef idx="minor">
            <a:schemeClr val="tx1"/>
          </a:fontRef>
        </p:style>
      </p:cxnSp>
      <p:sp>
        <p:nvSpPr>
          <p:cNvPr id="23" name="Title 1"/>
          <p:cNvSpPr txBox="1">
            <a:spLocks/>
          </p:cNvSpPr>
          <p:nvPr/>
        </p:nvSpPr>
        <p:spPr>
          <a:xfrm>
            <a:off x="10746" y="296863"/>
            <a:ext cx="12192000" cy="868940"/>
          </a:xfrm>
          <a:prstGeom prst="rect">
            <a:avLst/>
          </a:prstGeom>
        </p:spPr>
        <p:txBody>
          <a:bodyPr>
            <a:normAutofit/>
          </a:bodyPr>
          <a:lstStyle>
            <a:lvl1pPr algn="l" defTabSz="914377"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ctr"/>
            <a:r>
              <a:rPr lang="en-ZA" sz="2200" b="1" dirty="0">
                <a:solidFill>
                  <a:srgbClr val="233881"/>
                </a:solidFill>
                <a:latin typeface="+mn-lt"/>
              </a:rPr>
              <a:t>PUBLIC DOSE</a:t>
            </a:r>
          </a:p>
          <a:p>
            <a:pPr algn="ctr"/>
            <a:endParaRPr lang="en-ZA" sz="2200" b="1" dirty="0">
              <a:solidFill>
                <a:srgbClr val="233881"/>
              </a:solidFill>
              <a:latin typeface="+mn-lt"/>
            </a:endParaRPr>
          </a:p>
        </p:txBody>
      </p:sp>
      <p:sp>
        <p:nvSpPr>
          <p:cNvPr id="7" name="Slide Number Placeholder 3"/>
          <p:cNvSpPr txBox="1">
            <a:spLocks/>
          </p:cNvSpPr>
          <p:nvPr/>
        </p:nvSpPr>
        <p:spPr>
          <a:xfrm>
            <a:off x="9760788" y="652895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66C2427-2C57-4C51-BCD6-E3E46358B060}" type="slidenum">
              <a:rPr lang="en-US" smtClean="0">
                <a:solidFill>
                  <a:prstClr val="black">
                    <a:tint val="75000"/>
                  </a:prstClr>
                </a:solidFill>
              </a:rPr>
              <a:pPr/>
              <a:t>21</a:t>
            </a:fld>
            <a:endParaRPr lang="en-US" dirty="0">
              <a:solidFill>
                <a:prstClr val="black">
                  <a:tint val="75000"/>
                </a:prstClr>
              </a:solidFill>
            </a:endParaRPr>
          </a:p>
        </p:txBody>
      </p:sp>
      <p:pic>
        <p:nvPicPr>
          <p:cNvPr id="8" name="Graphic 78" descr="Lightbulb and gear outline">
            <a:extLst>
              <a:ext uri="{FF2B5EF4-FFF2-40B4-BE49-F238E27FC236}">
                <a16:creationId xmlns:a16="http://schemas.microsoft.com/office/drawing/2014/main" xmlns="" id="{0A6C60A8-39ED-0F13-222E-0AB1114F1812}"/>
              </a:ext>
            </a:extLst>
          </p:cNvPr>
          <p:cNvPicPr>
            <a:picLocks noChangeAspect="1"/>
          </p:cNvPicPr>
          <p:nvPr/>
        </p:nvPicPr>
        <p:blipFill>
          <a:blip r:embed="rId2"/>
          <a:stretch>
            <a:fillRect/>
          </a:stretch>
        </p:blipFill>
        <p:spPr>
          <a:xfrm>
            <a:off x="1774149" y="2415379"/>
            <a:ext cx="750680" cy="807575"/>
          </a:xfrm>
          <a:prstGeom prst="rect">
            <a:avLst/>
          </a:prstGeom>
        </p:spPr>
      </p:pic>
      <p:graphicFrame>
        <p:nvGraphicFramePr>
          <p:cNvPr id="14" name="Table 13"/>
          <p:cNvGraphicFramePr>
            <a:graphicFrameLocks noGrp="1"/>
          </p:cNvGraphicFramePr>
          <p:nvPr>
            <p:extLst/>
          </p:nvPr>
        </p:nvGraphicFramePr>
        <p:xfrm>
          <a:off x="6400799" y="4029942"/>
          <a:ext cx="5417391" cy="802291"/>
        </p:xfrm>
        <a:graphic>
          <a:graphicData uri="http://schemas.openxmlformats.org/drawingml/2006/table">
            <a:tbl>
              <a:tblPr firstRow="1" bandRow="1">
                <a:tableStyleId>{5C22544A-7EE6-4342-B048-85BDC9FD1C3A}</a:tableStyleId>
              </a:tblPr>
              <a:tblGrid>
                <a:gridCol w="764700">
                  <a:extLst>
                    <a:ext uri="{9D8B030D-6E8A-4147-A177-3AD203B41FA5}">
                      <a16:colId xmlns:a16="http://schemas.microsoft.com/office/drawing/2014/main" xmlns="" val="20000"/>
                    </a:ext>
                  </a:extLst>
                </a:gridCol>
                <a:gridCol w="866045">
                  <a:extLst>
                    <a:ext uri="{9D8B030D-6E8A-4147-A177-3AD203B41FA5}">
                      <a16:colId xmlns:a16="http://schemas.microsoft.com/office/drawing/2014/main" xmlns="" val="20001"/>
                    </a:ext>
                  </a:extLst>
                </a:gridCol>
                <a:gridCol w="939752">
                  <a:extLst>
                    <a:ext uri="{9D8B030D-6E8A-4147-A177-3AD203B41FA5}">
                      <a16:colId xmlns:a16="http://schemas.microsoft.com/office/drawing/2014/main" xmlns="" val="20002"/>
                    </a:ext>
                  </a:extLst>
                </a:gridCol>
                <a:gridCol w="1068737">
                  <a:extLst>
                    <a:ext uri="{9D8B030D-6E8A-4147-A177-3AD203B41FA5}">
                      <a16:colId xmlns:a16="http://schemas.microsoft.com/office/drawing/2014/main" xmlns="" val="20003"/>
                    </a:ext>
                  </a:extLst>
                </a:gridCol>
                <a:gridCol w="902899">
                  <a:extLst>
                    <a:ext uri="{9D8B030D-6E8A-4147-A177-3AD203B41FA5}">
                      <a16:colId xmlns:a16="http://schemas.microsoft.com/office/drawing/2014/main" xmlns="" val="20004"/>
                    </a:ext>
                  </a:extLst>
                </a:gridCol>
                <a:gridCol w="875258">
                  <a:extLst>
                    <a:ext uri="{9D8B030D-6E8A-4147-A177-3AD203B41FA5}">
                      <a16:colId xmlns:a16="http://schemas.microsoft.com/office/drawing/2014/main" xmlns="" val="20005"/>
                    </a:ext>
                  </a:extLst>
                </a:gridCol>
              </a:tblGrid>
              <a:tr h="431451">
                <a:tc>
                  <a:txBody>
                    <a:bodyPr/>
                    <a:lstStyle/>
                    <a:p>
                      <a:endParaRPr lang="en-ZA" sz="1000" dirty="0">
                        <a:latin typeface="Arial" panose="020B0604020202020204" pitchFamily="34" charset="0"/>
                        <a:cs typeface="Arial" panose="020B0604020202020204" pitchFamily="34" charset="0"/>
                      </a:endParaRPr>
                    </a:p>
                  </a:txBody>
                  <a:tcPr/>
                </a:tc>
                <a:tc>
                  <a:txBody>
                    <a:bodyPr/>
                    <a:lstStyle/>
                    <a:p>
                      <a:endParaRPr lang="en-ZA" sz="1000" dirty="0">
                        <a:latin typeface="Arial" panose="020B0604020202020204" pitchFamily="34" charset="0"/>
                        <a:cs typeface="Arial" panose="020B0604020202020204" pitchFamily="34" charset="0"/>
                      </a:endParaRPr>
                    </a:p>
                  </a:txBody>
                  <a:tcPr/>
                </a:tc>
                <a:tc>
                  <a:txBody>
                    <a:bodyPr/>
                    <a:lstStyle/>
                    <a:p>
                      <a:pPr marL="0" indent="0"/>
                      <a:r>
                        <a:rPr lang="en-ZA" sz="900" dirty="0">
                          <a:latin typeface="Arial" panose="020B0604020202020204" pitchFamily="34" charset="0"/>
                          <a:cs typeface="Arial" panose="020B0604020202020204" pitchFamily="34" charset="0"/>
                        </a:rPr>
                        <a:t>Total Dose</a:t>
                      </a:r>
                    </a:p>
                    <a:p>
                      <a:pPr marL="0" indent="0"/>
                      <a:r>
                        <a:rPr lang="en-ZA" sz="900" dirty="0">
                          <a:latin typeface="Arial" panose="020B0604020202020204" pitchFamily="34" charset="0"/>
                          <a:cs typeface="Arial" panose="020B0604020202020204" pitchFamily="34" charset="0"/>
                        </a:rPr>
                        <a:t>Jan-June 24</a:t>
                      </a:r>
                    </a:p>
                  </a:txBody>
                  <a:tcPr anchor="ctr"/>
                </a:tc>
                <a:tc>
                  <a:txBody>
                    <a:bodyPr/>
                    <a:lstStyle/>
                    <a:p>
                      <a:pPr algn="ctr"/>
                      <a:r>
                        <a:rPr lang="en-ZA" sz="900" dirty="0">
                          <a:solidFill>
                            <a:schemeClr val="bg1"/>
                          </a:solidFill>
                          <a:latin typeface="Arial" panose="020B0604020202020204" pitchFamily="34" charset="0"/>
                          <a:cs typeface="Arial" panose="020B0604020202020204" pitchFamily="34" charset="0"/>
                        </a:rPr>
                        <a:t>Necsa ALARA Level</a:t>
                      </a:r>
                    </a:p>
                  </a:txBody>
                  <a:tcPr anchor="ctr"/>
                </a:tc>
                <a:tc>
                  <a:txBody>
                    <a:bodyPr/>
                    <a:lstStyle/>
                    <a:p>
                      <a:r>
                        <a:rPr lang="en-US" sz="900" dirty="0">
                          <a:solidFill>
                            <a:schemeClr val="bg1"/>
                          </a:solidFill>
                          <a:latin typeface="Arial" panose="020B0604020202020204" pitchFamily="34" charset="0"/>
                          <a:ea typeface="Times New Roman" panose="02020603050405020304" pitchFamily="18" charset="0"/>
                          <a:cs typeface="Arial" panose="020B0604020202020204" pitchFamily="34" charset="0"/>
                        </a:rPr>
                        <a:t>Regulatory dose limit </a:t>
                      </a:r>
                      <a:endParaRPr lang="en-ZA" sz="900" dirty="0">
                        <a:solidFill>
                          <a:schemeClr val="bg1"/>
                        </a:solidFill>
                        <a:latin typeface="Arial" panose="020B0604020202020204" pitchFamily="34" charset="0"/>
                        <a:cs typeface="Arial" panose="020B0604020202020204" pitchFamily="34" charset="0"/>
                      </a:endParaRPr>
                    </a:p>
                  </a:txBody>
                  <a:tcPr anchor="ctr"/>
                </a:tc>
                <a:tc>
                  <a:txBody>
                    <a:bodyPr/>
                    <a:lstStyle/>
                    <a:p>
                      <a:pPr marL="0" indent="0"/>
                      <a:r>
                        <a:rPr lang="en-ZA" sz="900" dirty="0">
                          <a:latin typeface="Arial" panose="020B0604020202020204" pitchFamily="34" charset="0"/>
                          <a:cs typeface="Arial" panose="020B0604020202020204" pitchFamily="34" charset="0"/>
                        </a:rPr>
                        <a:t>International limit</a:t>
                      </a:r>
                    </a:p>
                  </a:txBody>
                  <a:tcPr anchor="ctr"/>
                </a:tc>
                <a:extLst>
                  <a:ext uri="{0D108BD9-81ED-4DB2-BD59-A6C34878D82A}">
                    <a16:rowId xmlns:a16="http://schemas.microsoft.com/office/drawing/2014/main" xmlns="" val="10000"/>
                  </a:ext>
                </a:extLst>
              </a:tr>
              <a:tr h="370840">
                <a:tc>
                  <a:txBody>
                    <a:bodyPr/>
                    <a:lstStyle/>
                    <a:p>
                      <a:r>
                        <a:rPr lang="en-US" sz="900" b="1" dirty="0">
                          <a:solidFill>
                            <a:srgbClr val="002060"/>
                          </a:solidFill>
                          <a:latin typeface="Arial" panose="020B0604020202020204" pitchFamily="34" charset="0"/>
                          <a:ea typeface="Times New Roman" panose="02020603050405020304" pitchFamily="18" charset="0"/>
                          <a:cs typeface="Arial" panose="020B0604020202020204" pitchFamily="34" charset="0"/>
                        </a:rPr>
                        <a:t>Public dose </a:t>
                      </a:r>
                      <a:endParaRPr lang="en-ZA" sz="1000" dirty="0">
                        <a:latin typeface="Arial" panose="020B0604020202020204" pitchFamily="34" charset="0"/>
                        <a:cs typeface="Arial" panose="020B0604020202020204" pitchFamily="34" charset="0"/>
                      </a:endParaRPr>
                    </a:p>
                  </a:txBody>
                  <a:tcPr/>
                </a:tc>
                <a:tc>
                  <a:txBody>
                    <a:bodyPr/>
                    <a:lstStyle/>
                    <a:p>
                      <a:pPr marL="0" indent="0"/>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(Jan - June) 2024</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tc>
                <a:tc>
                  <a:txBody>
                    <a:bodyPr/>
                    <a:lstStyle/>
                    <a:p>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0,00171 mSv </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nchor="ctr"/>
                </a:tc>
                <a:tc>
                  <a:txBody>
                    <a:bodyPr/>
                    <a:lstStyle/>
                    <a:p>
                      <a:pPr algn="ctr"/>
                      <a:r>
                        <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0,05</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0,250 </a:t>
                      </a:r>
                      <a:r>
                        <a:rPr lang="en-US" sz="900" kern="1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mSv</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nchor="ctr"/>
                </a:tc>
                <a:tc>
                  <a:txBody>
                    <a:bodyPr/>
                    <a:lstStyle/>
                    <a:p>
                      <a:pPr algn="ctr"/>
                      <a:r>
                        <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1mSv</a:t>
                      </a:r>
                    </a:p>
                  </a:txBody>
                  <a:tcPr anchor="ctr"/>
                </a:tc>
                <a:extLst>
                  <a:ext uri="{0D108BD9-81ED-4DB2-BD59-A6C34878D82A}">
                    <a16:rowId xmlns:a16="http://schemas.microsoft.com/office/drawing/2014/main" xmlns="" val="10001"/>
                  </a:ext>
                </a:extLst>
              </a:tr>
            </a:tbl>
          </a:graphicData>
        </a:graphic>
      </p:graphicFrame>
      <p:sp>
        <p:nvSpPr>
          <p:cNvPr id="15" name="Rectangle 14"/>
          <p:cNvSpPr/>
          <p:nvPr/>
        </p:nvSpPr>
        <p:spPr>
          <a:xfrm>
            <a:off x="6400797" y="4909518"/>
            <a:ext cx="5417391" cy="1723549"/>
          </a:xfrm>
          <a:prstGeom prst="rect">
            <a:avLst/>
          </a:prstGeom>
        </p:spPr>
        <p:txBody>
          <a:bodyPr wrap="square">
            <a:spAutoFit/>
          </a:bodyPr>
          <a:lstStyle/>
          <a:p>
            <a:pPr marL="174625" lvl="0" indent="-174625" algn="just">
              <a:spcBef>
                <a:spcPts val="300"/>
              </a:spcBef>
              <a:spcAft>
                <a:spcPts val="300"/>
              </a:spcAft>
              <a:buFont typeface="Arial" panose="020B0604020202020204" pitchFamily="34" charset="0"/>
              <a:buChar char="•"/>
              <a:tabLst>
                <a:tab pos="85725" algn="l"/>
              </a:tabLst>
              <a:defRPr/>
            </a:pP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public dose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for the 2</a:t>
            </a:r>
            <a:r>
              <a:rPr lang="en-US" sz="1200" baseline="30000" dirty="0">
                <a:solidFill>
                  <a:srgbClr val="002060"/>
                </a:solidFill>
                <a:latin typeface="Arial" panose="020B0604020202020204" pitchFamily="34" charset="0"/>
                <a:ea typeface="Times New Roman" panose="02020603050405020304" pitchFamily="18" charset="0"/>
                <a:cs typeface="Arial" panose="020B0604020202020204" pitchFamily="34" charset="0"/>
              </a:rPr>
              <a:t>nd</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quarter 2024 (April to June) due to radioactive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discharges</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to 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atmosphere</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was 0,000332 mSv and the public dose due to radioactive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effluent released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to the Crocodile River was  0,000597  mSv.</a:t>
            </a:r>
          </a:p>
          <a:p>
            <a:pPr marL="174625" lvl="0" indent="-174625" algn="just">
              <a:spcBef>
                <a:spcPts val="300"/>
              </a:spcBef>
              <a:spcAft>
                <a:spcPts val="300"/>
              </a:spcAft>
              <a:buFont typeface="Arial" panose="020B0604020202020204" pitchFamily="34" charset="0"/>
              <a:buChar char="•"/>
              <a:tabLst>
                <a:tab pos="85725" algn="l"/>
              </a:tabLst>
              <a:defRPr/>
            </a:pP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cumulative public dose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(January to June) 2024 was 0,00171  mSv that is 0.682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the regulatory dose limit of 0,250 mSv. </a:t>
            </a:r>
          </a:p>
          <a:p>
            <a:pPr marL="174625" lvl="0" indent="-174625" algn="just">
              <a:spcBef>
                <a:spcPts val="300"/>
              </a:spcBef>
              <a:spcAft>
                <a:spcPts val="300"/>
              </a:spcAft>
              <a:buFont typeface="Arial" panose="020B0604020202020204" pitchFamily="34" charset="0"/>
              <a:buChar char="•"/>
              <a:tabLst>
                <a:tab pos="85725" algn="l"/>
              </a:tabLst>
              <a:defRPr/>
            </a:pP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These results show that the dose impact to the public is low relative to the regulatory dose limit.</a:t>
            </a:r>
          </a:p>
        </p:txBody>
      </p:sp>
      <p:pic>
        <p:nvPicPr>
          <p:cNvPr id="4" name="Picture 3">
            <a:extLst>
              <a:ext uri="{FF2B5EF4-FFF2-40B4-BE49-F238E27FC236}">
                <a16:creationId xmlns:a16="http://schemas.microsoft.com/office/drawing/2014/main" xmlns="" id="{982C03F4-590C-93D0-CB28-7CD724BE0798}"/>
              </a:ext>
            </a:extLst>
          </p:cNvPr>
          <p:cNvPicPr>
            <a:picLocks noChangeAspect="1"/>
          </p:cNvPicPr>
          <p:nvPr/>
        </p:nvPicPr>
        <p:blipFill>
          <a:blip r:embed="rId3"/>
          <a:stretch>
            <a:fillRect/>
          </a:stretch>
        </p:blipFill>
        <p:spPr>
          <a:xfrm>
            <a:off x="6400797" y="1210430"/>
            <a:ext cx="5417391" cy="2864140"/>
          </a:xfrm>
          <a:prstGeom prst="rect">
            <a:avLst/>
          </a:prstGeom>
        </p:spPr>
      </p:pic>
      <p:pic>
        <p:nvPicPr>
          <p:cNvPr id="6" name="Picture 5">
            <a:extLst>
              <a:ext uri="{FF2B5EF4-FFF2-40B4-BE49-F238E27FC236}">
                <a16:creationId xmlns:a16="http://schemas.microsoft.com/office/drawing/2014/main" xmlns="" id="{83FC5A88-29D1-3863-4606-03D8261605B1}"/>
              </a:ext>
            </a:extLst>
          </p:cNvPr>
          <p:cNvPicPr>
            <a:picLocks noChangeAspect="1"/>
          </p:cNvPicPr>
          <p:nvPr/>
        </p:nvPicPr>
        <p:blipFill>
          <a:blip r:embed="rId4"/>
          <a:stretch>
            <a:fillRect/>
          </a:stretch>
        </p:blipFill>
        <p:spPr>
          <a:xfrm>
            <a:off x="373810" y="1210430"/>
            <a:ext cx="5863704" cy="2864140"/>
          </a:xfrm>
          <a:prstGeom prst="rect">
            <a:avLst/>
          </a:prstGeom>
        </p:spPr>
      </p:pic>
      <p:pic>
        <p:nvPicPr>
          <p:cNvPr id="9" name="Picture 8">
            <a:extLst>
              <a:ext uri="{FF2B5EF4-FFF2-40B4-BE49-F238E27FC236}">
                <a16:creationId xmlns:a16="http://schemas.microsoft.com/office/drawing/2014/main" xmlns="" id="{ABBDCE65-6025-FC5F-70C5-C6240F0C4241}"/>
              </a:ext>
            </a:extLst>
          </p:cNvPr>
          <p:cNvPicPr>
            <a:picLocks noChangeAspect="1"/>
          </p:cNvPicPr>
          <p:nvPr/>
        </p:nvPicPr>
        <p:blipFill>
          <a:blip r:embed="rId5"/>
          <a:stretch>
            <a:fillRect/>
          </a:stretch>
        </p:blipFill>
        <p:spPr>
          <a:xfrm>
            <a:off x="373810" y="4138451"/>
            <a:ext cx="5863705" cy="2719550"/>
          </a:xfrm>
          <a:prstGeom prst="rect">
            <a:avLst/>
          </a:prstGeom>
        </p:spPr>
      </p:pic>
    </p:spTree>
    <p:extLst>
      <p:ext uri="{BB962C8B-B14F-4D97-AF65-F5344CB8AC3E}">
        <p14:creationId xmlns:p14="http://schemas.microsoft.com/office/powerpoint/2010/main" val="36247548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8193101-09B0-CBFE-F0D4-C4440C5D7EF8}"/>
              </a:ext>
            </a:extLst>
          </p:cNvPr>
          <p:cNvSpPr txBox="1"/>
          <p:nvPr/>
        </p:nvSpPr>
        <p:spPr>
          <a:xfrm>
            <a:off x="2402378" y="241069"/>
            <a:ext cx="8537171" cy="430887"/>
          </a:xfrm>
          <a:prstGeom prst="rect">
            <a:avLst/>
          </a:prstGeom>
          <a:noFill/>
        </p:spPr>
        <p:txBody>
          <a:bodyPr wrap="square" rtlCol="0">
            <a:spAutoFit/>
          </a:bodyPr>
          <a:lstStyle/>
          <a:p>
            <a:pPr algn="ctr"/>
            <a:r>
              <a:rPr lang="en-US" sz="2200" b="1" dirty="0">
                <a:solidFill>
                  <a:srgbClr val="058EBF"/>
                </a:solidFill>
              </a:rPr>
              <a:t>WATER QUALITY CROCODILE RIVER – BIOMONITORING ENVASS</a:t>
            </a:r>
            <a:endParaRPr lang="en-ZA" sz="2200" b="1" dirty="0">
              <a:solidFill>
                <a:srgbClr val="058EBF"/>
              </a:solidFill>
            </a:endParaRPr>
          </a:p>
        </p:txBody>
      </p:sp>
      <p:pic>
        <p:nvPicPr>
          <p:cNvPr id="4" name="Picture 3">
            <a:extLst>
              <a:ext uri="{FF2B5EF4-FFF2-40B4-BE49-F238E27FC236}">
                <a16:creationId xmlns:a16="http://schemas.microsoft.com/office/drawing/2014/main" xmlns="" id="{154B3749-DDD6-F278-7495-DA2F0DEB7825}"/>
              </a:ext>
            </a:extLst>
          </p:cNvPr>
          <p:cNvPicPr>
            <a:picLocks noChangeAspect="1"/>
          </p:cNvPicPr>
          <p:nvPr/>
        </p:nvPicPr>
        <p:blipFill>
          <a:blip r:embed="rId2"/>
          <a:stretch>
            <a:fillRect/>
          </a:stretch>
        </p:blipFill>
        <p:spPr>
          <a:xfrm>
            <a:off x="408924" y="1060627"/>
            <a:ext cx="5337691" cy="3773690"/>
          </a:xfrm>
          <a:prstGeom prst="rect">
            <a:avLst/>
          </a:prstGeom>
        </p:spPr>
      </p:pic>
      <p:sp>
        <p:nvSpPr>
          <p:cNvPr id="5" name="TextBox 4">
            <a:extLst>
              <a:ext uri="{FF2B5EF4-FFF2-40B4-BE49-F238E27FC236}">
                <a16:creationId xmlns:a16="http://schemas.microsoft.com/office/drawing/2014/main" xmlns="" id="{148D07F0-E702-52E1-1D99-D3817F8046DB}"/>
              </a:ext>
            </a:extLst>
          </p:cNvPr>
          <p:cNvSpPr txBox="1"/>
          <p:nvPr/>
        </p:nvSpPr>
        <p:spPr>
          <a:xfrm>
            <a:off x="5777346" y="2854196"/>
            <a:ext cx="6309360" cy="2169825"/>
          </a:xfrm>
          <a:prstGeom prst="rect">
            <a:avLst/>
          </a:prstGeom>
          <a:noFill/>
        </p:spPr>
        <p:txBody>
          <a:bodyPr wrap="square" rtlCol="0">
            <a:spAutoFit/>
          </a:bodyPr>
          <a:lstStyle/>
          <a:p>
            <a:pPr algn="just"/>
            <a:r>
              <a:rPr lang="en-US" sz="1500" dirty="0"/>
              <a:t>Moderate water quality modifications were evident in the Crocodile River, as indicated by </a:t>
            </a:r>
            <a:r>
              <a:rPr lang="en-US" sz="1500" b="1" dirty="0">
                <a:solidFill>
                  <a:srgbClr val="FF0000"/>
                </a:solidFill>
              </a:rPr>
              <a:t>elevated Electrical Conductivity (EC) </a:t>
            </a:r>
            <a:r>
              <a:rPr lang="en-US" sz="1500" dirty="0"/>
              <a:t>and </a:t>
            </a:r>
            <a:r>
              <a:rPr lang="en-US" sz="1500" b="1" dirty="0"/>
              <a:t>decreased Dissolved Oxygen (DO</a:t>
            </a:r>
            <a:r>
              <a:rPr lang="en-US" sz="1500" dirty="0"/>
              <a:t>) levels. The study found that EC levels exceeded the recommended Target Water Quality Ranges (TWQR) and RQO limits. </a:t>
            </a:r>
            <a:r>
              <a:rPr lang="en-US" sz="1500" dirty="0">
                <a:highlight>
                  <a:srgbClr val="00FF00"/>
                </a:highlight>
              </a:rPr>
              <a:t>EC levels decreased slightly in a downstream direction from Site 1 to Site 3, indicating no discernible effect from the </a:t>
            </a:r>
            <a:r>
              <a:rPr lang="en-US" sz="1500" dirty="0" smtClean="0">
                <a:highlight>
                  <a:srgbClr val="00FF00"/>
                </a:highlight>
              </a:rPr>
              <a:t>Necsa </a:t>
            </a:r>
            <a:r>
              <a:rPr lang="en-US" sz="1500" dirty="0">
                <a:highlight>
                  <a:srgbClr val="00FF00"/>
                </a:highlight>
              </a:rPr>
              <a:t>discharge point between Site 1 and Site 2. </a:t>
            </a:r>
            <a:r>
              <a:rPr lang="en-US" sz="1500" dirty="0">
                <a:highlight>
                  <a:srgbClr val="FFFF00"/>
                </a:highlight>
              </a:rPr>
              <a:t>The study indicates that the accumulation of runoff and effluent discharge from upstream land use practices in the catchment area, especially from urban areas and commercial agriculture, is contributing to the modified water quality.</a:t>
            </a:r>
            <a:endParaRPr lang="en-ZA" sz="1500" dirty="0">
              <a:highlight>
                <a:srgbClr val="FFFF00"/>
              </a:highlight>
            </a:endParaRPr>
          </a:p>
        </p:txBody>
      </p:sp>
      <p:sp>
        <p:nvSpPr>
          <p:cNvPr id="6" name="TextBox 5">
            <a:extLst>
              <a:ext uri="{FF2B5EF4-FFF2-40B4-BE49-F238E27FC236}">
                <a16:creationId xmlns:a16="http://schemas.microsoft.com/office/drawing/2014/main" xmlns="" id="{CBD782C9-F121-DEB8-8CF0-F6D595DCF844}"/>
              </a:ext>
            </a:extLst>
          </p:cNvPr>
          <p:cNvSpPr txBox="1"/>
          <p:nvPr/>
        </p:nvSpPr>
        <p:spPr>
          <a:xfrm>
            <a:off x="105294" y="4943293"/>
            <a:ext cx="5208136" cy="1708160"/>
          </a:xfrm>
          <a:prstGeom prst="rect">
            <a:avLst/>
          </a:prstGeom>
          <a:solidFill>
            <a:schemeClr val="bg1"/>
          </a:solidFill>
        </p:spPr>
        <p:txBody>
          <a:bodyPr wrap="square" rtlCol="0">
            <a:spAutoFit/>
          </a:bodyPr>
          <a:lstStyle/>
          <a:p>
            <a:pPr algn="just"/>
            <a:r>
              <a:rPr lang="en-US" sz="1500" dirty="0"/>
              <a:t>According to biotic responses (macroinvertebrate and diatom communities), the 2024 dry season assessment revealed an </a:t>
            </a:r>
            <a:r>
              <a:rPr lang="en-US" sz="1500" b="1" dirty="0"/>
              <a:t>improvement in macroinvertebrate </a:t>
            </a:r>
            <a:r>
              <a:rPr lang="en-US" sz="1500" dirty="0"/>
              <a:t>conditions from the 2023 survey, marked by higher total sensitivity scores and a shift to a higher ecological category (from </a:t>
            </a:r>
            <a:r>
              <a:rPr lang="en-US" sz="1500" b="1" dirty="0">
                <a:solidFill>
                  <a:srgbClr val="FF0000"/>
                </a:solidFill>
              </a:rPr>
              <a:t>Class E/F to Class D</a:t>
            </a:r>
            <a:r>
              <a:rPr lang="en-US" sz="1500" dirty="0"/>
              <a:t>) in a downstream direction. </a:t>
            </a:r>
            <a:r>
              <a:rPr lang="en-US" sz="1500" dirty="0">
                <a:highlight>
                  <a:srgbClr val="00FF00"/>
                </a:highlight>
              </a:rPr>
              <a:t>Therefore, no evident impact from the </a:t>
            </a:r>
            <a:r>
              <a:rPr lang="en-US" sz="1500" dirty="0" smtClean="0">
                <a:highlight>
                  <a:srgbClr val="00FF00"/>
                </a:highlight>
              </a:rPr>
              <a:t>Necsa </a:t>
            </a:r>
            <a:r>
              <a:rPr lang="en-US" sz="1500" dirty="0">
                <a:highlight>
                  <a:srgbClr val="00FF00"/>
                </a:highlight>
              </a:rPr>
              <a:t>discharge point between Site 1 and Site 2 was observed.</a:t>
            </a:r>
            <a:endParaRPr lang="en-ZA" sz="1500" dirty="0">
              <a:highlight>
                <a:srgbClr val="00FF00"/>
              </a:highlight>
            </a:endParaRPr>
          </a:p>
        </p:txBody>
      </p:sp>
      <p:pic>
        <p:nvPicPr>
          <p:cNvPr id="10" name="Picture 9">
            <a:extLst>
              <a:ext uri="{FF2B5EF4-FFF2-40B4-BE49-F238E27FC236}">
                <a16:creationId xmlns:a16="http://schemas.microsoft.com/office/drawing/2014/main" xmlns="" id="{2AAD2DC3-DFED-8C45-915F-8F8C997C0B08}"/>
              </a:ext>
            </a:extLst>
          </p:cNvPr>
          <p:cNvPicPr>
            <a:picLocks noChangeAspect="1"/>
          </p:cNvPicPr>
          <p:nvPr/>
        </p:nvPicPr>
        <p:blipFill>
          <a:blip r:embed="rId3"/>
          <a:stretch>
            <a:fillRect/>
          </a:stretch>
        </p:blipFill>
        <p:spPr>
          <a:xfrm>
            <a:off x="6518563" y="572814"/>
            <a:ext cx="4968240" cy="2297295"/>
          </a:xfrm>
          <a:prstGeom prst="rect">
            <a:avLst/>
          </a:prstGeom>
        </p:spPr>
      </p:pic>
      <p:pic>
        <p:nvPicPr>
          <p:cNvPr id="12" name="Picture 11">
            <a:extLst>
              <a:ext uri="{FF2B5EF4-FFF2-40B4-BE49-F238E27FC236}">
                <a16:creationId xmlns:a16="http://schemas.microsoft.com/office/drawing/2014/main" xmlns="" id="{0C4FDB87-C2C8-FA2D-2180-47267A33444E}"/>
              </a:ext>
            </a:extLst>
          </p:cNvPr>
          <p:cNvPicPr>
            <a:picLocks noChangeAspect="1"/>
          </p:cNvPicPr>
          <p:nvPr/>
        </p:nvPicPr>
        <p:blipFill>
          <a:blip r:embed="rId4"/>
          <a:srcRect l="1646"/>
          <a:stretch/>
        </p:blipFill>
        <p:spPr>
          <a:xfrm>
            <a:off x="5478088" y="4943293"/>
            <a:ext cx="6608618" cy="1737854"/>
          </a:xfrm>
          <a:prstGeom prst="rect">
            <a:avLst/>
          </a:prstGeom>
        </p:spPr>
      </p:pic>
    </p:spTree>
    <p:extLst>
      <p:ext uri="{BB962C8B-B14F-4D97-AF65-F5344CB8AC3E}">
        <p14:creationId xmlns:p14="http://schemas.microsoft.com/office/powerpoint/2010/main" val="31845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F5245AD-B018-1D6E-4D80-EE27A54C86AB}"/>
              </a:ext>
            </a:extLst>
          </p:cNvPr>
          <p:cNvSpPr txBox="1"/>
          <p:nvPr/>
        </p:nvSpPr>
        <p:spPr>
          <a:xfrm>
            <a:off x="2593571" y="266007"/>
            <a:ext cx="8670174" cy="430887"/>
          </a:xfrm>
          <a:prstGeom prst="rect">
            <a:avLst/>
          </a:prstGeom>
          <a:noFill/>
        </p:spPr>
        <p:txBody>
          <a:bodyPr wrap="square" rtlCol="0">
            <a:spAutoFit/>
          </a:bodyPr>
          <a:lstStyle/>
          <a:p>
            <a:r>
              <a:rPr lang="en-ZA" sz="2200" b="1" dirty="0">
                <a:solidFill>
                  <a:srgbClr val="058EBF"/>
                </a:solidFill>
              </a:rPr>
              <a:t>WATER QUALITY CROCODILE RIVER – NECSA ANALYSIS  </a:t>
            </a:r>
          </a:p>
        </p:txBody>
      </p:sp>
      <p:pic>
        <p:nvPicPr>
          <p:cNvPr id="3" name="Picture 2">
            <a:extLst>
              <a:ext uri="{FF2B5EF4-FFF2-40B4-BE49-F238E27FC236}">
                <a16:creationId xmlns:a16="http://schemas.microsoft.com/office/drawing/2014/main" xmlns="" id="{324E6725-878B-AB08-F9DE-62CE8A9D7E11}"/>
              </a:ext>
            </a:extLst>
          </p:cNvPr>
          <p:cNvPicPr>
            <a:picLocks noChangeAspect="1"/>
          </p:cNvPicPr>
          <p:nvPr/>
        </p:nvPicPr>
        <p:blipFill>
          <a:blip r:embed="rId2"/>
          <a:stretch>
            <a:fillRect/>
          </a:stretch>
        </p:blipFill>
        <p:spPr>
          <a:xfrm>
            <a:off x="38519" y="795132"/>
            <a:ext cx="5155551" cy="3149416"/>
          </a:xfrm>
          <a:prstGeom prst="rect">
            <a:avLst/>
          </a:prstGeom>
        </p:spPr>
      </p:pic>
      <p:pic>
        <p:nvPicPr>
          <p:cNvPr id="4" name="Picture 3">
            <a:extLst>
              <a:ext uri="{FF2B5EF4-FFF2-40B4-BE49-F238E27FC236}">
                <a16:creationId xmlns:a16="http://schemas.microsoft.com/office/drawing/2014/main" xmlns="" id="{518BD8E9-FA0B-F212-5BB8-0B0B1DF8F241}"/>
              </a:ext>
            </a:extLst>
          </p:cNvPr>
          <p:cNvPicPr>
            <a:picLocks noChangeAspect="1"/>
          </p:cNvPicPr>
          <p:nvPr/>
        </p:nvPicPr>
        <p:blipFill>
          <a:blip r:embed="rId3"/>
          <a:stretch>
            <a:fillRect/>
          </a:stretch>
        </p:blipFill>
        <p:spPr>
          <a:xfrm>
            <a:off x="6824749" y="571801"/>
            <a:ext cx="5328732" cy="3255531"/>
          </a:xfrm>
          <a:prstGeom prst="rect">
            <a:avLst/>
          </a:prstGeom>
        </p:spPr>
      </p:pic>
      <p:pic>
        <p:nvPicPr>
          <p:cNvPr id="5" name="Picture 4">
            <a:extLst>
              <a:ext uri="{FF2B5EF4-FFF2-40B4-BE49-F238E27FC236}">
                <a16:creationId xmlns:a16="http://schemas.microsoft.com/office/drawing/2014/main" xmlns="" id="{658FA297-6AE0-B0A4-9462-C2C12D78B597}"/>
              </a:ext>
            </a:extLst>
          </p:cNvPr>
          <p:cNvPicPr>
            <a:picLocks noChangeAspect="1"/>
          </p:cNvPicPr>
          <p:nvPr/>
        </p:nvPicPr>
        <p:blipFill>
          <a:blip r:embed="rId4"/>
          <a:stretch>
            <a:fillRect/>
          </a:stretch>
        </p:blipFill>
        <p:spPr>
          <a:xfrm>
            <a:off x="3275509" y="3352496"/>
            <a:ext cx="5877053" cy="3505504"/>
          </a:xfrm>
          <a:prstGeom prst="rect">
            <a:avLst/>
          </a:prstGeom>
        </p:spPr>
      </p:pic>
      <p:sp>
        <p:nvSpPr>
          <p:cNvPr id="6" name="TextBox 5">
            <a:extLst>
              <a:ext uri="{FF2B5EF4-FFF2-40B4-BE49-F238E27FC236}">
                <a16:creationId xmlns:a16="http://schemas.microsoft.com/office/drawing/2014/main" xmlns="" id="{8D40A865-93BE-1EEE-E3D7-FBCD8D35B2B0}"/>
              </a:ext>
            </a:extLst>
          </p:cNvPr>
          <p:cNvSpPr txBox="1"/>
          <p:nvPr/>
        </p:nvSpPr>
        <p:spPr>
          <a:xfrm>
            <a:off x="249383" y="3944548"/>
            <a:ext cx="2815262" cy="369332"/>
          </a:xfrm>
          <a:prstGeom prst="rect">
            <a:avLst/>
          </a:prstGeom>
          <a:noFill/>
        </p:spPr>
        <p:txBody>
          <a:bodyPr wrap="square" rtlCol="0">
            <a:spAutoFit/>
          </a:bodyPr>
          <a:lstStyle/>
          <a:p>
            <a:r>
              <a:rPr lang="en-US" b="1" dirty="0">
                <a:solidFill>
                  <a:srgbClr val="058EBF"/>
                </a:solidFill>
              </a:rPr>
              <a:t>Electrical Conductivity (EC)</a:t>
            </a:r>
            <a:endParaRPr lang="en-ZA" b="1" dirty="0">
              <a:solidFill>
                <a:srgbClr val="058EBF"/>
              </a:solidFill>
            </a:endParaRPr>
          </a:p>
        </p:txBody>
      </p:sp>
      <p:sp>
        <p:nvSpPr>
          <p:cNvPr id="8" name="TextBox 7">
            <a:extLst>
              <a:ext uri="{FF2B5EF4-FFF2-40B4-BE49-F238E27FC236}">
                <a16:creationId xmlns:a16="http://schemas.microsoft.com/office/drawing/2014/main" xmlns="" id="{B89F3092-F95C-B512-DF57-17655D63C078}"/>
              </a:ext>
            </a:extLst>
          </p:cNvPr>
          <p:cNvSpPr txBox="1"/>
          <p:nvPr/>
        </p:nvSpPr>
        <p:spPr>
          <a:xfrm>
            <a:off x="8819804" y="3827333"/>
            <a:ext cx="3372196" cy="369332"/>
          </a:xfrm>
          <a:prstGeom prst="rect">
            <a:avLst/>
          </a:prstGeom>
          <a:noFill/>
          <a:ln>
            <a:solidFill>
              <a:schemeClr val="accent1"/>
            </a:solidFill>
          </a:ln>
        </p:spPr>
        <p:txBody>
          <a:bodyPr wrap="square" rtlCol="0">
            <a:spAutoFit/>
          </a:bodyPr>
          <a:lstStyle/>
          <a:p>
            <a:r>
              <a:rPr lang="en-US" b="1" dirty="0">
                <a:solidFill>
                  <a:srgbClr val="058EBF"/>
                </a:solidFill>
              </a:rPr>
              <a:t>Chemical Oxygen Demand (COD)</a:t>
            </a:r>
            <a:endParaRPr lang="en-ZA" b="1" dirty="0">
              <a:solidFill>
                <a:srgbClr val="058EBF"/>
              </a:solidFill>
            </a:endParaRPr>
          </a:p>
        </p:txBody>
      </p:sp>
      <p:sp>
        <p:nvSpPr>
          <p:cNvPr id="9" name="TextBox 8">
            <a:extLst>
              <a:ext uri="{FF2B5EF4-FFF2-40B4-BE49-F238E27FC236}">
                <a16:creationId xmlns:a16="http://schemas.microsoft.com/office/drawing/2014/main" xmlns="" id="{9D6EB664-9DEE-686E-7946-838C1B394421}"/>
              </a:ext>
            </a:extLst>
          </p:cNvPr>
          <p:cNvSpPr txBox="1"/>
          <p:nvPr/>
        </p:nvSpPr>
        <p:spPr>
          <a:xfrm>
            <a:off x="7880465" y="6513606"/>
            <a:ext cx="1729048" cy="369332"/>
          </a:xfrm>
          <a:prstGeom prst="rect">
            <a:avLst/>
          </a:prstGeom>
          <a:noFill/>
        </p:spPr>
        <p:txBody>
          <a:bodyPr wrap="square" rtlCol="0">
            <a:spAutoFit/>
          </a:bodyPr>
          <a:lstStyle/>
          <a:p>
            <a:r>
              <a:rPr lang="en-US" b="1" dirty="0">
                <a:solidFill>
                  <a:srgbClr val="058EBF"/>
                </a:solidFill>
              </a:rPr>
              <a:t>Ammonia (as N)</a:t>
            </a:r>
            <a:endParaRPr lang="en-ZA" b="1" dirty="0">
              <a:solidFill>
                <a:srgbClr val="058EBF"/>
              </a:solidFill>
            </a:endParaRPr>
          </a:p>
        </p:txBody>
      </p:sp>
      <p:sp>
        <p:nvSpPr>
          <p:cNvPr id="10" name="Star: 8 Points 9">
            <a:extLst>
              <a:ext uri="{FF2B5EF4-FFF2-40B4-BE49-F238E27FC236}">
                <a16:creationId xmlns:a16="http://schemas.microsoft.com/office/drawing/2014/main" xmlns="" id="{3AEB8A11-9930-7477-71E2-10E7CA4E0E45}"/>
              </a:ext>
            </a:extLst>
          </p:cNvPr>
          <p:cNvSpPr/>
          <p:nvPr/>
        </p:nvSpPr>
        <p:spPr>
          <a:xfrm rot="946785">
            <a:off x="9434872" y="4436857"/>
            <a:ext cx="2722649" cy="2083794"/>
          </a:xfrm>
          <a:prstGeom prst="star8">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tx1"/>
                </a:solidFill>
              </a:rPr>
              <a:t>Necsa</a:t>
            </a:r>
            <a:r>
              <a:rPr lang="en-US" b="1" dirty="0">
                <a:solidFill>
                  <a:schemeClr val="tx1"/>
                </a:solidFill>
              </a:rPr>
              <a:t> (EMG) submit an Annual Water Report to DWS annually</a:t>
            </a:r>
            <a:endParaRPr lang="en-ZA" b="1" dirty="0">
              <a:solidFill>
                <a:schemeClr val="tx1"/>
              </a:solidFill>
            </a:endParaRPr>
          </a:p>
        </p:txBody>
      </p:sp>
      <p:sp>
        <p:nvSpPr>
          <p:cNvPr id="11" name="Star: 8 Points 10">
            <a:extLst>
              <a:ext uri="{FF2B5EF4-FFF2-40B4-BE49-F238E27FC236}">
                <a16:creationId xmlns:a16="http://schemas.microsoft.com/office/drawing/2014/main" xmlns="" id="{B7E05574-2DB7-25F4-3FA2-D1321D2E2828}"/>
              </a:ext>
            </a:extLst>
          </p:cNvPr>
          <p:cNvSpPr/>
          <p:nvPr/>
        </p:nvSpPr>
        <p:spPr>
          <a:xfrm rot="20610246">
            <a:off x="479285" y="4342657"/>
            <a:ext cx="2735182" cy="2249859"/>
          </a:xfrm>
          <a:prstGeom prst="star8">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EMG member of NW-Integrated Provincial Water Monitoring Committee</a:t>
            </a:r>
            <a:endParaRPr lang="en-ZA" b="1" dirty="0">
              <a:solidFill>
                <a:schemeClr val="tx1"/>
              </a:solidFill>
            </a:endParaRPr>
          </a:p>
        </p:txBody>
      </p:sp>
    </p:spTree>
    <p:extLst>
      <p:ext uri="{BB962C8B-B14F-4D97-AF65-F5344CB8AC3E}">
        <p14:creationId xmlns:p14="http://schemas.microsoft.com/office/powerpoint/2010/main" val="25160646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5B0822-8782-0BFA-5FBB-BD8C1BB3EAED}"/>
              </a:ext>
            </a:extLst>
          </p:cNvPr>
          <p:cNvSpPr>
            <a:spLocks noGrp="1"/>
          </p:cNvSpPr>
          <p:nvPr>
            <p:ph type="title"/>
          </p:nvPr>
        </p:nvSpPr>
        <p:spPr>
          <a:xfrm>
            <a:off x="1734278" y="327217"/>
            <a:ext cx="9673209" cy="587184"/>
          </a:xfrm>
        </p:spPr>
        <p:txBody>
          <a:bodyPr>
            <a:normAutofit/>
          </a:bodyPr>
          <a:lstStyle/>
          <a:p>
            <a:pPr algn="ctr"/>
            <a:r>
              <a:rPr lang="en-ZA" sz="2400" dirty="0">
                <a:ea typeface="Calibri" panose="020F0502020204030204" pitchFamily="34" charset="0"/>
              </a:rPr>
              <a:t>LANDUSE CENSUS</a:t>
            </a:r>
          </a:p>
        </p:txBody>
      </p:sp>
      <p:sp>
        <p:nvSpPr>
          <p:cNvPr id="3" name="TextBox 2">
            <a:extLst>
              <a:ext uri="{FF2B5EF4-FFF2-40B4-BE49-F238E27FC236}">
                <a16:creationId xmlns:a16="http://schemas.microsoft.com/office/drawing/2014/main" xmlns="" id="{10AD9215-42D5-AF0C-62C3-D967193A711C}"/>
              </a:ext>
            </a:extLst>
          </p:cNvPr>
          <p:cNvSpPr txBox="1"/>
          <p:nvPr/>
        </p:nvSpPr>
        <p:spPr>
          <a:xfrm>
            <a:off x="322729" y="994822"/>
            <a:ext cx="11869271" cy="6401753"/>
          </a:xfrm>
          <a:prstGeom prst="rect">
            <a:avLst/>
          </a:prstGeom>
          <a:noFill/>
        </p:spPr>
        <p:txBody>
          <a:bodyPr wrap="square" rtlCol="0">
            <a:spAutoFit/>
          </a:bodyPr>
          <a:lstStyle/>
          <a:p>
            <a:pPr algn="just"/>
            <a:r>
              <a:rPr lang="en-US" sz="1400" dirty="0">
                <a:latin typeface="Arial" panose="020B0604020202020204" pitchFamily="34" charset="0"/>
                <a:cs typeface="Arial" panose="020B0604020202020204" pitchFamily="34" charset="0"/>
              </a:rPr>
              <a:t>This is a routine survey, not linked to any problem. Section 38 of the </a:t>
            </a:r>
            <a:r>
              <a:rPr lang="en-US" sz="1400" b="1" dirty="0">
                <a:latin typeface="Arial" panose="020B0604020202020204" pitchFamily="34" charset="0"/>
                <a:cs typeface="Arial" panose="020B0604020202020204" pitchFamily="34" charset="0"/>
              </a:rPr>
              <a:t>National Nuclear Regulator (Act 47 of 1999) </a:t>
            </a:r>
            <a:r>
              <a:rPr lang="en-US" sz="1400" dirty="0">
                <a:latin typeface="Arial" panose="020B0604020202020204" pitchFamily="34" charset="0"/>
                <a:cs typeface="Arial" panose="020B0604020202020204" pitchFamily="34" charset="0"/>
              </a:rPr>
              <a:t>requires that the licensee (</a:t>
            </a:r>
            <a:r>
              <a:rPr lang="en-US" sz="1400" dirty="0" err="1">
                <a:latin typeface="Arial" panose="020B0604020202020204" pitchFamily="34" charset="0"/>
                <a:cs typeface="Arial" panose="020B0604020202020204" pitchFamily="34" charset="0"/>
              </a:rPr>
              <a:t>Necsa</a:t>
            </a:r>
            <a:r>
              <a:rPr lang="en-US" sz="1400" dirty="0">
                <a:latin typeface="Arial" panose="020B0604020202020204" pitchFamily="34" charset="0"/>
                <a:cs typeface="Arial" panose="020B0604020202020204" pitchFamily="34" charset="0"/>
              </a:rPr>
              <a:t>) must conduct a </a:t>
            </a:r>
            <a:r>
              <a:rPr lang="en-US" sz="1400" dirty="0" err="1">
                <a:latin typeface="Arial" panose="020B0604020202020204" pitchFamily="34" charset="0"/>
                <a:cs typeface="Arial" panose="020B0604020202020204" pitchFamily="34" charset="0"/>
              </a:rPr>
              <a:t>landuse</a:t>
            </a:r>
            <a:r>
              <a:rPr lang="en-US" sz="1400" dirty="0">
                <a:latin typeface="Arial" panose="020B0604020202020204" pitchFamily="34" charset="0"/>
                <a:cs typeface="Arial" panose="020B0604020202020204" pitchFamily="34" charset="0"/>
              </a:rPr>
              <a:t> census every </a:t>
            </a:r>
            <a:r>
              <a:rPr lang="en-US" sz="1400" b="1" dirty="0">
                <a:latin typeface="Arial" panose="020B0604020202020204" pitchFamily="34" charset="0"/>
                <a:cs typeface="Arial" panose="020B0604020202020204" pitchFamily="34" charset="0"/>
              </a:rPr>
              <a:t>30 months</a:t>
            </a:r>
            <a:r>
              <a:rPr lang="en-US" sz="1400" dirty="0">
                <a:latin typeface="Arial" panose="020B0604020202020204" pitchFamily="34" charset="0"/>
                <a:cs typeface="Arial" panose="020B0604020202020204" pitchFamily="34" charset="0"/>
              </a:rPr>
              <a:t>. </a:t>
            </a:r>
          </a:p>
          <a:p>
            <a:pPr algn="just"/>
            <a:endParaRPr lang="en-US" sz="1400" dirty="0">
              <a:latin typeface="Arial" panose="020B0604020202020204" pitchFamily="34" charset="0"/>
              <a:cs typeface="Arial" panose="020B0604020202020204" pitchFamily="34" charset="0"/>
            </a:endParaRPr>
          </a:p>
          <a:p>
            <a:pPr algn="just"/>
            <a:r>
              <a:rPr lang="en-US" sz="1600" b="1" dirty="0">
                <a:latin typeface="Arial" panose="020B0604020202020204" pitchFamily="34" charset="0"/>
                <a:cs typeface="Arial" panose="020B0604020202020204" pitchFamily="34" charset="0"/>
              </a:rPr>
              <a:t>Section A of the questionnaire</a:t>
            </a:r>
            <a:r>
              <a:rPr lang="en-US" sz="1600" b="1" dirty="0">
                <a:solidFill>
                  <a:srgbClr val="FF0000"/>
                </a:solidFill>
                <a:latin typeface="Arial" panose="020B0604020202020204" pitchFamily="34" charset="0"/>
                <a:cs typeface="Arial" panose="020B0604020202020204" pitchFamily="34" charset="0"/>
              </a:rPr>
              <a:t>:</a:t>
            </a:r>
          </a:p>
          <a:p>
            <a:pPr marL="717550" indent="-358775" algn="just"/>
            <a:endParaRPr lang="en-US" sz="1400" b="1" dirty="0">
              <a:latin typeface="Arial" panose="020B0604020202020204" pitchFamily="34" charset="0"/>
              <a:cs typeface="Arial" panose="020B0604020202020204" pitchFamily="34" charset="0"/>
            </a:endParaRPr>
          </a:p>
          <a:p>
            <a:pPr marL="717550" indent="-358775" algn="just"/>
            <a:r>
              <a:rPr lang="en-US" sz="1400" b="1" dirty="0">
                <a:latin typeface="Arial" panose="020B0604020202020204" pitchFamily="34" charset="0"/>
                <a:cs typeface="Arial" panose="020B0604020202020204" pitchFamily="34" charset="0"/>
              </a:rPr>
              <a:t>1. Disaster Management Group:</a:t>
            </a:r>
            <a:endParaRPr lang="en-US" sz="1400" dirty="0">
              <a:latin typeface="Arial" panose="020B0604020202020204" pitchFamily="34" charset="0"/>
              <a:cs typeface="Arial" panose="020B0604020202020204" pitchFamily="34" charset="0"/>
            </a:endParaRPr>
          </a:p>
          <a:p>
            <a:pPr marL="538163" algn="just"/>
            <a:r>
              <a:rPr lang="en-US" sz="1400" dirty="0">
                <a:latin typeface="Arial" panose="020B0604020202020204" pitchFamily="34" charset="0"/>
                <a:cs typeface="Arial" panose="020B0604020202020204" pitchFamily="34" charset="0"/>
              </a:rPr>
              <a:t>Land use census survey is conducted to provide information and contact information for </a:t>
            </a:r>
            <a:r>
              <a:rPr lang="en-US" sz="1400" dirty="0" err="1">
                <a:latin typeface="Arial" panose="020B0604020202020204" pitchFamily="34" charset="0"/>
                <a:cs typeface="Arial" panose="020B0604020202020204" pitchFamily="34" charset="0"/>
              </a:rPr>
              <a:t>Necsa</a:t>
            </a:r>
            <a:r>
              <a:rPr lang="en-US" sz="1400" dirty="0">
                <a:latin typeface="Arial" panose="020B0604020202020204" pitchFamily="34" charset="0"/>
                <a:cs typeface="Arial" panose="020B0604020202020204" pitchFamily="34" charset="0"/>
              </a:rPr>
              <a:t> Emergency plans to identify possible critical groups surrounding the </a:t>
            </a:r>
            <a:r>
              <a:rPr lang="en-US" sz="1400" dirty="0" err="1">
                <a:latin typeface="Arial" panose="020B0604020202020204" pitchFamily="34" charset="0"/>
                <a:cs typeface="Arial" panose="020B0604020202020204" pitchFamily="34" charset="0"/>
              </a:rPr>
              <a:t>Necsa</a:t>
            </a:r>
            <a:r>
              <a:rPr lang="en-US" sz="1400" dirty="0">
                <a:latin typeface="Arial" panose="020B0604020202020204" pitchFamily="34" charset="0"/>
                <a:cs typeface="Arial" panose="020B0604020202020204" pitchFamily="34" charset="0"/>
              </a:rPr>
              <a:t> property for the protection of public Health and the Environment. These plans are coordinated through the Disaster Management Act 57 of 2002. </a:t>
            </a:r>
          </a:p>
          <a:p>
            <a:pPr marL="538163" indent="-179388" algn="just"/>
            <a:r>
              <a:rPr lang="en-US" sz="1400" b="1" dirty="0">
                <a:latin typeface="Arial" panose="020B0604020202020204" pitchFamily="34" charset="0"/>
                <a:cs typeface="Arial" panose="020B0604020202020204" pitchFamily="34" charset="0"/>
              </a:rPr>
              <a:t>2. PSIF:</a:t>
            </a:r>
          </a:p>
          <a:p>
            <a:pPr marL="538163" algn="just"/>
            <a:r>
              <a:rPr lang="en-US" sz="1400" dirty="0">
                <a:latin typeface="Arial" panose="020B0604020202020204" pitchFamily="34" charset="0"/>
                <a:cs typeface="Arial" panose="020B0604020202020204" pitchFamily="34" charset="0"/>
              </a:rPr>
              <a:t>The contact information is also shared with the Corporate </a:t>
            </a:r>
            <a:r>
              <a:rPr lang="en-US" sz="1400" dirty="0" smtClean="0">
                <a:latin typeface="Arial" panose="020B0604020202020204" pitchFamily="34" charset="0"/>
                <a:cs typeface="Arial" panose="020B0604020202020204" pitchFamily="34" charset="0"/>
              </a:rPr>
              <a:t>Communication, Branding </a:t>
            </a:r>
            <a:r>
              <a:rPr lang="en-US" sz="1400" dirty="0">
                <a:latin typeface="Arial" panose="020B0604020202020204" pitchFamily="34" charset="0"/>
                <a:cs typeface="Arial" panose="020B0604020202020204" pitchFamily="34" charset="0"/>
              </a:rPr>
              <a:t>and Stakeholder </a:t>
            </a:r>
            <a:r>
              <a:rPr lang="en-US" sz="1400" dirty="0" smtClean="0">
                <a:latin typeface="Arial" panose="020B0604020202020204" pitchFamily="34" charset="0"/>
                <a:cs typeface="Arial" panose="020B0604020202020204" pitchFamily="34" charset="0"/>
              </a:rPr>
              <a:t>Relations Group </a:t>
            </a:r>
            <a:r>
              <a:rPr lang="en-US" sz="1400" dirty="0">
                <a:latin typeface="Arial" panose="020B0604020202020204" pitchFamily="34" charset="0"/>
                <a:cs typeface="Arial" panose="020B0604020202020204" pitchFamily="34" charset="0"/>
              </a:rPr>
              <a:t>to enable distribution of information to the public (PSIF meetings, public communication, EIA / NNR public participation, etc.).</a:t>
            </a:r>
          </a:p>
          <a:p>
            <a:pPr algn="just"/>
            <a:endParaRPr lang="en-US" sz="1400" b="1" dirty="0">
              <a:solidFill>
                <a:srgbClr val="7030A0"/>
              </a:solidFill>
              <a:latin typeface="Arial" panose="020B0604020202020204" pitchFamily="34" charset="0"/>
              <a:cs typeface="Arial" panose="020B0604020202020204" pitchFamily="34" charset="0"/>
            </a:endParaRPr>
          </a:p>
          <a:p>
            <a:pPr algn="ctr"/>
            <a:r>
              <a:rPr lang="en-US" sz="1400" b="1" dirty="0">
                <a:solidFill>
                  <a:srgbClr val="7030A0"/>
                </a:solidFill>
                <a:latin typeface="Arial" panose="020B0604020202020204" pitchFamily="34" charset="0"/>
                <a:cs typeface="Arial" panose="020B0604020202020204" pitchFamily="34" charset="0"/>
              </a:rPr>
              <a:t>Any information </a:t>
            </a:r>
            <a:r>
              <a:rPr lang="en-US" sz="1400" b="1" dirty="0" smtClean="0">
                <a:solidFill>
                  <a:srgbClr val="7030A0"/>
                </a:solidFill>
                <a:latin typeface="Arial" panose="020B0604020202020204" pitchFamily="34" charset="0"/>
                <a:cs typeface="Arial" panose="020B0604020202020204" pitchFamily="34" charset="0"/>
              </a:rPr>
              <a:t>supplied, </a:t>
            </a:r>
            <a:r>
              <a:rPr lang="en-US" sz="1400" b="1" dirty="0">
                <a:solidFill>
                  <a:srgbClr val="7030A0"/>
                </a:solidFill>
                <a:latin typeface="Arial" panose="020B0604020202020204" pitchFamily="34" charset="0"/>
                <a:cs typeface="Arial" panose="020B0604020202020204" pitchFamily="34" charset="0"/>
              </a:rPr>
              <a:t>will be handled in compliance with the current POPI Act 2013 (Act No. 04 of 2013): Protection of Personal Information Act.</a:t>
            </a:r>
          </a:p>
          <a:p>
            <a:pPr algn="just"/>
            <a:endParaRPr lang="en-US" sz="1400" b="1" dirty="0">
              <a:solidFill>
                <a:srgbClr val="7030A0"/>
              </a:solidFill>
              <a:latin typeface="Arial" panose="020B0604020202020204" pitchFamily="34" charset="0"/>
              <a:cs typeface="Arial" panose="020B0604020202020204" pitchFamily="34" charset="0"/>
            </a:endParaRPr>
          </a:p>
          <a:p>
            <a:pPr algn="just"/>
            <a:r>
              <a:rPr lang="en-US" sz="1600" b="1" dirty="0">
                <a:latin typeface="Arial" panose="020B0604020202020204" pitchFamily="34" charset="0"/>
                <a:cs typeface="Arial" panose="020B0604020202020204" pitchFamily="34" charset="0"/>
              </a:rPr>
              <a:t>Section B of the questionnaire:</a:t>
            </a:r>
          </a:p>
          <a:p>
            <a:pPr algn="just"/>
            <a:endParaRPr lang="en-US"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The SHEQ-INS-8340 document specifies the </a:t>
            </a:r>
            <a:r>
              <a:rPr lang="en-US" sz="1400" b="1" dirty="0">
                <a:latin typeface="Arial" panose="020B0604020202020204" pitchFamily="34" charset="0"/>
                <a:cs typeface="Arial" panose="020B0604020202020204" pitchFamily="34" charset="0"/>
              </a:rPr>
              <a:t>radiological environmental surveillance </a:t>
            </a:r>
            <a:r>
              <a:rPr lang="en-US" sz="1400" dirty="0">
                <a:latin typeface="Arial" panose="020B0604020202020204" pitchFamily="34" charset="0"/>
                <a:cs typeface="Arial" panose="020B0604020202020204" pitchFamily="34" charset="0"/>
              </a:rPr>
              <a:t>requirements for the </a:t>
            </a:r>
            <a:r>
              <a:rPr lang="en-US" sz="1400" dirty="0" err="1">
                <a:latin typeface="Arial" panose="020B0604020202020204" pitchFamily="34" charset="0"/>
                <a:cs typeface="Arial" panose="020B0604020202020204" pitchFamily="34" charset="0"/>
              </a:rPr>
              <a:t>Pelindaba</a:t>
            </a:r>
            <a:r>
              <a:rPr lang="en-US" sz="1400" dirty="0">
                <a:latin typeface="Arial" panose="020B0604020202020204" pitchFamily="34" charset="0"/>
                <a:cs typeface="Arial" panose="020B0604020202020204" pitchFamily="34" charset="0"/>
              </a:rPr>
              <a:t> site and vicinity to identify, in each of the eight compass sectors:            </a:t>
            </a:r>
          </a:p>
          <a:p>
            <a:pPr algn="just"/>
            <a:endParaRPr lang="en-US" sz="1400" dirty="0">
              <a:latin typeface="Arial" panose="020B0604020202020204" pitchFamily="34" charset="0"/>
              <a:cs typeface="Arial" panose="020B0604020202020204" pitchFamily="34" charset="0"/>
            </a:endParaRPr>
          </a:p>
          <a:p>
            <a:pPr marL="447675" indent="-179388"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nearest</a:t>
            </a:r>
            <a:r>
              <a:rPr lang="en-US" sz="1400" b="1" dirty="0">
                <a:latin typeface="Arial" panose="020B0604020202020204" pitchFamily="34" charset="0"/>
                <a:cs typeface="Arial" panose="020B0604020202020204" pitchFamily="34" charset="0"/>
              </a:rPr>
              <a:t> residence </a:t>
            </a:r>
          </a:p>
          <a:p>
            <a:pPr marL="447675" indent="-179388"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nearest garden routinely producing </a:t>
            </a:r>
            <a:r>
              <a:rPr lang="en-US" sz="1400" b="1" dirty="0">
                <a:latin typeface="Arial" panose="020B0604020202020204" pitchFamily="34" charset="0"/>
                <a:cs typeface="Arial" panose="020B0604020202020204" pitchFamily="34" charset="0"/>
              </a:rPr>
              <a:t>fresh vegetables </a:t>
            </a:r>
            <a:r>
              <a:rPr lang="en-US" sz="1400" dirty="0">
                <a:latin typeface="Arial" panose="020B0604020202020204" pitchFamily="34" charset="0"/>
                <a:cs typeface="Arial" panose="020B0604020202020204" pitchFamily="34" charset="0"/>
              </a:rPr>
              <a:t>or fruit</a:t>
            </a:r>
          </a:p>
          <a:p>
            <a:pPr marL="447675" indent="-179388"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nearest </a:t>
            </a:r>
            <a:r>
              <a:rPr lang="en-US" sz="1400" b="1" dirty="0">
                <a:latin typeface="Arial" panose="020B0604020202020204" pitchFamily="34" charset="0"/>
                <a:cs typeface="Arial" panose="020B0604020202020204" pitchFamily="34" charset="0"/>
              </a:rPr>
              <a:t>milk producing animal </a:t>
            </a:r>
            <a:r>
              <a:rPr lang="en-US" sz="1400" dirty="0">
                <a:latin typeface="Arial" panose="020B0604020202020204" pitchFamily="34" charset="0"/>
                <a:cs typeface="Arial" panose="020B0604020202020204" pitchFamily="34" charset="0"/>
              </a:rPr>
              <a:t>within five kilometers of the nuclear facilities at </a:t>
            </a:r>
            <a:r>
              <a:rPr lang="en-US" sz="1400" dirty="0" err="1">
                <a:latin typeface="Arial" panose="020B0604020202020204" pitchFamily="34" charset="0"/>
                <a:cs typeface="Arial" panose="020B0604020202020204" pitchFamily="34" charset="0"/>
              </a:rPr>
              <a:t>Pelindaba</a:t>
            </a:r>
            <a:r>
              <a:rPr lang="en-US" sz="1400" dirty="0">
                <a:latin typeface="Arial" panose="020B0604020202020204" pitchFamily="34" charset="0"/>
                <a:cs typeface="Arial" panose="020B0604020202020204" pitchFamily="34" charset="0"/>
              </a:rPr>
              <a:t>  </a:t>
            </a:r>
          </a:p>
          <a:p>
            <a:pPr marL="447675" indent="-179388"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nearest </a:t>
            </a:r>
            <a:r>
              <a:rPr lang="en-US" sz="1400" b="1" dirty="0">
                <a:latin typeface="Arial" panose="020B0604020202020204" pitchFamily="34" charset="0"/>
                <a:cs typeface="Arial" panose="020B0604020202020204" pitchFamily="34" charset="0"/>
              </a:rPr>
              <a:t>garden</a:t>
            </a:r>
            <a:r>
              <a:rPr lang="en-US" sz="1400" dirty="0">
                <a:latin typeface="Arial" panose="020B0604020202020204" pitchFamily="34" charset="0"/>
                <a:cs typeface="Arial" panose="020B0604020202020204" pitchFamily="34" charset="0"/>
              </a:rPr>
              <a:t> that is irrigated with Crocodile River water downstream of the </a:t>
            </a:r>
            <a:r>
              <a:rPr lang="en-US" sz="1400" dirty="0" err="1">
                <a:latin typeface="Arial" panose="020B0604020202020204" pitchFamily="34" charset="0"/>
                <a:cs typeface="Arial" panose="020B0604020202020204" pitchFamily="34" charset="0"/>
              </a:rPr>
              <a:t>Pelindaba</a:t>
            </a:r>
            <a:r>
              <a:rPr lang="en-US" sz="1400" dirty="0">
                <a:latin typeface="Arial" panose="020B0604020202020204" pitchFamily="34" charset="0"/>
                <a:cs typeface="Arial" panose="020B0604020202020204" pitchFamily="34" charset="0"/>
              </a:rPr>
              <a:t> effluent release point, up to the inlet into the Hartbeespoort dam</a:t>
            </a:r>
          </a:p>
          <a:p>
            <a:pPr marL="447675" indent="-179388"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nearest </a:t>
            </a:r>
            <a:r>
              <a:rPr lang="en-US" sz="1400" b="1" dirty="0">
                <a:latin typeface="Arial" panose="020B0604020202020204" pitchFamily="34" charset="0"/>
                <a:cs typeface="Arial" panose="020B0604020202020204" pitchFamily="34" charset="0"/>
              </a:rPr>
              <a:t>drinking water </a:t>
            </a:r>
            <a:r>
              <a:rPr lang="en-US" sz="1400" dirty="0">
                <a:latin typeface="Arial" panose="020B0604020202020204" pitchFamily="34" charset="0"/>
                <a:cs typeface="Arial" panose="020B0604020202020204" pitchFamily="34" charset="0"/>
              </a:rPr>
              <a:t>borehole and the nearest </a:t>
            </a:r>
            <a:r>
              <a:rPr lang="en-US" sz="1400" b="1" dirty="0">
                <a:latin typeface="Arial" panose="020B0604020202020204" pitchFamily="34" charset="0"/>
                <a:cs typeface="Arial" panose="020B0604020202020204" pitchFamily="34" charset="0"/>
              </a:rPr>
              <a:t>processed community water </a:t>
            </a:r>
            <a:r>
              <a:rPr lang="en-US" sz="1400" dirty="0">
                <a:latin typeface="Arial" panose="020B0604020202020204" pitchFamily="34" charset="0"/>
                <a:cs typeface="Arial" panose="020B0604020202020204" pitchFamily="34" charset="0"/>
              </a:rPr>
              <a:t>supply </a:t>
            </a:r>
          </a:p>
          <a:p>
            <a:pPr marL="268287" algn="just"/>
            <a:endParaRPr lang="en-US" sz="1400" dirty="0">
              <a:latin typeface="Arial" panose="020B0604020202020204" pitchFamily="34" charset="0"/>
              <a:cs typeface="Arial" panose="020B0604020202020204" pitchFamily="34" charset="0"/>
            </a:endParaRPr>
          </a:p>
          <a:p>
            <a:pPr algn="just"/>
            <a:r>
              <a:rPr lang="en-US" sz="1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63341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346" y="1067373"/>
            <a:ext cx="12211346" cy="30483"/>
          </a:xfrm>
          <a:prstGeom prst="rect">
            <a:avLst/>
          </a:prstGeom>
        </p:spPr>
      </p:pic>
      <p:sp>
        <p:nvSpPr>
          <p:cNvPr id="4" name="TextBox 3"/>
          <p:cNvSpPr txBox="1"/>
          <p:nvPr/>
        </p:nvSpPr>
        <p:spPr>
          <a:xfrm>
            <a:off x="1800996" y="172528"/>
            <a:ext cx="10293238" cy="769441"/>
          </a:xfrm>
          <a:prstGeom prst="rect">
            <a:avLst/>
          </a:prstGeom>
          <a:noFill/>
        </p:spPr>
        <p:txBody>
          <a:bodyPr wrap="square" rtlCol="0">
            <a:spAutoFit/>
          </a:bodyPr>
          <a:lstStyle/>
          <a:p>
            <a:pPr algn="ctr"/>
            <a:r>
              <a:rPr lang="en-ZA" sz="2200" b="1" dirty="0">
                <a:solidFill>
                  <a:schemeClr val="accent1">
                    <a:lumMod val="75000"/>
                  </a:schemeClr>
                </a:solidFill>
              </a:rPr>
              <a:t>WATER USE LICENCE APPLICATION (WULA) TO DWS IN TERMS OF SECTION 21 OF THE NATIONAL WATER ACT (ACT 36 OF 1998) – ON-GOING</a:t>
            </a:r>
          </a:p>
        </p:txBody>
      </p:sp>
      <p:sp>
        <p:nvSpPr>
          <p:cNvPr id="5" name="TextBox 4"/>
          <p:cNvSpPr txBox="1"/>
          <p:nvPr/>
        </p:nvSpPr>
        <p:spPr>
          <a:xfrm>
            <a:off x="103517" y="1097856"/>
            <a:ext cx="12088483" cy="646331"/>
          </a:xfrm>
          <a:prstGeom prst="rect">
            <a:avLst/>
          </a:prstGeom>
          <a:noFill/>
        </p:spPr>
        <p:txBody>
          <a:bodyPr wrap="square" rtlCol="0">
            <a:spAutoFit/>
          </a:bodyPr>
          <a:lstStyle/>
          <a:p>
            <a:pPr algn="just"/>
            <a:r>
              <a:rPr lang="en-ZA" dirty="0">
                <a:latin typeface="Arial" panose="020B0604020202020204" pitchFamily="34" charset="0"/>
                <a:cs typeface="Arial" panose="020B0604020202020204" pitchFamily="34" charset="0"/>
              </a:rPr>
              <a:t>Necsa is operating under Water Permit </a:t>
            </a:r>
            <a:r>
              <a:rPr lang="en-US" dirty="0">
                <a:latin typeface="Arial" panose="020B0604020202020204" pitchFamily="34" charset="0"/>
                <a:cs typeface="Arial" panose="020B0604020202020204" pitchFamily="34" charset="0"/>
              </a:rPr>
              <a:t>16/2/7 A210/B9. A directive was issued to Necsa in 2005 by Region Director: NW Province to Necsa in this regard. </a:t>
            </a:r>
            <a:endParaRPr lang="en-ZA" dirty="0">
              <a:latin typeface="Arial" panose="020B0604020202020204" pitchFamily="34" charset="0"/>
              <a:cs typeface="Arial" panose="020B0604020202020204" pitchFamily="34" charset="0"/>
            </a:endParaRPr>
          </a:p>
        </p:txBody>
      </p:sp>
      <p:sp>
        <p:nvSpPr>
          <p:cNvPr id="7" name="TextBox 6"/>
          <p:cNvSpPr txBox="1"/>
          <p:nvPr/>
        </p:nvSpPr>
        <p:spPr>
          <a:xfrm>
            <a:off x="103516" y="1889184"/>
            <a:ext cx="12088483" cy="3416320"/>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Necsa is applying for the following Section 21 water uses:</a:t>
            </a:r>
          </a:p>
          <a:p>
            <a:endParaRPr lang="en-ZA" dirty="0">
              <a:latin typeface="Arial" panose="020B0604020202020204" pitchFamily="34" charset="0"/>
              <a:cs typeface="Arial" panose="020B0604020202020204" pitchFamily="34" charset="0"/>
            </a:endParaRPr>
          </a:p>
          <a:p>
            <a:pPr marL="801688" indent="-352425" algn="just">
              <a:buFont typeface="Wingdings" panose="05000000000000000000" pitchFamily="2" charset="2"/>
              <a:buChar char="Ø"/>
            </a:pPr>
            <a:r>
              <a:rPr lang="en-US" dirty="0">
                <a:latin typeface="Arial" panose="020B0604020202020204" pitchFamily="34" charset="0"/>
                <a:cs typeface="Arial" panose="020B0604020202020204" pitchFamily="34" charset="0"/>
              </a:rPr>
              <a:t>21(a) Abstraction of water from a water resource (Crocodile River)</a:t>
            </a:r>
          </a:p>
          <a:p>
            <a:pPr marL="801688" indent="-352425" algn="just">
              <a:buFont typeface="Wingdings" panose="05000000000000000000" pitchFamily="2" charset="2"/>
              <a:buChar char="Ø"/>
            </a:pPr>
            <a:r>
              <a:rPr lang="en-US" dirty="0">
                <a:latin typeface="Arial" panose="020B0604020202020204" pitchFamily="34" charset="0"/>
                <a:cs typeface="Arial" panose="020B0604020202020204" pitchFamily="34" charset="0"/>
              </a:rPr>
              <a:t>21(b) Storage of water (Reservoirs, Crocodile River in stream dam &amp; dam South of </a:t>
            </a:r>
            <a:r>
              <a:rPr lang="en-US" dirty="0" err="1" smtClean="0">
                <a:latin typeface="Arial" panose="020B0604020202020204" pitchFamily="34" charset="0"/>
                <a:cs typeface="Arial" panose="020B0604020202020204" pitchFamily="34" charset="0"/>
              </a:rPr>
              <a:t>Pelindaba</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West)</a:t>
            </a:r>
          </a:p>
          <a:p>
            <a:pPr marL="801688" indent="-352425" algn="just">
              <a:buFont typeface="Wingdings" panose="05000000000000000000" pitchFamily="2" charset="2"/>
              <a:buChar char="Ø"/>
            </a:pPr>
            <a:r>
              <a:rPr lang="en-US" dirty="0">
                <a:latin typeface="Arial" panose="020B0604020202020204" pitchFamily="34" charset="0"/>
                <a:cs typeface="Arial" panose="020B0604020202020204" pitchFamily="34" charset="0"/>
              </a:rPr>
              <a:t>21(c) Impeding the flow of water in a watercourse (Monitoring weirs, Crocodile River Inlet- Outlet)</a:t>
            </a:r>
          </a:p>
          <a:p>
            <a:pPr marL="801688" indent="-352425" algn="just">
              <a:buFont typeface="Wingdings" panose="05000000000000000000" pitchFamily="2" charset="2"/>
              <a:buChar char="Ø"/>
            </a:pPr>
            <a:r>
              <a:rPr lang="en-US" dirty="0">
                <a:latin typeface="Arial" panose="020B0604020202020204" pitchFamily="34" charset="0"/>
                <a:cs typeface="Arial" panose="020B0604020202020204" pitchFamily="34" charset="0"/>
              </a:rPr>
              <a:t>21(f) Discharging of waste or water containing waste partially through a conduit (Discharge of effluent to the Crocodile River)</a:t>
            </a:r>
          </a:p>
          <a:p>
            <a:pPr marL="801688" indent="-352425" algn="just">
              <a:buFont typeface="Wingdings" panose="05000000000000000000" pitchFamily="2" charset="2"/>
              <a:buChar char="Ø"/>
            </a:pPr>
            <a:r>
              <a:rPr lang="en-US" dirty="0">
                <a:latin typeface="Arial" panose="020B0604020202020204" pitchFamily="34" charset="0"/>
                <a:cs typeface="Arial" panose="020B0604020202020204" pitchFamily="34" charset="0"/>
              </a:rPr>
              <a:t>21(g) Disposing of waste in a  manner which may detrimentally impact on a water resource (All Evaporation pans, Sewage Sludge beds &amp; wastewater from P2200 &amp; P2400– sludge beds) </a:t>
            </a:r>
          </a:p>
          <a:p>
            <a:pPr marL="801688" indent="-352425">
              <a:buFont typeface="Wingdings" panose="05000000000000000000" pitchFamily="2" charset="2"/>
              <a:buChar char="Ø"/>
            </a:pPr>
            <a:r>
              <a:rPr lang="en-US" dirty="0">
                <a:latin typeface="Arial" panose="020B0604020202020204" pitchFamily="34" charset="0"/>
                <a:cs typeface="Arial" panose="020B0604020202020204" pitchFamily="34" charset="0"/>
              </a:rPr>
              <a:t>21(j) Removing water found underground if it is necessary for the efficient continuation of an activity or for the safety of people (Possibly: YM Trench – remediation measure)</a:t>
            </a:r>
            <a:r>
              <a:rPr lang="en-US" dirty="0"/>
              <a:t/>
            </a:r>
            <a:br>
              <a:rPr lang="en-US" dirty="0"/>
            </a:br>
            <a:endParaRPr lang="en-ZA" dirty="0"/>
          </a:p>
        </p:txBody>
      </p:sp>
      <p:pic>
        <p:nvPicPr>
          <p:cNvPr id="8" name="Picture 7"/>
          <p:cNvPicPr>
            <a:picLocks noChangeAspect="1"/>
          </p:cNvPicPr>
          <p:nvPr/>
        </p:nvPicPr>
        <p:blipFill>
          <a:blip r:embed="rId3"/>
          <a:stretch>
            <a:fillRect/>
          </a:stretch>
        </p:blipFill>
        <p:spPr>
          <a:xfrm>
            <a:off x="3036498" y="4962695"/>
            <a:ext cx="2414774" cy="1977164"/>
          </a:xfrm>
          <a:prstGeom prst="rect">
            <a:avLst/>
          </a:prstGeom>
          <a:effectLst>
            <a:softEdge rad="63500"/>
          </a:effectLst>
        </p:spPr>
      </p:pic>
      <p:pic>
        <p:nvPicPr>
          <p:cNvPr id="10" name="Picture 9"/>
          <p:cNvPicPr>
            <a:picLocks noChangeAspect="1"/>
          </p:cNvPicPr>
          <p:nvPr/>
        </p:nvPicPr>
        <p:blipFill>
          <a:blip r:embed="rId4"/>
          <a:stretch>
            <a:fillRect/>
          </a:stretch>
        </p:blipFill>
        <p:spPr>
          <a:xfrm>
            <a:off x="5332718" y="4962696"/>
            <a:ext cx="1675914" cy="1977164"/>
          </a:xfrm>
          <a:prstGeom prst="rect">
            <a:avLst/>
          </a:prstGeom>
        </p:spPr>
      </p:pic>
      <p:pic>
        <p:nvPicPr>
          <p:cNvPr id="11" name="Picture 10"/>
          <p:cNvPicPr>
            <a:picLocks noChangeAspect="1"/>
          </p:cNvPicPr>
          <p:nvPr/>
        </p:nvPicPr>
        <p:blipFill>
          <a:blip r:embed="rId5"/>
          <a:stretch>
            <a:fillRect/>
          </a:stretch>
        </p:blipFill>
        <p:spPr>
          <a:xfrm>
            <a:off x="-19346" y="4981166"/>
            <a:ext cx="3142004" cy="1937917"/>
          </a:xfrm>
          <a:prstGeom prst="rect">
            <a:avLst/>
          </a:prstGeom>
          <a:effectLst>
            <a:softEdge rad="63500"/>
          </a:effectLst>
        </p:spPr>
      </p:pic>
      <p:pic>
        <p:nvPicPr>
          <p:cNvPr id="12" name="Picture 11"/>
          <p:cNvPicPr>
            <a:picLocks noChangeAspect="1"/>
          </p:cNvPicPr>
          <p:nvPr/>
        </p:nvPicPr>
        <p:blipFill rotWithShape="1">
          <a:blip r:embed="rId6"/>
          <a:srcRect r="6336"/>
          <a:stretch/>
        </p:blipFill>
        <p:spPr>
          <a:xfrm>
            <a:off x="6910401" y="4962695"/>
            <a:ext cx="2719144" cy="1962403"/>
          </a:xfrm>
          <a:prstGeom prst="rect">
            <a:avLst/>
          </a:prstGeom>
          <a:effectLst>
            <a:softEdge rad="63500"/>
          </a:effectLst>
        </p:spPr>
      </p:pic>
      <p:pic>
        <p:nvPicPr>
          <p:cNvPr id="13" name="Picture 12"/>
          <p:cNvPicPr>
            <a:picLocks noChangeAspect="1"/>
          </p:cNvPicPr>
          <p:nvPr/>
        </p:nvPicPr>
        <p:blipFill rotWithShape="1">
          <a:blip r:embed="rId7"/>
          <a:srcRect r="11272" b="25150"/>
          <a:stretch/>
        </p:blipFill>
        <p:spPr>
          <a:xfrm>
            <a:off x="9532190" y="4947933"/>
            <a:ext cx="2659810" cy="1972285"/>
          </a:xfrm>
          <a:prstGeom prst="rect">
            <a:avLst/>
          </a:prstGeom>
          <a:effectLst>
            <a:softEdge rad="63500"/>
          </a:effectLst>
        </p:spPr>
      </p:pic>
    </p:spTree>
    <p:extLst>
      <p:ext uri="{BB962C8B-B14F-4D97-AF65-F5344CB8AC3E}">
        <p14:creationId xmlns:p14="http://schemas.microsoft.com/office/powerpoint/2010/main" val="742090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in front of a nuclear power plant&#10;&#10;Description automatically generated">
            <a:extLst>
              <a:ext uri="{FF2B5EF4-FFF2-40B4-BE49-F238E27FC236}">
                <a16:creationId xmlns:a16="http://schemas.microsoft.com/office/drawing/2014/main" xmlns="" id="{BB9E67A0-F1D2-0748-BE5A-7531D2BD6030}"/>
              </a:ext>
            </a:extLst>
          </p:cNvPr>
          <p:cNvPicPr>
            <a:picLocks noChangeAspect="1"/>
          </p:cNvPicPr>
          <p:nvPr/>
        </p:nvPicPr>
        <p:blipFill rotWithShape="1">
          <a:blip r:embed="rId2"/>
          <a:srcRect l="62343" t="37616" r="-99" b="10196"/>
          <a:stretch/>
        </p:blipFill>
        <p:spPr>
          <a:xfrm>
            <a:off x="0" y="1157439"/>
            <a:ext cx="12210288" cy="5660849"/>
          </a:xfrm>
          <a:prstGeom prst="rect">
            <a:avLst/>
          </a:prstGeom>
        </p:spPr>
      </p:pic>
      <p:sp>
        <p:nvSpPr>
          <p:cNvPr id="2" name="Title 1"/>
          <p:cNvSpPr>
            <a:spLocks noGrp="1"/>
          </p:cNvSpPr>
          <p:nvPr>
            <p:ph type="title"/>
          </p:nvPr>
        </p:nvSpPr>
        <p:spPr/>
        <p:txBody>
          <a:bodyPr/>
          <a:lstStyle/>
          <a:p>
            <a:r>
              <a:rPr lang="en-US" dirty="0" smtClean="0"/>
              <a:t>CONCLUSION</a:t>
            </a:r>
            <a:endParaRPr lang="en-US" dirty="0"/>
          </a:p>
        </p:txBody>
      </p:sp>
      <p:graphicFrame>
        <p:nvGraphicFramePr>
          <p:cNvPr id="3" name="Diagram 2"/>
          <p:cNvGraphicFramePr/>
          <p:nvPr>
            <p:extLst>
              <p:ext uri="{D42A27DB-BD31-4B8C-83A1-F6EECF244321}">
                <p14:modId xmlns:p14="http://schemas.microsoft.com/office/powerpoint/2010/main" val="1093992251"/>
              </p:ext>
            </p:extLst>
          </p:nvPr>
        </p:nvGraphicFramePr>
        <p:xfrm>
          <a:off x="1547446" y="1399031"/>
          <a:ext cx="10056290" cy="53622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3458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ZA" dirty="0"/>
          </a:p>
        </p:txBody>
      </p:sp>
    </p:spTree>
    <p:extLst>
      <p:ext uri="{BB962C8B-B14F-4D97-AF65-F5344CB8AC3E}">
        <p14:creationId xmlns:p14="http://schemas.microsoft.com/office/powerpoint/2010/main" val="4190817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032867"/>
            <a:ext cx="12211346" cy="30483"/>
          </a:xfrm>
          <a:prstGeom prst="rect">
            <a:avLst/>
          </a:prstGeom>
        </p:spPr>
      </p:pic>
      <p:sp>
        <p:nvSpPr>
          <p:cNvPr id="4" name="TextBox 3"/>
          <p:cNvSpPr txBox="1"/>
          <p:nvPr/>
        </p:nvSpPr>
        <p:spPr>
          <a:xfrm>
            <a:off x="2872596" y="284672"/>
            <a:ext cx="7781027" cy="461665"/>
          </a:xfrm>
          <a:prstGeom prst="rect">
            <a:avLst/>
          </a:prstGeom>
          <a:noFill/>
        </p:spPr>
        <p:txBody>
          <a:bodyPr wrap="square" rtlCol="0">
            <a:spAutoFit/>
          </a:bodyPr>
          <a:lstStyle/>
          <a:p>
            <a:pPr algn="ctr"/>
            <a:r>
              <a:rPr lang="en-ZA" sz="2400" b="1" dirty="0">
                <a:solidFill>
                  <a:schemeClr val="accent1">
                    <a:lumMod val="75000"/>
                  </a:schemeClr>
                </a:solidFill>
              </a:rPr>
              <a:t>OVERVIEW ENVIRONMENTAL MONITORING</a:t>
            </a:r>
          </a:p>
        </p:txBody>
      </p:sp>
      <p:pic>
        <p:nvPicPr>
          <p:cNvPr id="7" name="Picture 6">
            <a:extLst>
              <a:ext uri="{FF2B5EF4-FFF2-40B4-BE49-F238E27FC236}">
                <a16:creationId xmlns:a16="http://schemas.microsoft.com/office/drawing/2014/main" xmlns="" id="{EC9B88C9-5331-2D1C-1BB5-22EF8483E96C}"/>
              </a:ext>
            </a:extLst>
          </p:cNvPr>
          <p:cNvPicPr>
            <a:picLocks noChangeAspect="1"/>
          </p:cNvPicPr>
          <p:nvPr/>
        </p:nvPicPr>
        <p:blipFill>
          <a:blip r:embed="rId3"/>
          <a:stretch>
            <a:fillRect/>
          </a:stretch>
        </p:blipFill>
        <p:spPr>
          <a:xfrm>
            <a:off x="1042282" y="1063350"/>
            <a:ext cx="10527610" cy="5794650"/>
          </a:xfrm>
          <a:prstGeom prst="rect">
            <a:avLst/>
          </a:prstGeom>
        </p:spPr>
      </p:pic>
    </p:spTree>
    <p:extLst>
      <p:ext uri="{BB962C8B-B14F-4D97-AF65-F5344CB8AC3E}">
        <p14:creationId xmlns:p14="http://schemas.microsoft.com/office/powerpoint/2010/main" val="1295776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Necsa Template.potx" id="{D48A1303-9A80-4931-97CD-3B6471C9604F}" vid="{8928CF90-4BEB-4118-B088-1D63EA89F34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16417</TotalTime>
  <Words>2468</Words>
  <Application>Microsoft Office PowerPoint</Application>
  <PresentationFormat>Widescreen</PresentationFormat>
  <Paragraphs>314</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MS PGothic</vt:lpstr>
      <vt:lpstr>Arial</vt:lpstr>
      <vt:lpstr>Arial</vt:lpstr>
      <vt:lpstr>Calibri</vt:lpstr>
      <vt:lpstr>Courier New</vt:lpstr>
      <vt:lpstr>Segoe UI</vt:lpstr>
      <vt:lpstr>Times New Roman</vt:lpstr>
      <vt:lpstr>Wingdings</vt:lpstr>
      <vt:lpstr>1_Office Theme</vt:lpstr>
      <vt:lpstr>PowerPoint Presentation</vt:lpstr>
      <vt:lpstr>AGENDA</vt:lpstr>
      <vt:lpstr>PowerPoint Presentation</vt:lpstr>
      <vt:lpstr>COMPLIANCE WITH PUBLIC SAFETY REQUIREMENTS</vt:lpstr>
      <vt:lpstr>INDUSTRY UPDATE</vt:lpstr>
      <vt:lpstr>BUSINESS UPDATE</vt:lpstr>
      <vt:lpstr>PowerPoint Presentation</vt:lpstr>
      <vt:lpstr>SAFARI-1 OPERATIONAL PERFORMANCE</vt:lpstr>
      <vt:lpstr> MULTI-PURPOSE REACTOR (MPR) </vt:lpstr>
      <vt:lpstr>THABANA PIPESTORE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RADIOLOGICAL PATHWAYS THAT ARE MONITORED </vt:lpstr>
      <vt:lpstr>PowerPoint Presentation</vt:lpstr>
      <vt:lpstr>PowerPoint Presentation</vt:lpstr>
      <vt:lpstr>PowerPoint Presentation</vt:lpstr>
      <vt:lpstr>LANDUSE CENSUS</vt:lpstr>
      <vt:lpstr>PowerPoint Presentation</vt:lpstr>
      <vt:lpstr>CONCLUSION</vt:lpstr>
      <vt:lpstr>BACK-UP SLIDES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Dillen Ramjee</dc:creator>
  <cp:lastModifiedBy>Amelia Rennie-Kroon</cp:lastModifiedBy>
  <cp:revision>897</cp:revision>
  <dcterms:created xsi:type="dcterms:W3CDTF">2023-10-23T11:49:21Z</dcterms:created>
  <dcterms:modified xsi:type="dcterms:W3CDTF">2024-09-13T15:56:37Z</dcterms:modified>
</cp:coreProperties>
</file>