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4" r:id="rId4"/>
    <p:sldId id="257" r:id="rId5"/>
    <p:sldId id="269" r:id="rId6"/>
    <p:sldId id="273" r:id="rId7"/>
    <p:sldId id="274" r:id="rId8"/>
    <p:sldId id="271" r:id="rId9"/>
    <p:sldId id="272" r:id="rId10"/>
    <p:sldId id="270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24" autoAdjust="0"/>
  </p:normalViewPr>
  <p:slideViewPr>
    <p:cSldViewPr snapToGrid="0" showGuides="1">
      <p:cViewPr varScale="1">
        <p:scale>
          <a:sx n="91" d="100"/>
          <a:sy n="91" d="100"/>
        </p:scale>
        <p:origin x="37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notesViewPr>
    <p:cSldViewPr snapToGrid="0" showGuides="1">
      <p:cViewPr varScale="1">
        <p:scale>
          <a:sx n="52" d="100"/>
          <a:sy n="52" d="100"/>
        </p:scale>
        <p:origin x="30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48672-BCBC-AB7E-9DDD-882953407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4239A-A1C3-A2D7-A846-206BA55C81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9622-884F-43DA-A4AC-CFD1F47C710E}" type="datetimeFigureOut">
              <a:rPr lang="en-GB" smtClean="0"/>
              <a:t>13/09/2024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00AC-460B-FFFB-8C9A-22A28D7AA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E228-905A-5FFE-8D2E-9BC6A3088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264C-3C1B-4BAD-BC30-BF7CE27F3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7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221EB-BC47-4E69-B968-7C31AF22AC1B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6D84-6125-4DEF-8FC7-D94130756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267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y@nnr.co.z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nnr.co.za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hyperlink" Target="https://www.facebook.com/nnr.co.z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witter.com/NucRegSA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BE1C41-6140-495A-A414-F03368095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0C047-67F7-480A-A527-D0713B53A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067389"/>
            <a:ext cx="10972800" cy="867899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Strategic Plan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4D79-029B-4FC5-8888-FE339C9179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2935288"/>
            <a:ext cx="10972800" cy="1292529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to the Parliamentary Portfolio </a:t>
            </a:r>
          </a:p>
          <a:p>
            <a:r>
              <a:rPr lang="en-US" dirty="0"/>
              <a:t>Committee on Energy.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093A-E0F2-448C-98BF-54916F5F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0728A-90A7-4F15-89E9-60F7A5D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9FDC-BF59-4460-A9A2-1A2D96F5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70F81C2-1216-4F72-82BC-715DEBA488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571500"/>
            <a:ext cx="3900488" cy="17922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4F57809-6E03-47AD-A92E-6384BEBB5D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7EDC67-AD44-4097-92EA-54EE9F7CA993}"/>
              </a:ext>
            </a:extLst>
          </p:cNvPr>
          <p:cNvSpPr/>
          <p:nvPr userDrawn="1"/>
        </p:nvSpPr>
        <p:spPr>
          <a:xfrm>
            <a:off x="1" y="637307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  <p15:guide id="5" orient="horz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B9E3-0451-4565-ABD2-1FEC2FA25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02076"/>
            <a:ext cx="10515600" cy="49748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Nuclear Regulator (NNR) is a public entity which is established and governed in terms of Section 3 of the National Nuclear Regulator Act, (Act No. 47 of 1999).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NNR’s mission is to provide and maintain an effective national regulatory framework through innovation in the protection of persons, property and the environment against radiation damage.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E7F792-174F-421C-91D2-5475C2662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676BE777-0BE7-435B-A4F0-AB928C96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5FE59A1-4587-4FF3-A3A6-92F2BA38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1C80A-0D86-7702-618E-D1FECF1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orient="horz" pos="936" userDrawn="1">
          <p15:clr>
            <a:srgbClr val="FBAE40"/>
          </p15:clr>
        </p15:guide>
        <p15:guide id="6" orient="horz" pos="39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C03-334A-42F0-8ACD-F6C3FA70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FB42-B753-4672-BC5A-176901C71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DD02-532A-44FF-8AB4-9CB9BEFC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71571-C024-4FD4-8BD5-F24F013B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72E52-71E2-48ED-8293-44F0F0F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07B8B-C2D0-44CD-8184-C903E88F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777D-00ED-472D-8466-421E2722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AB69-09EF-4D43-8145-978ECDA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1B05C-DBE6-4147-86A9-2C0A334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F56F-5C1F-4B71-B7DC-52521A297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B8612-77D2-4877-904C-208C94B5C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ADDA-EE6B-4A9E-95E2-855A3B6C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C1BC-7BEB-4B15-81A2-31D22114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EBC8F-66B2-4E3A-8545-710C8AA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Heading for picture or graph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01F4BF4-B9EF-AD56-5F1E-EEAF726D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5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A0FD8-D404-4350-9630-2C7995553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98" y="2497541"/>
            <a:ext cx="10890912" cy="931460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698E77-622D-4848-9773-4049EC31FC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376A5B4-53A8-4C9E-A9EF-2AF920859BBF}"/>
              </a:ext>
            </a:extLst>
          </p:cNvPr>
          <p:cNvSpPr txBox="1">
            <a:spLocks/>
          </p:cNvSpPr>
          <p:nvPr userDrawn="1"/>
        </p:nvSpPr>
        <p:spPr>
          <a:xfrm>
            <a:off x="627798" y="4010983"/>
            <a:ext cx="11022531" cy="2242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enquiry@nnr.co.za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Twitter:  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https://twitter.com/NucRegSA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https://www.facebook.com/nnr.co.za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B638EDD-14D3-B4CF-5F6F-52F07B0E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7C1D3E-686E-47CB-89DB-44539A7742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ED670-68C4-4612-9CD5-1100FDBA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C8690-6607-4046-9B70-D350660C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C2D1-F169-475C-A1AD-C8D91B1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53B8F8-824F-435C-8E25-74538B6B5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252" y="712342"/>
            <a:ext cx="2931473" cy="114728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DA97D4-6B75-4FBE-A3E3-306AC0643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581" y="996594"/>
            <a:ext cx="6010275" cy="73974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B7F731-C75C-43D1-B9A6-F0BD33F984D8}"/>
              </a:ext>
            </a:extLst>
          </p:cNvPr>
          <p:cNvCxnSpPr/>
          <p:nvPr userDrawn="1"/>
        </p:nvCxnSpPr>
        <p:spPr>
          <a:xfrm>
            <a:off x="4038600" y="996594"/>
            <a:ext cx="0" cy="6164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BF0234-F8E0-4CD1-A077-298DEA3FD2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2313" y="2024063"/>
            <a:ext cx="7426325" cy="34004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Mandate</a:t>
            </a:r>
          </a:p>
          <a:p>
            <a:pPr lvl="0"/>
            <a:r>
              <a:rPr lang="en-US" dirty="0"/>
              <a:t>Regulatory Framework</a:t>
            </a:r>
          </a:p>
          <a:p>
            <a:pPr lvl="0"/>
            <a:r>
              <a:rPr lang="en-US" dirty="0"/>
              <a:t>Performance Results</a:t>
            </a:r>
          </a:p>
          <a:p>
            <a:pPr lvl="0"/>
            <a:r>
              <a:rPr lang="en-US" dirty="0"/>
              <a:t>Sustainability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661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F199-0C7F-4403-86DC-67F3F375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2BB4-4A4C-4B9C-B87F-2260250E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5E3-0078-450B-8246-281BC5E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EE5C-5D7D-483A-97DA-C883A96F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176E-88C9-41C1-8361-7B1DFC82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215D-75AA-4421-B90A-884B5DAE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297-45A7-4EC4-BEC0-04F9B3E8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3AF3B-4568-467C-88C6-6E9C445D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8CA3C-D6C5-4B5F-86CD-5014D9AE3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F3CB7-15D7-41AD-B1B2-83D8696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D186-4299-4C8F-816E-A8DADC04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2CF49-9A71-4B9A-8D70-5E94EC34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C4B6-50EF-4A98-988A-A187277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B8763-CADF-4C83-954C-0E0DBDD25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1D4-0A3A-47BD-ACD9-D378929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E10E-26D8-42C2-92D2-AC1ACFF0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72BD-E7FF-4460-A351-7A73EDD6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D7182-B269-4EB6-A528-097B5CA04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9D526-C711-410B-8083-BD93AF3E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D003-2A0A-44E1-8021-CEE102F3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CB41D-906B-4C50-9233-C6765B5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D11D-EDDC-4DEF-B599-40D8C902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2AA5E-B34E-41DA-BAAF-854E4B56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93C7C-6AC7-4A4A-9691-AD0717C85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1DE5-0022-46ED-9F90-073F5E12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DE72-EC4E-4874-92C3-731FD3061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5691-82A3-4BBA-8A2B-0D8CF30E4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5F01B-C6F9-4364-82D5-2CE9490A9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68831"/>
            <a:ext cx="10972800" cy="757705"/>
          </a:xfrm>
        </p:spPr>
        <p:txBody>
          <a:bodyPr/>
          <a:lstStyle/>
          <a:p>
            <a:r>
              <a:rPr lang="en-US" dirty="0"/>
              <a:t>NNR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009A5-66A8-4074-8D6B-CD4CD888E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06091"/>
            <a:ext cx="10972800" cy="1234440"/>
          </a:xfrm>
        </p:spPr>
        <p:txBody>
          <a:bodyPr/>
          <a:lstStyle/>
          <a:p>
            <a:r>
              <a:rPr lang="en-US" dirty="0"/>
              <a:t>NNR ACTIVITIES AT THE NECSA PELINDABA SITE - PSIF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39CF3B-7FC0-471A-9E6C-05BCA2ED3692}"/>
              </a:ext>
            </a:extLst>
          </p:cNvPr>
          <p:cNvSpPr txBox="1">
            <a:spLocks/>
          </p:cNvSpPr>
          <p:nvPr/>
        </p:nvSpPr>
        <p:spPr>
          <a:xfrm>
            <a:off x="625367" y="4354832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14 September 2024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9C1672-1975-4258-B8AB-D4F6CE3B43A2}"/>
              </a:ext>
            </a:extLst>
          </p:cNvPr>
          <p:cNvSpPr txBox="1">
            <a:spLocks/>
          </p:cNvSpPr>
          <p:nvPr/>
        </p:nvSpPr>
        <p:spPr>
          <a:xfrm>
            <a:off x="609602" y="5673323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Mr. Wesley Damon, Acting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Manager: NTWP</a:t>
            </a:r>
          </a:p>
        </p:txBody>
      </p:sp>
    </p:spTree>
    <p:extLst>
      <p:ext uri="{BB962C8B-B14F-4D97-AF65-F5344CB8AC3E}">
        <p14:creationId xmlns:p14="http://schemas.microsoft.com/office/powerpoint/2010/main" val="393926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DABC-FA7B-440A-AE03-33A406C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BD3A7-B404-4292-BE5A-5A5EEE5F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EBD4-5131-40E7-B789-2989D49F3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Inspections Conducted</a:t>
            </a:r>
          </a:p>
          <a:p>
            <a:endParaRPr lang="en-US" dirty="0"/>
          </a:p>
          <a:p>
            <a:r>
              <a:rPr lang="en-US" dirty="0"/>
              <a:t>Environmental Sampling</a:t>
            </a:r>
          </a:p>
          <a:p>
            <a:endParaRPr lang="en-US" dirty="0"/>
          </a:p>
          <a:p>
            <a:r>
              <a:rPr lang="en-US" dirty="0"/>
              <a:t>Radiological Exposure</a:t>
            </a:r>
          </a:p>
          <a:p>
            <a:endParaRPr lang="en-US" dirty="0"/>
          </a:p>
          <a:p>
            <a:r>
              <a:rPr lang="en-US" dirty="0"/>
              <a:t>Reviews and Assessments Conducted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26 Inspections were conducted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25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Shutdown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Unplanned Inspection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(The unplanned/unscheduled shutdown of SAFARI-1 to install a Neutron Detector and to commission Neutron Safety Channel).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 Facilities were inspected.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 Inspections found no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17 Inspections found 102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102 non-compliances were of category 2 events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(Category 2 events are events which result or could potentially result in moderate nuclear or radiological safety and/or  nuclear security consequences)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2024/2025 FY cont.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41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Shutdown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major issues at this stage.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Q2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75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 Environmental samples collected,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Submitted to the NNR Laboratory for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 confirmed no buildup of radioactivity in the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Environmental Sampling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 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00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effective radiation dose for the worker was 0.11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Maximum cumulative dose accrued for an individual worker was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4.82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Rolling year average dose was 0.49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Rolling year maximum dose was 7.08 mSv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dose from liquid effluent was 0.263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from gaseous effluent was 0.514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projected public dose was 0.777 µ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Radiological Exposure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18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52 x Planned Reviews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SAFARI-1 Research Reactor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UCHEM in Building P2700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Import of Fissile Material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X-ray Facility in Area 14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Wet Waste Storage Facility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Cabel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Tunnel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Shipment and Disposal of Historical NTP Liquid Waste Solidification Waste Packages at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Vaalputs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Resumption of J-Building Radiological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Activities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Radiochemicals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Process Based Licensing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Review and Assessment 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02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60 x Planned Reviews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SAFARI-1 Research Reactor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UCHEM in Building P2700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Import of Fissile Material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Area 14 Waste Management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V-XB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Pelindaba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East Bus Shed Complex</a:t>
            </a:r>
          </a:p>
          <a:p>
            <a:pPr marL="1028700" lvl="1" indent="-3429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Pelindaba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East Evaporation Ponds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Shipment and Disposal of Historical NTP Liquid Waste Solidification Waste Packages at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Vaalputs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Vaalputs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 3 Decommissioning of Building P-2800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Radiochemicals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Complex</a:t>
            </a: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Amendments to Conditions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Authorisation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Process Based Licensing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Review and Assessment for </a:t>
            </a:r>
            <a:r>
              <a:rPr lang="en-US" dirty="0"/>
              <a:t>Q2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89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NNR has decided that further public debate is not warranted.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Necsa was directed to publish their responses to public comments on the Necsa website and forward the responses to all members registered with the Necsa PSIF.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Necsa has been granted six (6) months to address the outstanding issues related to funding for decommissioning and waste management.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 err="1"/>
              <a:t>Thabana</a:t>
            </a:r>
            <a:r>
              <a:rPr lang="en-US" dirty="0"/>
              <a:t> </a:t>
            </a:r>
            <a:r>
              <a:rPr lang="en-US" dirty="0" err="1"/>
              <a:t>Pipestore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907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1C7-BBEC-4318-8212-E8F46CB3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DBBA2-5F44-2183-75B4-BDD6C932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5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seo Custom 1">
      <a:majorFont>
        <a:latin typeface="Museo 700"/>
        <a:ea typeface=""/>
        <a:cs typeface=""/>
      </a:majorFont>
      <a:minorFont>
        <a:latin typeface="Museo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R Corporate PPT Feb2022" id="{75983135-E0A5-4467-817B-FA8E3F2FD070}" vid="{1FCB396E-7310-41FB-BC21-1A08FE131E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NNR Corporate PowerPoint Template Feb2022</Template>
  <TotalTime>1115</TotalTime>
  <Words>450</Words>
  <Application>Microsoft Office PowerPoint</Application>
  <PresentationFormat>Widescreen</PresentationFormat>
  <Paragraphs>172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Museo 300</vt:lpstr>
      <vt:lpstr>Museo 700</vt:lpstr>
      <vt:lpstr>Museo Sans 300</vt:lpstr>
      <vt:lpstr>Office Theme</vt:lpstr>
      <vt:lpstr>NNR REPORT</vt:lpstr>
      <vt:lpstr>PowerPoint Presentation</vt:lpstr>
      <vt:lpstr>Inspections for Q1 2024/2025 FY</vt:lpstr>
      <vt:lpstr>Inspections for Q1 2024/2025 FY cont.</vt:lpstr>
      <vt:lpstr>Inspections for Q2 2024/2025 FY</vt:lpstr>
      <vt:lpstr>Environmental Sampling for Q1 2024/2025 FY</vt:lpstr>
      <vt:lpstr>Radiological Exposure for Q1 2024/2025 FY</vt:lpstr>
      <vt:lpstr>Review and Assessment for Q1 2024/2025 FY</vt:lpstr>
      <vt:lpstr>Review and Assessment for Q2 2024/2025 FY</vt:lpstr>
      <vt:lpstr>Thabana Pipestore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2025</dc:title>
  <dc:creator>Lindie Kleu</dc:creator>
  <cp:lastModifiedBy>Wesley Damon</cp:lastModifiedBy>
  <cp:revision>60</cp:revision>
  <dcterms:created xsi:type="dcterms:W3CDTF">2022-10-03T13:39:55Z</dcterms:created>
  <dcterms:modified xsi:type="dcterms:W3CDTF">2024-09-13T19:56:44Z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80b4da8b-03f3-4931-b21d-f540882a568f</vt:lpwstr>
  </property>
  <property fmtid="{D5CDD505-2E9C-101B-9397-08002B2CF9AE}" pid="3" name="DocumentType">
    <vt:lpwstr>Report</vt:lpwstr>
  </property>
  <property fmtid="{D5CDD505-2E9C-101B-9397-08002B2CF9AE}" pid="4" name="Classification">
    <vt:lpwstr>Non-Restricted</vt:lpwstr>
  </property>
</Properties>
</file>