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6" r:id="rId5"/>
    <p:sldId id="290" r:id="rId6"/>
    <p:sldId id="306" r:id="rId7"/>
    <p:sldId id="295" r:id="rId8"/>
    <p:sldId id="305" r:id="rId9"/>
    <p:sldId id="296" r:id="rId10"/>
    <p:sldId id="313" r:id="rId11"/>
    <p:sldId id="297" r:id="rId12"/>
    <p:sldId id="298" r:id="rId13"/>
    <p:sldId id="300" r:id="rId14"/>
    <p:sldId id="299" r:id="rId15"/>
    <p:sldId id="271" r:id="rId16"/>
    <p:sldId id="268" r:id="rId17"/>
    <p:sldId id="292" r:id="rId18"/>
    <p:sldId id="311" r:id="rId19"/>
    <p:sldId id="312" r:id="rId20"/>
    <p:sldId id="260"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ikelwa Tengimfene" initials="NT" lastIdx="4" clrIdx="0">
    <p:extLst>
      <p:ext uri="{19B8F6BF-5375-455C-9EA6-DF929625EA0E}">
        <p15:presenceInfo xmlns:p15="http://schemas.microsoft.com/office/powerpoint/2012/main" userId="S-1-5-21-2859864586-2270660840-2576915702-21216" providerId="AD"/>
      </p:ext>
    </p:extLst>
  </p:cmAuthor>
  <p:cmAuthor id="2" name="Amelia Rennie-Kroon" initials="AR" lastIdx="1" clrIdx="1">
    <p:extLst>
      <p:ext uri="{19B8F6BF-5375-455C-9EA6-DF929625EA0E}">
        <p15:presenceInfo xmlns:p15="http://schemas.microsoft.com/office/powerpoint/2012/main" userId="S-1-5-21-2859864586-2270660840-2576915702-12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3881"/>
    <a:srgbClr val="00A1AB"/>
    <a:srgbClr val="2CAEAB"/>
    <a:srgbClr val="2CB1AE"/>
    <a:srgbClr val="33CC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375" autoAdjust="0"/>
    <p:restoredTop sz="94660"/>
  </p:normalViewPr>
  <p:slideViewPr>
    <p:cSldViewPr snapToGrid="0">
      <p:cViewPr varScale="1">
        <p:scale>
          <a:sx n="94" d="100"/>
          <a:sy n="94" d="100"/>
        </p:scale>
        <p:origin x="34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openxmlformats.org/officeDocument/2006/relationships/image" Target="../media/image12.jpeg"/><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76683808057928"/>
          <c:y val="3.0903942759084542E-2"/>
          <c:w val="0.82203781549681443"/>
          <c:h val="0.82145259237845503"/>
        </c:manualLayout>
      </c:layout>
      <c:barChart>
        <c:barDir val="col"/>
        <c:grouping val="clustered"/>
        <c:varyColors val="0"/>
        <c:ser>
          <c:idx val="0"/>
          <c:order val="0"/>
          <c:tx>
            <c:strRef>
              <c:f>'Sheet1 (2)'!$B$13</c:f>
              <c:strCache>
                <c:ptCount val="1"/>
                <c:pt idx="0">
                  <c:v>Air borne</c:v>
                </c:pt>
              </c:strCache>
            </c:strRef>
          </c:tx>
          <c:spPr>
            <a:solidFill>
              <a:srgbClr val="FFFF00"/>
            </a:solidFill>
          </c:spPr>
          <c:invertIfNegative val="0"/>
          <c:cat>
            <c:numRef>
              <c:f>'Sheet1 (2)'!$S$12:$Z$12</c:f>
              <c:numCache>
                <c:formatCode>General</c:formatCode>
                <c:ptCount val="8"/>
                <c:pt idx="0">
                  <c:v>2018</c:v>
                </c:pt>
                <c:pt idx="1">
                  <c:v>2019</c:v>
                </c:pt>
                <c:pt idx="2">
                  <c:v>2020</c:v>
                </c:pt>
                <c:pt idx="3">
                  <c:v>2021</c:v>
                </c:pt>
                <c:pt idx="4">
                  <c:v>2022</c:v>
                </c:pt>
                <c:pt idx="5">
                  <c:v>2023</c:v>
                </c:pt>
                <c:pt idx="6">
                  <c:v>2024</c:v>
                </c:pt>
                <c:pt idx="7">
                  <c:v>2025</c:v>
                </c:pt>
              </c:numCache>
            </c:numRef>
          </c:cat>
          <c:val>
            <c:numRef>
              <c:f>'Sheet1 (2)'!$S$13:$Z$13</c:f>
              <c:numCache>
                <c:formatCode>General</c:formatCode>
                <c:ptCount val="8"/>
                <c:pt idx="0">
                  <c:v>1.7000000000000001E-4</c:v>
                </c:pt>
                <c:pt idx="1">
                  <c:v>5.7600000000000001E-4</c:v>
                </c:pt>
                <c:pt idx="2">
                  <c:v>7.6000000000000004E-4</c:v>
                </c:pt>
                <c:pt idx="3">
                  <c:v>1.4E-3</c:v>
                </c:pt>
                <c:pt idx="4">
                  <c:v>1.5E-3</c:v>
                </c:pt>
                <c:pt idx="5">
                  <c:v>1.9E-3</c:v>
                </c:pt>
                <c:pt idx="6">
                  <c:v>1.34E-3</c:v>
                </c:pt>
                <c:pt idx="7">
                  <c:v>5.1999999999999997E-5</c:v>
                </c:pt>
              </c:numCache>
            </c:numRef>
          </c:val>
          <c:extLst xmlns:c16r2="http://schemas.microsoft.com/office/drawing/2015/06/chart">
            <c:ext xmlns:c16="http://schemas.microsoft.com/office/drawing/2014/chart" uri="{C3380CC4-5D6E-409C-BE32-E72D297353CC}">
              <c16:uniqueId val="{00000000-77E2-4CCE-B93D-E70CE77F16D7}"/>
            </c:ext>
          </c:extLst>
        </c:ser>
        <c:ser>
          <c:idx val="1"/>
          <c:order val="1"/>
          <c:tx>
            <c:strRef>
              <c:f>'Sheet1 (2)'!$B$14</c:f>
              <c:strCache>
                <c:ptCount val="1"/>
                <c:pt idx="0">
                  <c:v>Liquid</c:v>
                </c:pt>
              </c:strCache>
            </c:strRef>
          </c:tx>
          <c:spPr>
            <a:solidFill>
              <a:srgbClr val="363BF4"/>
            </a:solidFill>
          </c:spPr>
          <c:invertIfNegative val="0"/>
          <c:cat>
            <c:numRef>
              <c:f>'Sheet1 (2)'!$S$12:$Z$12</c:f>
              <c:numCache>
                <c:formatCode>General</c:formatCode>
                <c:ptCount val="8"/>
                <c:pt idx="0">
                  <c:v>2018</c:v>
                </c:pt>
                <c:pt idx="1">
                  <c:v>2019</c:v>
                </c:pt>
                <c:pt idx="2">
                  <c:v>2020</c:v>
                </c:pt>
                <c:pt idx="3">
                  <c:v>2021</c:v>
                </c:pt>
                <c:pt idx="4">
                  <c:v>2022</c:v>
                </c:pt>
                <c:pt idx="5">
                  <c:v>2023</c:v>
                </c:pt>
                <c:pt idx="6">
                  <c:v>2024</c:v>
                </c:pt>
                <c:pt idx="7">
                  <c:v>2025</c:v>
                </c:pt>
              </c:numCache>
            </c:numRef>
          </c:cat>
          <c:val>
            <c:numRef>
              <c:f>'Sheet1 (2)'!$S$14:$Z$14</c:f>
              <c:numCache>
                <c:formatCode>General</c:formatCode>
                <c:ptCount val="8"/>
                <c:pt idx="0">
                  <c:v>2.5000000000000001E-3</c:v>
                </c:pt>
                <c:pt idx="1">
                  <c:v>3.4199999999999999E-3</c:v>
                </c:pt>
                <c:pt idx="2">
                  <c:v>2.8999999999999998E-3</c:v>
                </c:pt>
                <c:pt idx="3">
                  <c:v>2.8999999999999998E-3</c:v>
                </c:pt>
                <c:pt idx="4">
                  <c:v>2.5000000000000001E-3</c:v>
                </c:pt>
                <c:pt idx="5">
                  <c:v>1.6999999999999999E-3</c:v>
                </c:pt>
                <c:pt idx="6">
                  <c:v>1.7099999999999999E-3</c:v>
                </c:pt>
                <c:pt idx="7">
                  <c:v>2.2000000000000001E-4</c:v>
                </c:pt>
              </c:numCache>
            </c:numRef>
          </c:val>
          <c:extLst xmlns:c16r2="http://schemas.microsoft.com/office/drawing/2015/06/chart">
            <c:ext xmlns:c16="http://schemas.microsoft.com/office/drawing/2014/chart" uri="{C3380CC4-5D6E-409C-BE32-E72D297353CC}">
              <c16:uniqueId val="{00000001-77E2-4CCE-B93D-E70CE77F16D7}"/>
            </c:ext>
          </c:extLst>
        </c:ser>
        <c:ser>
          <c:idx val="2"/>
          <c:order val="2"/>
          <c:tx>
            <c:strRef>
              <c:f>'Sheet1 (2)'!$B$15</c:f>
              <c:strCache>
                <c:ptCount val="1"/>
                <c:pt idx="0">
                  <c:v>Total</c:v>
                </c:pt>
              </c:strCache>
            </c:strRef>
          </c:tx>
          <c:spPr>
            <a:solidFill>
              <a:srgbClr val="00B050"/>
            </a:solidFill>
          </c:spPr>
          <c:invertIfNegative val="0"/>
          <c:cat>
            <c:numRef>
              <c:f>'Sheet1 (2)'!$S$12:$Z$12</c:f>
              <c:numCache>
                <c:formatCode>General</c:formatCode>
                <c:ptCount val="8"/>
                <c:pt idx="0">
                  <c:v>2018</c:v>
                </c:pt>
                <c:pt idx="1">
                  <c:v>2019</c:v>
                </c:pt>
                <c:pt idx="2">
                  <c:v>2020</c:v>
                </c:pt>
                <c:pt idx="3">
                  <c:v>2021</c:v>
                </c:pt>
                <c:pt idx="4">
                  <c:v>2022</c:v>
                </c:pt>
                <c:pt idx="5">
                  <c:v>2023</c:v>
                </c:pt>
                <c:pt idx="6">
                  <c:v>2024</c:v>
                </c:pt>
                <c:pt idx="7">
                  <c:v>2025</c:v>
                </c:pt>
              </c:numCache>
            </c:numRef>
          </c:cat>
          <c:val>
            <c:numRef>
              <c:f>'Sheet1 (2)'!$S$15:$Z$15</c:f>
              <c:numCache>
                <c:formatCode>General</c:formatCode>
                <c:ptCount val="8"/>
                <c:pt idx="0">
                  <c:v>3.0000000000000001E-3</c:v>
                </c:pt>
                <c:pt idx="1">
                  <c:v>4.0000000000000001E-3</c:v>
                </c:pt>
                <c:pt idx="2">
                  <c:v>3.5999999999999999E-3</c:v>
                </c:pt>
                <c:pt idx="3">
                  <c:v>4.3E-3</c:v>
                </c:pt>
                <c:pt idx="4">
                  <c:v>4.0000000000000001E-3</c:v>
                </c:pt>
                <c:pt idx="5">
                  <c:v>3.65E-3</c:v>
                </c:pt>
                <c:pt idx="6">
                  <c:v>3.0599999999999998E-3</c:v>
                </c:pt>
                <c:pt idx="7">
                  <c:v>2.7E-4</c:v>
                </c:pt>
              </c:numCache>
            </c:numRef>
          </c:val>
          <c:extLst xmlns:c16r2="http://schemas.microsoft.com/office/drawing/2015/06/chart">
            <c:ext xmlns:c16="http://schemas.microsoft.com/office/drawing/2014/chart" uri="{C3380CC4-5D6E-409C-BE32-E72D297353CC}">
              <c16:uniqueId val="{00000002-77E2-4CCE-B93D-E70CE77F16D7}"/>
            </c:ext>
          </c:extLst>
        </c:ser>
        <c:dLbls>
          <c:showLegendKey val="0"/>
          <c:showVal val="0"/>
          <c:showCatName val="0"/>
          <c:showSerName val="0"/>
          <c:showPercent val="0"/>
          <c:showBubbleSize val="0"/>
        </c:dLbls>
        <c:gapWidth val="150"/>
        <c:axId val="-65755040"/>
        <c:axId val="-65749600"/>
      </c:barChart>
      <c:scatterChart>
        <c:scatterStyle val="smoothMarker"/>
        <c:varyColors val="0"/>
        <c:ser>
          <c:idx val="3"/>
          <c:order val="3"/>
          <c:tx>
            <c:strRef>
              <c:f>'Sheet1 (2)'!$B$16</c:f>
              <c:strCache>
                <c:ptCount val="1"/>
                <c:pt idx="0">
                  <c:v>Necsa ALARA Public Dose Level</c:v>
                </c:pt>
              </c:strCache>
            </c:strRef>
          </c:tx>
          <c:spPr>
            <a:ln>
              <a:solidFill>
                <a:srgbClr val="FFC000"/>
              </a:solidFill>
            </a:ln>
          </c:spPr>
          <c:marker>
            <c:spPr>
              <a:solidFill>
                <a:srgbClr val="FFC000"/>
              </a:solidFill>
              <a:ln>
                <a:solidFill>
                  <a:srgbClr val="FFC000"/>
                </a:solidFill>
              </a:ln>
            </c:spPr>
          </c:marker>
          <c:yVal>
            <c:numRef>
              <c:f>'Sheet1 (2)'!$S$16:$Z$16</c:f>
              <c:numCache>
                <c:formatCode>General</c:formatCode>
                <c:ptCount val="8"/>
                <c:pt idx="0">
                  <c:v>0.05</c:v>
                </c:pt>
                <c:pt idx="1">
                  <c:v>0.05</c:v>
                </c:pt>
                <c:pt idx="2">
                  <c:v>0.05</c:v>
                </c:pt>
                <c:pt idx="3">
                  <c:v>0.05</c:v>
                </c:pt>
                <c:pt idx="4">
                  <c:v>0.05</c:v>
                </c:pt>
                <c:pt idx="5">
                  <c:v>0.05</c:v>
                </c:pt>
                <c:pt idx="6">
                  <c:v>0.05</c:v>
                </c:pt>
                <c:pt idx="7">
                  <c:v>0.05</c:v>
                </c:pt>
              </c:numCache>
            </c:numRef>
          </c:yVal>
          <c:smooth val="1"/>
          <c:extLst xmlns:c16r2="http://schemas.microsoft.com/office/drawing/2015/06/chart">
            <c:ext xmlns:c16="http://schemas.microsoft.com/office/drawing/2014/chart" uri="{C3380CC4-5D6E-409C-BE32-E72D297353CC}">
              <c16:uniqueId val="{00000003-77E2-4CCE-B93D-E70CE77F16D7}"/>
            </c:ext>
          </c:extLst>
        </c:ser>
        <c:dLbls>
          <c:showLegendKey val="0"/>
          <c:showVal val="0"/>
          <c:showCatName val="0"/>
          <c:showSerName val="0"/>
          <c:showPercent val="0"/>
          <c:showBubbleSize val="0"/>
        </c:dLbls>
        <c:axId val="-65755040"/>
        <c:axId val="-65749600"/>
      </c:scatterChart>
      <c:catAx>
        <c:axId val="-65755040"/>
        <c:scaling>
          <c:orientation val="minMax"/>
        </c:scaling>
        <c:delete val="0"/>
        <c:axPos val="b"/>
        <c:numFmt formatCode="General" sourceLinked="1"/>
        <c:majorTickMark val="out"/>
        <c:minorTickMark val="none"/>
        <c:tickLblPos val="nextTo"/>
        <c:crossAx val="-65749600"/>
        <c:crosses val="autoZero"/>
        <c:auto val="1"/>
        <c:lblAlgn val="ctr"/>
        <c:lblOffset val="100"/>
        <c:noMultiLvlLbl val="0"/>
      </c:catAx>
      <c:valAx>
        <c:axId val="-65749600"/>
        <c:scaling>
          <c:orientation val="minMax"/>
        </c:scaling>
        <c:delete val="0"/>
        <c:axPos val="l"/>
        <c:majorGridlines/>
        <c:title>
          <c:tx>
            <c:rich>
              <a:bodyPr/>
              <a:lstStyle/>
              <a:p>
                <a:pPr>
                  <a:defRPr/>
                </a:pPr>
                <a:r>
                  <a:rPr lang="en-ZA" sz="1400"/>
                  <a:t>mSv</a:t>
                </a:r>
              </a:p>
            </c:rich>
          </c:tx>
          <c:layout>
            <c:manualLayout>
              <c:xMode val="edge"/>
              <c:yMode val="edge"/>
              <c:x val="2.7830487033523088E-2"/>
              <c:y val="0.40884673136788136"/>
            </c:manualLayout>
          </c:layout>
          <c:overlay val="0"/>
        </c:title>
        <c:numFmt formatCode="General" sourceLinked="1"/>
        <c:majorTickMark val="out"/>
        <c:minorTickMark val="none"/>
        <c:tickLblPos val="nextTo"/>
        <c:crossAx val="-65755040"/>
        <c:crosses val="autoZero"/>
        <c:crossBetween val="between"/>
      </c:valAx>
    </c:plotArea>
    <c:legend>
      <c:legendPos val="b"/>
      <c:layout>
        <c:manualLayout>
          <c:xMode val="edge"/>
          <c:yMode val="edge"/>
          <c:x val="2.9013254341287938E-2"/>
          <c:y val="0.92584166520380551"/>
          <c:w val="0.96756510042770549"/>
          <c:h val="7.4158334796199335E-2"/>
        </c:manualLayout>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2348376835061223"/>
          <c:y val="2.3525657916543763E-2"/>
          <c:w val="0.55975809273840771"/>
          <c:h val="0.73114173228346457"/>
        </c:manualLayout>
      </c:layout>
      <c:bar3DChart>
        <c:barDir val="col"/>
        <c:grouping val="standard"/>
        <c:varyColors val="0"/>
        <c:ser>
          <c:idx val="0"/>
          <c:order val="0"/>
          <c:tx>
            <c:strRef>
              <c:f>Sheet3!$A$2</c:f>
              <c:strCache>
                <c:ptCount val="1"/>
                <c:pt idx="0">
                  <c:v>Total Dose</c:v>
                </c:pt>
              </c:strCache>
            </c:strRef>
          </c:tx>
          <c:spPr>
            <a:solidFill>
              <a:srgbClr val="00B0F0"/>
            </a:solidFill>
            <a:ln>
              <a:noFill/>
            </a:ln>
            <a:effectLst/>
            <a:sp3d/>
          </c:spPr>
          <c:invertIfNegative val="0"/>
          <c:val>
            <c:numRef>
              <c:f>Sheet3!$B$2</c:f>
              <c:numCache>
                <c:formatCode>General</c:formatCode>
                <c:ptCount val="1"/>
                <c:pt idx="0">
                  <c:v>3.0599999999999998E-3</c:v>
                </c:pt>
              </c:numCache>
            </c:numRef>
          </c:val>
          <c:extLst xmlns:c16r2="http://schemas.microsoft.com/office/drawing/2015/06/chart">
            <c:ext xmlns:c16="http://schemas.microsoft.com/office/drawing/2014/chart" uri="{C3380CC4-5D6E-409C-BE32-E72D297353CC}">
              <c16:uniqueId val="{00000000-8A91-45F3-AB5D-00C604A3556F}"/>
            </c:ext>
          </c:extLst>
        </c:ser>
        <c:ser>
          <c:idx val="1"/>
          <c:order val="1"/>
          <c:tx>
            <c:strRef>
              <c:f>Sheet3!$A$3</c:f>
              <c:strCache>
                <c:ptCount val="1"/>
                <c:pt idx="0">
                  <c:v>NNR limit</c:v>
                </c:pt>
              </c:strCache>
            </c:strRef>
          </c:tx>
          <c:spPr>
            <a:solidFill>
              <a:srgbClr val="FFC000"/>
            </a:solidFill>
            <a:ln>
              <a:noFill/>
            </a:ln>
            <a:effectLst/>
            <a:sp3d/>
          </c:spPr>
          <c:invertIfNegative val="0"/>
          <c:val>
            <c:numRef>
              <c:f>Sheet3!$B$3</c:f>
              <c:numCache>
                <c:formatCode>0.00000</c:formatCode>
                <c:ptCount val="1"/>
                <c:pt idx="0">
                  <c:v>0.25</c:v>
                </c:pt>
              </c:numCache>
            </c:numRef>
          </c:val>
          <c:extLst xmlns:c16r2="http://schemas.microsoft.com/office/drawing/2015/06/chart">
            <c:ext xmlns:c16="http://schemas.microsoft.com/office/drawing/2014/chart" uri="{C3380CC4-5D6E-409C-BE32-E72D297353CC}">
              <c16:uniqueId val="{00000001-8A91-45F3-AB5D-00C604A3556F}"/>
            </c:ext>
          </c:extLst>
        </c:ser>
        <c:ser>
          <c:idx val="2"/>
          <c:order val="2"/>
          <c:tx>
            <c:strRef>
              <c:f>Sheet3!$A$4</c:f>
              <c:strCache>
                <c:ptCount val="1"/>
                <c:pt idx="0">
                  <c:v>International limit</c:v>
                </c:pt>
              </c:strCache>
            </c:strRef>
          </c:tx>
          <c:spPr>
            <a:solidFill>
              <a:schemeClr val="accent3"/>
            </a:solidFill>
            <a:ln>
              <a:noFill/>
            </a:ln>
            <a:effectLst/>
            <a:sp3d/>
          </c:spPr>
          <c:invertIfNegative val="0"/>
          <c:val>
            <c:numRef>
              <c:f>Sheet3!$B$4</c:f>
              <c:numCache>
                <c:formatCode>0.00000</c:formatCode>
                <c:ptCount val="1"/>
                <c:pt idx="0">
                  <c:v>1</c:v>
                </c:pt>
              </c:numCache>
            </c:numRef>
          </c:val>
          <c:extLst xmlns:c16r2="http://schemas.microsoft.com/office/drawing/2015/06/chart">
            <c:ext xmlns:c16="http://schemas.microsoft.com/office/drawing/2014/chart" uri="{C3380CC4-5D6E-409C-BE32-E72D297353CC}">
              <c16:uniqueId val="{00000002-8A91-45F3-AB5D-00C604A3556F}"/>
            </c:ext>
          </c:extLst>
        </c:ser>
        <c:dLbls>
          <c:showLegendKey val="0"/>
          <c:showVal val="0"/>
          <c:showCatName val="0"/>
          <c:showSerName val="0"/>
          <c:showPercent val="0"/>
          <c:showBubbleSize val="0"/>
        </c:dLbls>
        <c:gapWidth val="150"/>
        <c:shape val="box"/>
        <c:axId val="-65741984"/>
        <c:axId val="-65741440"/>
        <c:axId val="-11248672"/>
      </c:bar3DChart>
      <c:catAx>
        <c:axId val="-6574198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blipFill>
                  <a:blip xmlns:r="http://schemas.openxmlformats.org/officeDocument/2006/relationships" r:embed="rId3"/>
                  <a:tile tx="0" ty="0" sx="100000" sy="100000" flip="none" algn="tl"/>
                </a:blipFill>
                <a:latin typeface="+mn-lt"/>
                <a:ea typeface="+mn-ea"/>
                <a:cs typeface="+mn-cs"/>
              </a:defRPr>
            </a:pPr>
            <a:endParaRPr lang="en-US"/>
          </a:p>
        </c:txPr>
        <c:crossAx val="-65741440"/>
        <c:crosses val="autoZero"/>
        <c:auto val="1"/>
        <c:lblAlgn val="ctr"/>
        <c:lblOffset val="100"/>
        <c:noMultiLvlLbl val="0"/>
      </c:catAx>
      <c:valAx>
        <c:axId val="-65741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5741984"/>
        <c:crosses val="autoZero"/>
        <c:crossBetween val="between"/>
      </c:valAx>
      <c:serAx>
        <c:axId val="-11248672"/>
        <c:scaling>
          <c:orientation val="minMax"/>
        </c:scaling>
        <c:delete val="0"/>
        <c:axPos val="b"/>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65741440"/>
        <c:crosses val="autoZero"/>
      </c:ser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9615568603701324E-2"/>
          <c:y val="0.10538565534517949"/>
          <c:w val="0.93448430377415759"/>
          <c:h val="0.82143000354087581"/>
        </c:manualLayout>
      </c:layout>
      <c:barChart>
        <c:barDir val="col"/>
        <c:grouping val="clustered"/>
        <c:varyColors val="0"/>
        <c:ser>
          <c:idx val="0"/>
          <c:order val="0"/>
          <c:spPr>
            <a:solidFill>
              <a:schemeClr val="accent1"/>
            </a:solidFill>
            <a:ln>
              <a:noFill/>
            </a:ln>
            <a:effectLst/>
          </c:spPr>
          <c:invertIfNegative val="0"/>
          <c:cat>
            <c:numRef>
              <c:f>Sheet1!$A$2:$A$17</c:f>
              <c:numCache>
                <c:formatCode>General</c:formatCode>
                <c:ptCount val="16"/>
                <c:pt idx="0">
                  <c:v>2008</c:v>
                </c:pt>
                <c:pt idx="1">
                  <c:v>2009</c:v>
                </c:pt>
                <c:pt idx="2">
                  <c:v>2010</c:v>
                </c:pt>
                <c:pt idx="3">
                  <c:v>2011</c:v>
                </c:pt>
                <c:pt idx="4">
                  <c:v>2012</c:v>
                </c:pt>
                <c:pt idx="5">
                  <c:v>2013</c:v>
                </c:pt>
                <c:pt idx="6">
                  <c:v>2014</c:v>
                </c:pt>
                <c:pt idx="7">
                  <c:v>2015</c:v>
                </c:pt>
                <c:pt idx="8">
                  <c:v>2016</c:v>
                </c:pt>
                <c:pt idx="9">
                  <c:v>2017</c:v>
                </c:pt>
                <c:pt idx="10">
                  <c:v>2018</c:v>
                </c:pt>
                <c:pt idx="11">
                  <c:v>2019</c:v>
                </c:pt>
                <c:pt idx="12">
                  <c:v>2020</c:v>
                </c:pt>
                <c:pt idx="13">
                  <c:v>2021</c:v>
                </c:pt>
                <c:pt idx="14">
                  <c:v>2022</c:v>
                </c:pt>
                <c:pt idx="15">
                  <c:v>2023</c:v>
                </c:pt>
              </c:numCache>
            </c:numRef>
          </c:cat>
          <c:val>
            <c:numRef>
              <c:f>Sheet1!$C$2:$C$18</c:f>
              <c:numCache>
                <c:formatCode>General</c:formatCode>
                <c:ptCount val="17"/>
                <c:pt idx="0">
                  <c:v>304.8</c:v>
                </c:pt>
                <c:pt idx="1">
                  <c:v>300.89999999999998</c:v>
                </c:pt>
                <c:pt idx="2">
                  <c:v>306.7</c:v>
                </c:pt>
                <c:pt idx="3">
                  <c:v>306</c:v>
                </c:pt>
                <c:pt idx="4">
                  <c:v>304.7</c:v>
                </c:pt>
                <c:pt idx="5">
                  <c:v>247.4</c:v>
                </c:pt>
                <c:pt idx="6">
                  <c:v>279.5</c:v>
                </c:pt>
                <c:pt idx="7">
                  <c:v>303.10000000000002</c:v>
                </c:pt>
                <c:pt idx="8">
                  <c:v>297.89999999999998</c:v>
                </c:pt>
                <c:pt idx="9">
                  <c:v>299.06</c:v>
                </c:pt>
                <c:pt idx="10">
                  <c:v>267.08999999999997</c:v>
                </c:pt>
                <c:pt idx="11">
                  <c:v>302.92</c:v>
                </c:pt>
                <c:pt idx="12">
                  <c:v>298.83999999999997</c:v>
                </c:pt>
                <c:pt idx="13">
                  <c:v>293.76</c:v>
                </c:pt>
                <c:pt idx="14">
                  <c:v>288.32</c:v>
                </c:pt>
                <c:pt idx="15">
                  <c:v>289.47000000000003</c:v>
                </c:pt>
                <c:pt idx="16">
                  <c:v>293.15375</c:v>
                </c:pt>
              </c:numCache>
            </c:numRef>
          </c:val>
          <c:extLst xmlns:c16r2="http://schemas.microsoft.com/office/drawing/2015/06/chart">
            <c:ext xmlns:c16="http://schemas.microsoft.com/office/drawing/2014/chart" uri="{C3380CC4-5D6E-409C-BE32-E72D297353CC}">
              <c16:uniqueId val="{00000000-DDDF-40C9-BAB2-C65F855D5215}"/>
            </c:ext>
          </c:extLst>
        </c:ser>
        <c:dLbls>
          <c:showLegendKey val="0"/>
          <c:showVal val="0"/>
          <c:showCatName val="0"/>
          <c:showSerName val="0"/>
          <c:showPercent val="0"/>
          <c:showBubbleSize val="0"/>
        </c:dLbls>
        <c:gapWidth val="219"/>
        <c:overlap val="-27"/>
        <c:axId val="-194895408"/>
        <c:axId val="-65746880"/>
      </c:barChart>
      <c:catAx>
        <c:axId val="-194895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rgbClr val="002060"/>
                </a:solidFill>
                <a:latin typeface="+mn-lt"/>
                <a:ea typeface="+mn-ea"/>
                <a:cs typeface="+mn-cs"/>
              </a:defRPr>
            </a:pPr>
            <a:endParaRPr lang="en-US"/>
          </a:p>
        </c:txPr>
        <c:crossAx val="-65746880"/>
        <c:crosses val="autoZero"/>
        <c:auto val="1"/>
        <c:lblAlgn val="ctr"/>
        <c:lblOffset val="100"/>
        <c:noMultiLvlLbl val="0"/>
      </c:catAx>
      <c:valAx>
        <c:axId val="-65746880"/>
        <c:scaling>
          <c:orientation val="minMax"/>
          <c:max val="365"/>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rgbClr val="002060"/>
                </a:solidFill>
                <a:latin typeface="+mn-lt"/>
                <a:ea typeface="+mn-ea"/>
                <a:cs typeface="+mn-cs"/>
              </a:defRPr>
            </a:pPr>
            <a:endParaRPr lang="en-US"/>
          </a:p>
        </c:txPr>
        <c:crossAx val="-194895408"/>
        <c:crosses val="autoZero"/>
        <c:crossBetween val="between"/>
      </c:valAx>
      <c:spPr>
        <a:noFill/>
        <a:ln>
          <a:noFill/>
        </a:ln>
        <a:effectLst/>
      </c:spPr>
    </c:plotArea>
    <c:plotVisOnly val="1"/>
    <c:dispBlanksAs val="gap"/>
    <c:showDLblsOverMax val="0"/>
  </c:chart>
  <c:spPr>
    <a:noFill/>
    <a:ln>
      <a:solidFill>
        <a:srgbClr val="002060"/>
      </a:solid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B9DE1E-B1CE-4C66-85A1-B23772C0AFB7}" type="doc">
      <dgm:prSet loTypeId="urn:microsoft.com/office/officeart/2005/8/layout/hList3" loCatId="list" qsTypeId="urn:microsoft.com/office/officeart/2005/8/quickstyle/simple1" qsCatId="simple" csTypeId="urn:microsoft.com/office/officeart/2005/8/colors/accent1_2" csCatId="accent1" phldr="1"/>
      <dgm:spPr/>
      <dgm:t>
        <a:bodyPr/>
        <a:lstStyle/>
        <a:p>
          <a:endParaRPr lang="en-US"/>
        </a:p>
      </dgm:t>
    </dgm:pt>
    <dgm:pt modelId="{F5C2CED1-83CC-4E4B-BF69-4237FBB40C5E}">
      <dgm:prSet phldrT="[Text]" custT="1"/>
      <dgm:spPr>
        <a:xfrm>
          <a:off x="0" y="0"/>
          <a:ext cx="2888133" cy="365741"/>
        </a:xfrm>
        <a:solidFill>
          <a:srgbClr val="70AD47"/>
        </a:solidFill>
        <a:ln w="57150">
          <a:noFill/>
        </a:ln>
        <a:effectLst/>
      </dgm:spPr>
      <dgm:t>
        <a:bodyPr/>
        <a:lstStyle/>
        <a:p>
          <a:r>
            <a:rPr lang="en-US" sz="1400" b="1" dirty="0">
              <a:solidFill>
                <a:sysClr val="window" lastClr="FFFFFF">
                  <a:hueOff val="0"/>
                  <a:satOff val="0"/>
                  <a:lumOff val="0"/>
                  <a:alphaOff val="0"/>
                </a:sysClr>
              </a:solidFill>
              <a:latin typeface="Arial" panose="020B0604020202020204" pitchFamily="34" charset="0"/>
              <a:ea typeface="+mn-ea"/>
              <a:cs typeface="Arial" panose="020B0604020202020204" pitchFamily="34" charset="0"/>
            </a:rPr>
            <a:t>NNR (</a:t>
          </a:r>
          <a:r>
            <a:rPr lang="en-US" sz="1400" b="1" dirty="0" smtClean="0">
              <a:solidFill>
                <a:sysClr val="window" lastClr="FFFFFF">
                  <a:hueOff val="0"/>
                  <a:satOff val="0"/>
                  <a:lumOff val="0"/>
                  <a:alphaOff val="0"/>
                </a:sysClr>
              </a:solidFill>
              <a:latin typeface="Arial" panose="020B0604020202020204" pitchFamily="34" charset="0"/>
              <a:ea typeface="+mn-ea"/>
              <a:cs typeface="Arial" panose="020B0604020202020204" pitchFamily="34" charset="0"/>
            </a:rPr>
            <a:t>40 </a:t>
          </a:r>
          <a:r>
            <a:rPr lang="en-US" sz="1400" b="1" dirty="0">
              <a:solidFill>
                <a:sysClr val="window" lastClr="FFFFFF">
                  <a:hueOff val="0"/>
                  <a:satOff val="0"/>
                  <a:lumOff val="0"/>
                  <a:alphaOff val="0"/>
                </a:sysClr>
              </a:solidFill>
              <a:latin typeface="Arial" panose="020B0604020202020204" pitchFamily="34" charset="0"/>
              <a:ea typeface="+mn-ea"/>
              <a:cs typeface="Arial" panose="020B0604020202020204" pitchFamily="34" charset="0"/>
            </a:rPr>
            <a:t>NILs)</a:t>
          </a:r>
        </a:p>
      </dgm:t>
    </dgm:pt>
    <dgm:pt modelId="{31AABDA7-C0CF-4BA2-A0EF-DB0B6F1AD55B}" type="parTrans" cxnId="{7F3717BD-BB15-4A40-A584-D2756E4864AA}">
      <dgm:prSet/>
      <dgm:spPr/>
      <dgm:t>
        <a:bodyPr/>
        <a:lstStyle/>
        <a:p>
          <a:endParaRPr lang="en-US">
            <a:latin typeface="Arial" panose="020B0604020202020204" pitchFamily="34" charset="0"/>
            <a:cs typeface="Arial" panose="020B0604020202020204" pitchFamily="34" charset="0"/>
          </a:endParaRPr>
        </a:p>
      </dgm:t>
    </dgm:pt>
    <dgm:pt modelId="{0EE77E3A-D449-45B2-A855-16D99D208B36}" type="sibTrans" cxnId="{7F3717BD-BB15-4A40-A584-D2756E4864AA}">
      <dgm:prSet/>
      <dgm:spPr/>
      <dgm:t>
        <a:bodyPr/>
        <a:lstStyle/>
        <a:p>
          <a:endParaRPr lang="en-US">
            <a:latin typeface="Arial" panose="020B0604020202020204" pitchFamily="34" charset="0"/>
            <a:cs typeface="Arial" panose="020B0604020202020204" pitchFamily="34" charset="0"/>
          </a:endParaRPr>
        </a:p>
      </dgm:t>
    </dgm:pt>
    <dgm:pt modelId="{47FB8662-2968-4400-9C78-97F0280023A9}">
      <dgm:prSet phldrT="[Text]"/>
      <dgm:spPr>
        <a:xfrm>
          <a:off x="352" y="365741"/>
          <a:ext cx="72185" cy="768057"/>
        </a:xfrm>
        <a:solidFill>
          <a:srgbClr val="FFC000"/>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02</a:t>
          </a:r>
        </a:p>
      </dgm:t>
    </dgm:pt>
    <dgm:pt modelId="{0CAAB3B8-216D-4116-8034-654443BC4EEE}" type="parTrans" cxnId="{5F554EA0-D2F5-473E-8B95-6A8E5E3F8CB1}">
      <dgm:prSet/>
      <dgm:spPr/>
      <dgm:t>
        <a:bodyPr/>
        <a:lstStyle/>
        <a:p>
          <a:endParaRPr lang="en-US">
            <a:latin typeface="Arial" panose="020B0604020202020204" pitchFamily="34" charset="0"/>
            <a:cs typeface="Arial" panose="020B0604020202020204" pitchFamily="34" charset="0"/>
          </a:endParaRPr>
        </a:p>
      </dgm:t>
    </dgm:pt>
    <dgm:pt modelId="{5C4F621D-616D-4E1D-BAB5-F1193353AC70}" type="sibTrans" cxnId="{5F554EA0-D2F5-473E-8B95-6A8E5E3F8CB1}">
      <dgm:prSet/>
      <dgm:spPr/>
      <dgm:t>
        <a:bodyPr/>
        <a:lstStyle/>
        <a:p>
          <a:endParaRPr lang="en-US">
            <a:latin typeface="Arial" panose="020B0604020202020204" pitchFamily="34" charset="0"/>
            <a:cs typeface="Arial" panose="020B0604020202020204" pitchFamily="34" charset="0"/>
          </a:endParaRPr>
        </a:p>
      </dgm:t>
    </dgm:pt>
    <dgm:pt modelId="{4753E8EF-9CCA-49A3-9861-1FBFDC048BB6}">
      <dgm:prSet phldrT="[Text]"/>
      <dgm:spPr>
        <a:xfrm>
          <a:off x="72538"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03</a:t>
          </a:r>
        </a:p>
      </dgm:t>
    </dgm:pt>
    <dgm:pt modelId="{8DBBBD90-1C30-4B6D-A55D-C4FF25A26853}" type="parTrans" cxnId="{CF0DC2C8-C9D3-40DD-97EB-65445E3AEDBC}">
      <dgm:prSet/>
      <dgm:spPr/>
      <dgm:t>
        <a:bodyPr/>
        <a:lstStyle/>
        <a:p>
          <a:endParaRPr lang="en-US">
            <a:latin typeface="Arial" panose="020B0604020202020204" pitchFamily="34" charset="0"/>
            <a:cs typeface="Arial" panose="020B0604020202020204" pitchFamily="34" charset="0"/>
          </a:endParaRPr>
        </a:p>
      </dgm:t>
    </dgm:pt>
    <dgm:pt modelId="{348949B2-3BBF-4594-94A1-D606181E0386}" type="sibTrans" cxnId="{CF0DC2C8-C9D3-40DD-97EB-65445E3AEDBC}">
      <dgm:prSet/>
      <dgm:spPr/>
      <dgm:t>
        <a:bodyPr/>
        <a:lstStyle/>
        <a:p>
          <a:endParaRPr lang="en-US">
            <a:latin typeface="Arial" panose="020B0604020202020204" pitchFamily="34" charset="0"/>
            <a:cs typeface="Arial" panose="020B0604020202020204" pitchFamily="34" charset="0"/>
          </a:endParaRPr>
        </a:p>
      </dgm:t>
    </dgm:pt>
    <dgm:pt modelId="{0D9128CD-F817-4AE6-8AC7-8C02C580F1B4}">
      <dgm:prSet phldrT="[Text]"/>
      <dgm:spPr>
        <a:xfrm>
          <a:off x="144723"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04</a:t>
          </a:r>
        </a:p>
      </dgm:t>
    </dgm:pt>
    <dgm:pt modelId="{138ED50A-4175-4FE1-8D5C-9B1CE0E0EBAC}" type="parTrans" cxnId="{B0CC4EDB-4E31-4370-BD2B-983E517C9CDD}">
      <dgm:prSet/>
      <dgm:spPr/>
      <dgm:t>
        <a:bodyPr/>
        <a:lstStyle/>
        <a:p>
          <a:endParaRPr lang="en-US">
            <a:latin typeface="Arial" panose="020B0604020202020204" pitchFamily="34" charset="0"/>
            <a:cs typeface="Arial" panose="020B0604020202020204" pitchFamily="34" charset="0"/>
          </a:endParaRPr>
        </a:p>
      </dgm:t>
    </dgm:pt>
    <dgm:pt modelId="{1E23F447-AF33-4734-BD99-E0F8DCBA2B27}" type="sibTrans" cxnId="{B0CC4EDB-4E31-4370-BD2B-983E517C9CDD}">
      <dgm:prSet/>
      <dgm:spPr/>
      <dgm:t>
        <a:bodyPr/>
        <a:lstStyle/>
        <a:p>
          <a:endParaRPr lang="en-US">
            <a:latin typeface="Arial" panose="020B0604020202020204" pitchFamily="34" charset="0"/>
            <a:cs typeface="Arial" panose="020B0604020202020204" pitchFamily="34" charset="0"/>
          </a:endParaRPr>
        </a:p>
      </dgm:t>
    </dgm:pt>
    <dgm:pt modelId="{2D6FE529-76B0-4BD1-86F1-33D7BA9ED2C4}">
      <dgm:prSet phldrT="[Text]"/>
      <dgm:spPr>
        <a:xfrm>
          <a:off x="216909"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05</a:t>
          </a:r>
        </a:p>
      </dgm:t>
    </dgm:pt>
    <dgm:pt modelId="{1FD860EF-D1EA-4DFA-A39C-6A64F1677551}" type="parTrans" cxnId="{D2E865F1-162F-43EE-82CA-65BB5F858257}">
      <dgm:prSet/>
      <dgm:spPr/>
      <dgm:t>
        <a:bodyPr/>
        <a:lstStyle/>
        <a:p>
          <a:endParaRPr lang="en-US">
            <a:latin typeface="Arial" panose="020B0604020202020204" pitchFamily="34" charset="0"/>
            <a:cs typeface="Arial" panose="020B0604020202020204" pitchFamily="34" charset="0"/>
          </a:endParaRPr>
        </a:p>
      </dgm:t>
    </dgm:pt>
    <dgm:pt modelId="{F373240C-3885-4EA1-BB35-A50CABB94271}" type="sibTrans" cxnId="{D2E865F1-162F-43EE-82CA-65BB5F858257}">
      <dgm:prSet/>
      <dgm:spPr/>
      <dgm:t>
        <a:bodyPr/>
        <a:lstStyle/>
        <a:p>
          <a:endParaRPr lang="en-US">
            <a:latin typeface="Arial" panose="020B0604020202020204" pitchFamily="34" charset="0"/>
            <a:cs typeface="Arial" panose="020B0604020202020204" pitchFamily="34" charset="0"/>
          </a:endParaRPr>
        </a:p>
      </dgm:t>
    </dgm:pt>
    <dgm:pt modelId="{87DB5468-D883-41EC-B0D6-30216C2EACA9}">
      <dgm:prSet phldrT="[Text]"/>
      <dgm:spPr>
        <a:xfrm>
          <a:off x="289095"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06</a:t>
          </a:r>
        </a:p>
      </dgm:t>
    </dgm:pt>
    <dgm:pt modelId="{B2846277-9D3E-4671-A1B4-FF55FA4769BD}" type="parTrans" cxnId="{CEEF6275-5BEC-4629-A02E-475AF111C127}">
      <dgm:prSet/>
      <dgm:spPr/>
      <dgm:t>
        <a:bodyPr/>
        <a:lstStyle/>
        <a:p>
          <a:endParaRPr lang="en-US">
            <a:latin typeface="Arial" panose="020B0604020202020204" pitchFamily="34" charset="0"/>
            <a:cs typeface="Arial" panose="020B0604020202020204" pitchFamily="34" charset="0"/>
          </a:endParaRPr>
        </a:p>
      </dgm:t>
    </dgm:pt>
    <dgm:pt modelId="{7D3EA83F-CB76-42EF-8F41-4B16F1F186F6}" type="sibTrans" cxnId="{CEEF6275-5BEC-4629-A02E-475AF111C127}">
      <dgm:prSet/>
      <dgm:spPr/>
      <dgm:t>
        <a:bodyPr/>
        <a:lstStyle/>
        <a:p>
          <a:endParaRPr lang="en-US">
            <a:latin typeface="Arial" panose="020B0604020202020204" pitchFamily="34" charset="0"/>
            <a:cs typeface="Arial" panose="020B0604020202020204" pitchFamily="34" charset="0"/>
          </a:endParaRPr>
        </a:p>
      </dgm:t>
    </dgm:pt>
    <dgm:pt modelId="{FDC69C10-E4AE-4EC3-AB81-C6C0D8E989FC}">
      <dgm:prSet phldrT="[Text]"/>
      <dgm:spPr>
        <a:xfrm>
          <a:off x="361281"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07</a:t>
          </a:r>
        </a:p>
      </dgm:t>
    </dgm:pt>
    <dgm:pt modelId="{55E7D899-3055-4ABC-9641-320BAFF42565}" type="parTrans" cxnId="{0F6C509F-EA40-4E7B-8ADD-32FE19F1F32A}">
      <dgm:prSet/>
      <dgm:spPr/>
      <dgm:t>
        <a:bodyPr/>
        <a:lstStyle/>
        <a:p>
          <a:endParaRPr lang="en-US">
            <a:latin typeface="Arial" panose="020B0604020202020204" pitchFamily="34" charset="0"/>
            <a:cs typeface="Arial" panose="020B0604020202020204" pitchFamily="34" charset="0"/>
          </a:endParaRPr>
        </a:p>
      </dgm:t>
    </dgm:pt>
    <dgm:pt modelId="{BE65ECC1-C654-4712-9991-A13F441E8D29}" type="sibTrans" cxnId="{0F6C509F-EA40-4E7B-8ADD-32FE19F1F32A}">
      <dgm:prSet/>
      <dgm:spPr/>
      <dgm:t>
        <a:bodyPr/>
        <a:lstStyle/>
        <a:p>
          <a:endParaRPr lang="en-US">
            <a:latin typeface="Arial" panose="020B0604020202020204" pitchFamily="34" charset="0"/>
            <a:cs typeface="Arial" panose="020B0604020202020204" pitchFamily="34" charset="0"/>
          </a:endParaRPr>
        </a:p>
      </dgm:t>
    </dgm:pt>
    <dgm:pt modelId="{8EC8234E-71AE-4A03-A555-1F5B0E15366E}">
      <dgm:prSet phldrT="[Text]"/>
      <dgm:spPr>
        <a:xfrm>
          <a:off x="433466"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08</a:t>
          </a:r>
        </a:p>
      </dgm:t>
    </dgm:pt>
    <dgm:pt modelId="{2C402601-77CD-4666-8A82-F84C022BCA32}" type="parTrans" cxnId="{D22E915F-1D70-42D6-BA17-98C1D4855903}">
      <dgm:prSet/>
      <dgm:spPr/>
      <dgm:t>
        <a:bodyPr/>
        <a:lstStyle/>
        <a:p>
          <a:endParaRPr lang="en-US">
            <a:latin typeface="Arial" panose="020B0604020202020204" pitchFamily="34" charset="0"/>
            <a:cs typeface="Arial" panose="020B0604020202020204" pitchFamily="34" charset="0"/>
          </a:endParaRPr>
        </a:p>
      </dgm:t>
    </dgm:pt>
    <dgm:pt modelId="{49E47B15-5A89-4443-9F74-BBA492D8D79C}" type="sibTrans" cxnId="{D22E915F-1D70-42D6-BA17-98C1D4855903}">
      <dgm:prSet/>
      <dgm:spPr/>
      <dgm:t>
        <a:bodyPr/>
        <a:lstStyle/>
        <a:p>
          <a:endParaRPr lang="en-US">
            <a:latin typeface="Arial" panose="020B0604020202020204" pitchFamily="34" charset="0"/>
            <a:cs typeface="Arial" panose="020B0604020202020204" pitchFamily="34" charset="0"/>
          </a:endParaRPr>
        </a:p>
      </dgm:t>
    </dgm:pt>
    <dgm:pt modelId="{E285B109-D40F-44B1-ADD3-6EF3B1D9DD8B}">
      <dgm:prSet phldrT="[Text]"/>
      <dgm:spPr>
        <a:xfrm>
          <a:off x="505652"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09</a:t>
          </a:r>
        </a:p>
      </dgm:t>
    </dgm:pt>
    <dgm:pt modelId="{09F0BF08-47EA-4E6B-8A65-5FA7B9966B91}" type="parTrans" cxnId="{736987EE-1F95-4AE3-88C3-802A71856DE2}">
      <dgm:prSet/>
      <dgm:spPr/>
      <dgm:t>
        <a:bodyPr/>
        <a:lstStyle/>
        <a:p>
          <a:endParaRPr lang="en-US">
            <a:latin typeface="Arial" panose="020B0604020202020204" pitchFamily="34" charset="0"/>
            <a:cs typeface="Arial" panose="020B0604020202020204" pitchFamily="34" charset="0"/>
          </a:endParaRPr>
        </a:p>
      </dgm:t>
    </dgm:pt>
    <dgm:pt modelId="{7E542D19-7B3F-43A2-BC88-43CEEF05E2A8}" type="sibTrans" cxnId="{736987EE-1F95-4AE3-88C3-802A71856DE2}">
      <dgm:prSet/>
      <dgm:spPr/>
      <dgm:t>
        <a:bodyPr/>
        <a:lstStyle/>
        <a:p>
          <a:endParaRPr lang="en-US">
            <a:latin typeface="Arial" panose="020B0604020202020204" pitchFamily="34" charset="0"/>
            <a:cs typeface="Arial" panose="020B0604020202020204" pitchFamily="34" charset="0"/>
          </a:endParaRPr>
        </a:p>
      </dgm:t>
    </dgm:pt>
    <dgm:pt modelId="{EEDA39BC-1FF5-461F-8089-4F0D2F357DC4}">
      <dgm:prSet phldrT="[Text]"/>
      <dgm:spPr>
        <a:xfrm>
          <a:off x="577838"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10</a:t>
          </a:r>
        </a:p>
      </dgm:t>
    </dgm:pt>
    <dgm:pt modelId="{25FE52F1-8DCB-492A-B554-B55C1D8EEA8D}" type="parTrans" cxnId="{3265FD9F-ECEE-495F-9EEB-C53D4450FC56}">
      <dgm:prSet/>
      <dgm:spPr/>
      <dgm:t>
        <a:bodyPr/>
        <a:lstStyle/>
        <a:p>
          <a:endParaRPr lang="en-US">
            <a:latin typeface="Arial" panose="020B0604020202020204" pitchFamily="34" charset="0"/>
            <a:cs typeface="Arial" panose="020B0604020202020204" pitchFamily="34" charset="0"/>
          </a:endParaRPr>
        </a:p>
      </dgm:t>
    </dgm:pt>
    <dgm:pt modelId="{E977AA77-0C82-4DC2-861B-58CE262385AC}" type="sibTrans" cxnId="{3265FD9F-ECEE-495F-9EEB-C53D4450FC56}">
      <dgm:prSet/>
      <dgm:spPr/>
      <dgm:t>
        <a:bodyPr/>
        <a:lstStyle/>
        <a:p>
          <a:endParaRPr lang="en-US">
            <a:latin typeface="Arial" panose="020B0604020202020204" pitchFamily="34" charset="0"/>
            <a:cs typeface="Arial" panose="020B0604020202020204" pitchFamily="34" charset="0"/>
          </a:endParaRPr>
        </a:p>
      </dgm:t>
    </dgm:pt>
    <dgm:pt modelId="{9FEC8E55-FC88-4E94-B822-B419E6F1602C}">
      <dgm:prSet phldrT="[Text]"/>
      <dgm:spPr>
        <a:xfrm>
          <a:off x="650023"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11</a:t>
          </a:r>
        </a:p>
      </dgm:t>
    </dgm:pt>
    <dgm:pt modelId="{59267A09-48CA-45A2-8649-EF3811BB2E5B}" type="parTrans" cxnId="{81CE3910-235F-4FE8-A4A8-2616A8002B2F}">
      <dgm:prSet/>
      <dgm:spPr/>
      <dgm:t>
        <a:bodyPr/>
        <a:lstStyle/>
        <a:p>
          <a:endParaRPr lang="en-US">
            <a:latin typeface="Arial" panose="020B0604020202020204" pitchFamily="34" charset="0"/>
            <a:cs typeface="Arial" panose="020B0604020202020204" pitchFamily="34" charset="0"/>
          </a:endParaRPr>
        </a:p>
      </dgm:t>
    </dgm:pt>
    <dgm:pt modelId="{A3C41D08-2188-4C7B-8A44-715AB2D99673}" type="sibTrans" cxnId="{81CE3910-235F-4FE8-A4A8-2616A8002B2F}">
      <dgm:prSet/>
      <dgm:spPr/>
      <dgm:t>
        <a:bodyPr/>
        <a:lstStyle/>
        <a:p>
          <a:endParaRPr lang="en-US">
            <a:latin typeface="Arial" panose="020B0604020202020204" pitchFamily="34" charset="0"/>
            <a:cs typeface="Arial" panose="020B0604020202020204" pitchFamily="34" charset="0"/>
          </a:endParaRPr>
        </a:p>
      </dgm:t>
    </dgm:pt>
    <dgm:pt modelId="{4A6F9546-778B-429D-993E-4605B04A769D}">
      <dgm:prSet phldrT="[Text]"/>
      <dgm:spPr>
        <a:xfrm>
          <a:off x="722209"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12</a:t>
          </a:r>
        </a:p>
      </dgm:t>
    </dgm:pt>
    <dgm:pt modelId="{059E8DFF-7302-4300-B47A-AF88EF18F034}" type="parTrans" cxnId="{389DF4A1-8FAD-4802-8092-2647CA7A2333}">
      <dgm:prSet/>
      <dgm:spPr/>
      <dgm:t>
        <a:bodyPr/>
        <a:lstStyle/>
        <a:p>
          <a:endParaRPr lang="en-US">
            <a:latin typeface="Arial" panose="020B0604020202020204" pitchFamily="34" charset="0"/>
            <a:cs typeface="Arial" panose="020B0604020202020204" pitchFamily="34" charset="0"/>
          </a:endParaRPr>
        </a:p>
      </dgm:t>
    </dgm:pt>
    <dgm:pt modelId="{22E4801F-C00D-4FF7-8C12-C4955BCAF1DA}" type="sibTrans" cxnId="{389DF4A1-8FAD-4802-8092-2647CA7A2333}">
      <dgm:prSet/>
      <dgm:spPr/>
      <dgm:t>
        <a:bodyPr/>
        <a:lstStyle/>
        <a:p>
          <a:endParaRPr lang="en-US">
            <a:latin typeface="Arial" panose="020B0604020202020204" pitchFamily="34" charset="0"/>
            <a:cs typeface="Arial" panose="020B0604020202020204" pitchFamily="34" charset="0"/>
          </a:endParaRPr>
        </a:p>
      </dgm:t>
    </dgm:pt>
    <dgm:pt modelId="{80264C05-2C08-4EF7-BB75-FD43FD8662AE}">
      <dgm:prSet phldrT="[Text]"/>
      <dgm:spPr>
        <a:xfrm>
          <a:off x="794395"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13</a:t>
          </a:r>
        </a:p>
      </dgm:t>
    </dgm:pt>
    <dgm:pt modelId="{DD70607F-DAA7-45C9-901C-737DCD89E46C}" type="parTrans" cxnId="{55DD44A2-4F7F-4C9F-82E3-6B8B739BA676}">
      <dgm:prSet/>
      <dgm:spPr/>
      <dgm:t>
        <a:bodyPr/>
        <a:lstStyle/>
        <a:p>
          <a:endParaRPr lang="en-US">
            <a:latin typeface="Arial" panose="020B0604020202020204" pitchFamily="34" charset="0"/>
            <a:cs typeface="Arial" panose="020B0604020202020204" pitchFamily="34" charset="0"/>
          </a:endParaRPr>
        </a:p>
      </dgm:t>
    </dgm:pt>
    <dgm:pt modelId="{76DD2D6A-9D20-4F57-8A26-D13D807A6C56}" type="sibTrans" cxnId="{55DD44A2-4F7F-4C9F-82E3-6B8B739BA676}">
      <dgm:prSet/>
      <dgm:spPr/>
      <dgm:t>
        <a:bodyPr/>
        <a:lstStyle/>
        <a:p>
          <a:endParaRPr lang="en-US">
            <a:latin typeface="Arial" panose="020B0604020202020204" pitchFamily="34" charset="0"/>
            <a:cs typeface="Arial" panose="020B0604020202020204" pitchFamily="34" charset="0"/>
          </a:endParaRPr>
        </a:p>
      </dgm:t>
    </dgm:pt>
    <dgm:pt modelId="{1D1D3C9C-CB15-443D-BE0B-356D564F7678}">
      <dgm:prSet phldrT="[Text]"/>
      <dgm:spPr>
        <a:xfrm>
          <a:off x="866580"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14</a:t>
          </a:r>
        </a:p>
      </dgm:t>
    </dgm:pt>
    <dgm:pt modelId="{0E086B45-D7F5-49EE-879D-A0B4F77145E4}" type="parTrans" cxnId="{4768259B-1350-491C-B4AB-28AF70008F21}">
      <dgm:prSet/>
      <dgm:spPr/>
      <dgm:t>
        <a:bodyPr/>
        <a:lstStyle/>
        <a:p>
          <a:endParaRPr lang="en-US">
            <a:latin typeface="Arial" panose="020B0604020202020204" pitchFamily="34" charset="0"/>
            <a:cs typeface="Arial" panose="020B0604020202020204" pitchFamily="34" charset="0"/>
          </a:endParaRPr>
        </a:p>
      </dgm:t>
    </dgm:pt>
    <dgm:pt modelId="{BF203B1C-E1C4-42D7-AF55-94EDD419954F}" type="sibTrans" cxnId="{4768259B-1350-491C-B4AB-28AF70008F21}">
      <dgm:prSet/>
      <dgm:spPr/>
      <dgm:t>
        <a:bodyPr/>
        <a:lstStyle/>
        <a:p>
          <a:endParaRPr lang="en-US">
            <a:latin typeface="Arial" panose="020B0604020202020204" pitchFamily="34" charset="0"/>
            <a:cs typeface="Arial" panose="020B0604020202020204" pitchFamily="34" charset="0"/>
          </a:endParaRPr>
        </a:p>
      </dgm:t>
    </dgm:pt>
    <dgm:pt modelId="{F3DCEF0A-31D2-48FF-BD95-A94CC4170A78}">
      <dgm:prSet phldrT="[Text]"/>
      <dgm:spPr>
        <a:xfrm>
          <a:off x="938766"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15</a:t>
          </a:r>
        </a:p>
      </dgm:t>
    </dgm:pt>
    <dgm:pt modelId="{919A95BB-6F33-42C0-8FA7-70448B167293}" type="parTrans" cxnId="{9403C2C3-EFAB-4F04-BF49-D8911F6DDF63}">
      <dgm:prSet/>
      <dgm:spPr/>
      <dgm:t>
        <a:bodyPr/>
        <a:lstStyle/>
        <a:p>
          <a:endParaRPr lang="en-US">
            <a:latin typeface="Arial" panose="020B0604020202020204" pitchFamily="34" charset="0"/>
            <a:cs typeface="Arial" panose="020B0604020202020204" pitchFamily="34" charset="0"/>
          </a:endParaRPr>
        </a:p>
      </dgm:t>
    </dgm:pt>
    <dgm:pt modelId="{B5DC44D6-401B-4147-8D5A-AA9F01EB1BF8}" type="sibTrans" cxnId="{9403C2C3-EFAB-4F04-BF49-D8911F6DDF63}">
      <dgm:prSet/>
      <dgm:spPr/>
      <dgm:t>
        <a:bodyPr/>
        <a:lstStyle/>
        <a:p>
          <a:endParaRPr lang="en-US">
            <a:latin typeface="Arial" panose="020B0604020202020204" pitchFamily="34" charset="0"/>
            <a:cs typeface="Arial" panose="020B0604020202020204" pitchFamily="34" charset="0"/>
          </a:endParaRPr>
        </a:p>
      </dgm:t>
    </dgm:pt>
    <dgm:pt modelId="{DA0E140A-6492-4ADD-956E-E3E4AF9A8FF1}">
      <dgm:prSet phldrT="[Text]"/>
      <dgm:spPr>
        <a:xfrm>
          <a:off x="1010952"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16</a:t>
          </a:r>
        </a:p>
      </dgm:t>
    </dgm:pt>
    <dgm:pt modelId="{27FA8F99-4C03-4DFF-998C-FB3123FCCE0E}" type="parTrans" cxnId="{15FD737A-BD78-4955-98FB-5C07DE3BADD1}">
      <dgm:prSet/>
      <dgm:spPr/>
      <dgm:t>
        <a:bodyPr/>
        <a:lstStyle/>
        <a:p>
          <a:endParaRPr lang="en-US">
            <a:latin typeface="Arial" panose="020B0604020202020204" pitchFamily="34" charset="0"/>
            <a:cs typeface="Arial" panose="020B0604020202020204" pitchFamily="34" charset="0"/>
          </a:endParaRPr>
        </a:p>
      </dgm:t>
    </dgm:pt>
    <dgm:pt modelId="{675A0677-49DE-4101-A340-F7D84DCFCE36}" type="sibTrans" cxnId="{15FD737A-BD78-4955-98FB-5C07DE3BADD1}">
      <dgm:prSet/>
      <dgm:spPr/>
      <dgm:t>
        <a:bodyPr/>
        <a:lstStyle/>
        <a:p>
          <a:endParaRPr lang="en-US">
            <a:latin typeface="Arial" panose="020B0604020202020204" pitchFamily="34" charset="0"/>
            <a:cs typeface="Arial" panose="020B0604020202020204" pitchFamily="34" charset="0"/>
          </a:endParaRPr>
        </a:p>
      </dgm:t>
    </dgm:pt>
    <dgm:pt modelId="{9977FFA1-B4C5-4489-AB3A-23B8273B7020}">
      <dgm:prSet phldrT="[Text]"/>
      <dgm:spPr>
        <a:xfrm>
          <a:off x="1083138"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17</a:t>
          </a:r>
        </a:p>
      </dgm:t>
    </dgm:pt>
    <dgm:pt modelId="{31E763E0-7B6F-4CCB-9911-9373AF114378}" type="parTrans" cxnId="{00060E71-45AA-41F5-AF77-E52B68B361A3}">
      <dgm:prSet/>
      <dgm:spPr/>
      <dgm:t>
        <a:bodyPr/>
        <a:lstStyle/>
        <a:p>
          <a:endParaRPr lang="en-US">
            <a:latin typeface="Arial" panose="020B0604020202020204" pitchFamily="34" charset="0"/>
            <a:cs typeface="Arial" panose="020B0604020202020204" pitchFamily="34" charset="0"/>
          </a:endParaRPr>
        </a:p>
      </dgm:t>
    </dgm:pt>
    <dgm:pt modelId="{97B69828-3A05-47C0-9500-7B85B5996072}" type="sibTrans" cxnId="{00060E71-45AA-41F5-AF77-E52B68B361A3}">
      <dgm:prSet/>
      <dgm:spPr/>
      <dgm:t>
        <a:bodyPr/>
        <a:lstStyle/>
        <a:p>
          <a:endParaRPr lang="en-US">
            <a:latin typeface="Arial" panose="020B0604020202020204" pitchFamily="34" charset="0"/>
            <a:cs typeface="Arial" panose="020B0604020202020204" pitchFamily="34" charset="0"/>
          </a:endParaRPr>
        </a:p>
      </dgm:t>
    </dgm:pt>
    <dgm:pt modelId="{16C640ED-B3EA-455E-8502-CE1D33B99766}">
      <dgm:prSet phldrT="[Text]"/>
      <dgm:spPr>
        <a:xfrm>
          <a:off x="1155323"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18</a:t>
          </a:r>
        </a:p>
      </dgm:t>
    </dgm:pt>
    <dgm:pt modelId="{3DCA9735-93C7-4C89-AF2C-ED8E34990632}" type="parTrans" cxnId="{E6EE74C1-F079-42BC-A778-11B5155DCA5E}">
      <dgm:prSet/>
      <dgm:spPr/>
      <dgm:t>
        <a:bodyPr/>
        <a:lstStyle/>
        <a:p>
          <a:endParaRPr lang="en-US">
            <a:latin typeface="Arial" panose="020B0604020202020204" pitchFamily="34" charset="0"/>
            <a:cs typeface="Arial" panose="020B0604020202020204" pitchFamily="34" charset="0"/>
          </a:endParaRPr>
        </a:p>
      </dgm:t>
    </dgm:pt>
    <dgm:pt modelId="{EF21619E-B559-4574-8B44-9ABE1FB3DA37}" type="sibTrans" cxnId="{E6EE74C1-F079-42BC-A778-11B5155DCA5E}">
      <dgm:prSet/>
      <dgm:spPr/>
      <dgm:t>
        <a:bodyPr/>
        <a:lstStyle/>
        <a:p>
          <a:endParaRPr lang="en-US">
            <a:latin typeface="Arial" panose="020B0604020202020204" pitchFamily="34" charset="0"/>
            <a:cs typeface="Arial" panose="020B0604020202020204" pitchFamily="34" charset="0"/>
          </a:endParaRPr>
        </a:p>
      </dgm:t>
    </dgm:pt>
    <dgm:pt modelId="{B8FE4F67-7535-418B-A387-154CD97DB9A4}">
      <dgm:prSet phldrT="[Text]"/>
      <dgm:spPr>
        <a:xfrm>
          <a:off x="1227509"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19</a:t>
          </a:r>
        </a:p>
      </dgm:t>
    </dgm:pt>
    <dgm:pt modelId="{0409BEFD-2845-422E-ACF9-2C05136AB357}" type="parTrans" cxnId="{2378C22F-3312-4EDC-BA9E-CE5973932A56}">
      <dgm:prSet/>
      <dgm:spPr/>
      <dgm:t>
        <a:bodyPr/>
        <a:lstStyle/>
        <a:p>
          <a:endParaRPr lang="en-US">
            <a:latin typeface="Arial" panose="020B0604020202020204" pitchFamily="34" charset="0"/>
            <a:cs typeface="Arial" panose="020B0604020202020204" pitchFamily="34" charset="0"/>
          </a:endParaRPr>
        </a:p>
      </dgm:t>
    </dgm:pt>
    <dgm:pt modelId="{A0D9A3F9-41AA-4D8A-BD62-9007973296B3}" type="sibTrans" cxnId="{2378C22F-3312-4EDC-BA9E-CE5973932A56}">
      <dgm:prSet/>
      <dgm:spPr/>
      <dgm:t>
        <a:bodyPr/>
        <a:lstStyle/>
        <a:p>
          <a:endParaRPr lang="en-US">
            <a:latin typeface="Arial" panose="020B0604020202020204" pitchFamily="34" charset="0"/>
            <a:cs typeface="Arial" panose="020B0604020202020204" pitchFamily="34" charset="0"/>
          </a:endParaRPr>
        </a:p>
      </dgm:t>
    </dgm:pt>
    <dgm:pt modelId="{84C39EF3-AC5A-4C07-B618-E5BDC044620C}">
      <dgm:prSet phldrT="[Text]"/>
      <dgm:spPr>
        <a:xfrm>
          <a:off x="1299695"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20</a:t>
          </a:r>
        </a:p>
      </dgm:t>
    </dgm:pt>
    <dgm:pt modelId="{184551D5-4C75-4845-87B2-A1A500F21CAB}" type="parTrans" cxnId="{A6CEB0BA-48B6-4C01-BB21-0C3015E19F8C}">
      <dgm:prSet/>
      <dgm:spPr/>
      <dgm:t>
        <a:bodyPr/>
        <a:lstStyle/>
        <a:p>
          <a:endParaRPr lang="en-US">
            <a:latin typeface="Arial" panose="020B0604020202020204" pitchFamily="34" charset="0"/>
            <a:cs typeface="Arial" panose="020B0604020202020204" pitchFamily="34" charset="0"/>
          </a:endParaRPr>
        </a:p>
      </dgm:t>
    </dgm:pt>
    <dgm:pt modelId="{BC30F149-EEDF-470C-BF72-0AE6E8E83F2C}" type="sibTrans" cxnId="{A6CEB0BA-48B6-4C01-BB21-0C3015E19F8C}">
      <dgm:prSet/>
      <dgm:spPr/>
      <dgm:t>
        <a:bodyPr/>
        <a:lstStyle/>
        <a:p>
          <a:endParaRPr lang="en-US">
            <a:latin typeface="Arial" panose="020B0604020202020204" pitchFamily="34" charset="0"/>
            <a:cs typeface="Arial" panose="020B0604020202020204" pitchFamily="34" charset="0"/>
          </a:endParaRPr>
        </a:p>
      </dgm:t>
    </dgm:pt>
    <dgm:pt modelId="{1D14BDED-20C9-4B94-8C02-CDB0DBBEC60C}">
      <dgm:prSet phldrT="[Text]"/>
      <dgm:spPr>
        <a:xfrm>
          <a:off x="1371880"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21</a:t>
          </a:r>
        </a:p>
      </dgm:t>
    </dgm:pt>
    <dgm:pt modelId="{B11D7222-B510-4C58-8CB7-EBD532BBDA20}" type="parTrans" cxnId="{2977AF9F-D200-4DAC-9F1B-BDA242A636B6}">
      <dgm:prSet/>
      <dgm:spPr/>
      <dgm:t>
        <a:bodyPr/>
        <a:lstStyle/>
        <a:p>
          <a:endParaRPr lang="en-US">
            <a:latin typeface="Arial" panose="020B0604020202020204" pitchFamily="34" charset="0"/>
            <a:cs typeface="Arial" panose="020B0604020202020204" pitchFamily="34" charset="0"/>
          </a:endParaRPr>
        </a:p>
      </dgm:t>
    </dgm:pt>
    <dgm:pt modelId="{E1F7707B-672F-4B6E-BD52-2BB663192ED5}" type="sibTrans" cxnId="{2977AF9F-D200-4DAC-9F1B-BDA242A636B6}">
      <dgm:prSet/>
      <dgm:spPr/>
      <dgm:t>
        <a:bodyPr/>
        <a:lstStyle/>
        <a:p>
          <a:endParaRPr lang="en-US">
            <a:latin typeface="Arial" panose="020B0604020202020204" pitchFamily="34" charset="0"/>
            <a:cs typeface="Arial" panose="020B0604020202020204" pitchFamily="34" charset="0"/>
          </a:endParaRPr>
        </a:p>
      </dgm:t>
    </dgm:pt>
    <dgm:pt modelId="{34EAFE7B-0223-44E7-86BA-AB0DE7D439EB}">
      <dgm:prSet phldrT="[Text]"/>
      <dgm:spPr>
        <a:xfrm>
          <a:off x="1444066"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22</a:t>
          </a:r>
        </a:p>
      </dgm:t>
    </dgm:pt>
    <dgm:pt modelId="{6E96554B-7439-4088-9FAF-B6A7B568B266}" type="parTrans" cxnId="{637F4176-FD5E-4993-BA52-96D28678D9E4}">
      <dgm:prSet/>
      <dgm:spPr/>
      <dgm:t>
        <a:bodyPr/>
        <a:lstStyle/>
        <a:p>
          <a:endParaRPr lang="en-US">
            <a:latin typeface="Arial" panose="020B0604020202020204" pitchFamily="34" charset="0"/>
            <a:cs typeface="Arial" panose="020B0604020202020204" pitchFamily="34" charset="0"/>
          </a:endParaRPr>
        </a:p>
      </dgm:t>
    </dgm:pt>
    <dgm:pt modelId="{90BF6963-5378-43C4-BE77-83A5D41F8D34}" type="sibTrans" cxnId="{637F4176-FD5E-4993-BA52-96D28678D9E4}">
      <dgm:prSet/>
      <dgm:spPr/>
      <dgm:t>
        <a:bodyPr/>
        <a:lstStyle/>
        <a:p>
          <a:endParaRPr lang="en-US">
            <a:latin typeface="Arial" panose="020B0604020202020204" pitchFamily="34" charset="0"/>
            <a:cs typeface="Arial" panose="020B0604020202020204" pitchFamily="34" charset="0"/>
          </a:endParaRPr>
        </a:p>
      </dgm:t>
    </dgm:pt>
    <dgm:pt modelId="{49F92796-0D75-4BAB-8AF4-D3023DD1C3D3}">
      <dgm:prSet phldrT="[Text]"/>
      <dgm:spPr>
        <a:xfrm>
          <a:off x="1516252"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23</a:t>
          </a:r>
        </a:p>
      </dgm:t>
    </dgm:pt>
    <dgm:pt modelId="{27303F68-3656-42F6-A87B-696B71D5CF26}" type="parTrans" cxnId="{729EE6A2-6492-45FA-A7FC-8D07EE5C61A4}">
      <dgm:prSet/>
      <dgm:spPr/>
      <dgm:t>
        <a:bodyPr/>
        <a:lstStyle/>
        <a:p>
          <a:endParaRPr lang="en-US">
            <a:latin typeface="Arial" panose="020B0604020202020204" pitchFamily="34" charset="0"/>
            <a:cs typeface="Arial" panose="020B0604020202020204" pitchFamily="34" charset="0"/>
          </a:endParaRPr>
        </a:p>
      </dgm:t>
    </dgm:pt>
    <dgm:pt modelId="{A5ADE9C5-F4C6-44B1-84BB-0A0B6DC5DB77}" type="sibTrans" cxnId="{729EE6A2-6492-45FA-A7FC-8D07EE5C61A4}">
      <dgm:prSet/>
      <dgm:spPr/>
      <dgm:t>
        <a:bodyPr/>
        <a:lstStyle/>
        <a:p>
          <a:endParaRPr lang="en-US">
            <a:latin typeface="Arial" panose="020B0604020202020204" pitchFamily="34" charset="0"/>
            <a:cs typeface="Arial" panose="020B0604020202020204" pitchFamily="34" charset="0"/>
          </a:endParaRPr>
        </a:p>
      </dgm:t>
    </dgm:pt>
    <dgm:pt modelId="{017EE8CA-5FE7-4860-9551-93CEAF467A49}">
      <dgm:prSet phldrT="[Text]"/>
      <dgm:spPr>
        <a:xfrm>
          <a:off x="1588437"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24</a:t>
          </a:r>
        </a:p>
      </dgm:t>
    </dgm:pt>
    <dgm:pt modelId="{903DF28D-0E99-483D-A076-8F056E5CED0B}" type="parTrans" cxnId="{4A3E6FAC-B9DA-496C-A8D6-D3DAC58FC4D9}">
      <dgm:prSet/>
      <dgm:spPr/>
      <dgm:t>
        <a:bodyPr/>
        <a:lstStyle/>
        <a:p>
          <a:endParaRPr lang="en-US">
            <a:latin typeface="Arial" panose="020B0604020202020204" pitchFamily="34" charset="0"/>
            <a:cs typeface="Arial" panose="020B0604020202020204" pitchFamily="34" charset="0"/>
          </a:endParaRPr>
        </a:p>
      </dgm:t>
    </dgm:pt>
    <dgm:pt modelId="{8303BD3E-11CA-4C86-97E9-204ACA720CAF}" type="sibTrans" cxnId="{4A3E6FAC-B9DA-496C-A8D6-D3DAC58FC4D9}">
      <dgm:prSet/>
      <dgm:spPr/>
      <dgm:t>
        <a:bodyPr/>
        <a:lstStyle/>
        <a:p>
          <a:endParaRPr lang="en-US">
            <a:latin typeface="Arial" panose="020B0604020202020204" pitchFamily="34" charset="0"/>
            <a:cs typeface="Arial" panose="020B0604020202020204" pitchFamily="34" charset="0"/>
          </a:endParaRPr>
        </a:p>
      </dgm:t>
    </dgm:pt>
    <dgm:pt modelId="{1FBF0C62-F94E-429B-8DD3-0623533BA8E8}">
      <dgm:prSet phldrT="[Text]"/>
      <dgm:spPr>
        <a:xfrm>
          <a:off x="1660623"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25</a:t>
          </a:r>
        </a:p>
      </dgm:t>
    </dgm:pt>
    <dgm:pt modelId="{39B4F37B-796D-4E80-BEDE-15823F54BC1C}" type="parTrans" cxnId="{5C335428-412E-41F5-BAE4-9356D5AB944F}">
      <dgm:prSet/>
      <dgm:spPr/>
      <dgm:t>
        <a:bodyPr/>
        <a:lstStyle/>
        <a:p>
          <a:endParaRPr lang="en-US">
            <a:latin typeface="Arial" panose="020B0604020202020204" pitchFamily="34" charset="0"/>
            <a:cs typeface="Arial" panose="020B0604020202020204" pitchFamily="34" charset="0"/>
          </a:endParaRPr>
        </a:p>
      </dgm:t>
    </dgm:pt>
    <dgm:pt modelId="{64563AA8-F4E7-4A44-9544-C47146A1AD7B}" type="sibTrans" cxnId="{5C335428-412E-41F5-BAE4-9356D5AB944F}">
      <dgm:prSet/>
      <dgm:spPr/>
      <dgm:t>
        <a:bodyPr/>
        <a:lstStyle/>
        <a:p>
          <a:endParaRPr lang="en-US">
            <a:latin typeface="Arial" panose="020B0604020202020204" pitchFamily="34" charset="0"/>
            <a:cs typeface="Arial" panose="020B0604020202020204" pitchFamily="34" charset="0"/>
          </a:endParaRPr>
        </a:p>
      </dgm:t>
    </dgm:pt>
    <dgm:pt modelId="{5A41A8B8-9E55-42C3-9116-E7DBEA512541}">
      <dgm:prSet phldrT="[Text]"/>
      <dgm:spPr>
        <a:xfrm>
          <a:off x="1732809"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26</a:t>
          </a:r>
        </a:p>
      </dgm:t>
    </dgm:pt>
    <dgm:pt modelId="{A7165D84-7B0B-4028-9137-1B72C01E20E0}" type="parTrans" cxnId="{1B39479C-779A-49A4-9B18-9EE1AB048761}">
      <dgm:prSet/>
      <dgm:spPr/>
      <dgm:t>
        <a:bodyPr/>
        <a:lstStyle/>
        <a:p>
          <a:endParaRPr lang="en-US">
            <a:latin typeface="Arial" panose="020B0604020202020204" pitchFamily="34" charset="0"/>
            <a:cs typeface="Arial" panose="020B0604020202020204" pitchFamily="34" charset="0"/>
          </a:endParaRPr>
        </a:p>
      </dgm:t>
    </dgm:pt>
    <dgm:pt modelId="{B73E473B-FBB4-4C46-85F5-AFEACBABA9FE}" type="sibTrans" cxnId="{1B39479C-779A-49A4-9B18-9EE1AB048761}">
      <dgm:prSet/>
      <dgm:spPr/>
      <dgm:t>
        <a:bodyPr/>
        <a:lstStyle/>
        <a:p>
          <a:endParaRPr lang="en-US">
            <a:latin typeface="Arial" panose="020B0604020202020204" pitchFamily="34" charset="0"/>
            <a:cs typeface="Arial" panose="020B0604020202020204" pitchFamily="34" charset="0"/>
          </a:endParaRPr>
        </a:p>
      </dgm:t>
    </dgm:pt>
    <dgm:pt modelId="{779BB2C2-6B18-42F8-ACC1-CB8006524160}">
      <dgm:prSet phldrT="[Text]"/>
      <dgm:spPr>
        <a:xfrm>
          <a:off x="1804994"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27</a:t>
          </a:r>
        </a:p>
      </dgm:t>
    </dgm:pt>
    <dgm:pt modelId="{16D18342-2392-4287-915F-9FD77E8380D2}" type="parTrans" cxnId="{F34D3293-E482-4FC9-894D-A94BED0B983C}">
      <dgm:prSet/>
      <dgm:spPr/>
      <dgm:t>
        <a:bodyPr/>
        <a:lstStyle/>
        <a:p>
          <a:endParaRPr lang="en-US">
            <a:latin typeface="Arial" panose="020B0604020202020204" pitchFamily="34" charset="0"/>
            <a:cs typeface="Arial" panose="020B0604020202020204" pitchFamily="34" charset="0"/>
          </a:endParaRPr>
        </a:p>
      </dgm:t>
    </dgm:pt>
    <dgm:pt modelId="{DC3AFCA9-0052-49E9-8485-170E0A99DD6E}" type="sibTrans" cxnId="{F34D3293-E482-4FC9-894D-A94BED0B983C}">
      <dgm:prSet/>
      <dgm:spPr/>
      <dgm:t>
        <a:bodyPr/>
        <a:lstStyle/>
        <a:p>
          <a:endParaRPr lang="en-US">
            <a:latin typeface="Arial" panose="020B0604020202020204" pitchFamily="34" charset="0"/>
            <a:cs typeface="Arial" panose="020B0604020202020204" pitchFamily="34" charset="0"/>
          </a:endParaRPr>
        </a:p>
      </dgm:t>
    </dgm:pt>
    <dgm:pt modelId="{E316A738-75A3-477B-AED2-7C46EA5E8974}">
      <dgm:prSet phldrT="[Text]"/>
      <dgm:spPr>
        <a:xfrm>
          <a:off x="1877180"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28</a:t>
          </a:r>
        </a:p>
      </dgm:t>
    </dgm:pt>
    <dgm:pt modelId="{4ACD146D-9E26-4CE2-B473-7CDD697D4CAF}" type="parTrans" cxnId="{411E57D6-ECAC-4D3A-B6A0-998479BB804E}">
      <dgm:prSet/>
      <dgm:spPr/>
      <dgm:t>
        <a:bodyPr/>
        <a:lstStyle/>
        <a:p>
          <a:endParaRPr lang="en-US">
            <a:latin typeface="Arial" panose="020B0604020202020204" pitchFamily="34" charset="0"/>
            <a:cs typeface="Arial" panose="020B0604020202020204" pitchFamily="34" charset="0"/>
          </a:endParaRPr>
        </a:p>
      </dgm:t>
    </dgm:pt>
    <dgm:pt modelId="{CE5250F8-C115-4BBB-9658-EE1181A01F0E}" type="sibTrans" cxnId="{411E57D6-ECAC-4D3A-B6A0-998479BB804E}">
      <dgm:prSet/>
      <dgm:spPr/>
      <dgm:t>
        <a:bodyPr/>
        <a:lstStyle/>
        <a:p>
          <a:endParaRPr lang="en-US">
            <a:latin typeface="Arial" panose="020B0604020202020204" pitchFamily="34" charset="0"/>
            <a:cs typeface="Arial" panose="020B0604020202020204" pitchFamily="34" charset="0"/>
          </a:endParaRPr>
        </a:p>
      </dgm:t>
    </dgm:pt>
    <dgm:pt modelId="{36CE66AB-BFC8-46F5-8D81-A3DA21C6A928}">
      <dgm:prSet phldrT="[Text]"/>
      <dgm:spPr>
        <a:xfrm>
          <a:off x="1949366"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29</a:t>
          </a:r>
        </a:p>
      </dgm:t>
    </dgm:pt>
    <dgm:pt modelId="{A6B2CB6D-87BC-4C82-B22E-BD7E76DC945B}" type="parTrans" cxnId="{3229CC9C-C06B-471D-B5A7-E5EE3FD6F5FD}">
      <dgm:prSet/>
      <dgm:spPr/>
      <dgm:t>
        <a:bodyPr/>
        <a:lstStyle/>
        <a:p>
          <a:endParaRPr lang="en-US">
            <a:latin typeface="Arial" panose="020B0604020202020204" pitchFamily="34" charset="0"/>
            <a:cs typeface="Arial" panose="020B0604020202020204" pitchFamily="34" charset="0"/>
          </a:endParaRPr>
        </a:p>
      </dgm:t>
    </dgm:pt>
    <dgm:pt modelId="{72E165F9-5BC8-4BF0-940B-273CFC382DF4}" type="sibTrans" cxnId="{3229CC9C-C06B-471D-B5A7-E5EE3FD6F5FD}">
      <dgm:prSet/>
      <dgm:spPr/>
      <dgm:t>
        <a:bodyPr/>
        <a:lstStyle/>
        <a:p>
          <a:endParaRPr lang="en-US">
            <a:latin typeface="Arial" panose="020B0604020202020204" pitchFamily="34" charset="0"/>
            <a:cs typeface="Arial" panose="020B0604020202020204" pitchFamily="34" charset="0"/>
          </a:endParaRPr>
        </a:p>
      </dgm:t>
    </dgm:pt>
    <dgm:pt modelId="{116E64C1-308E-48EA-AE30-20DAF9995D8C}">
      <dgm:prSet phldrT="[Text]"/>
      <dgm:spPr>
        <a:xfrm>
          <a:off x="2021552"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30</a:t>
          </a:r>
        </a:p>
      </dgm:t>
    </dgm:pt>
    <dgm:pt modelId="{A6F61EBB-DF37-4F1D-AD4E-75BC6DAD4D10}" type="parTrans" cxnId="{775400EE-EE5C-4D8F-B938-8C12236D9E79}">
      <dgm:prSet/>
      <dgm:spPr/>
      <dgm:t>
        <a:bodyPr/>
        <a:lstStyle/>
        <a:p>
          <a:endParaRPr lang="en-US">
            <a:latin typeface="Arial" panose="020B0604020202020204" pitchFamily="34" charset="0"/>
            <a:cs typeface="Arial" panose="020B0604020202020204" pitchFamily="34" charset="0"/>
          </a:endParaRPr>
        </a:p>
      </dgm:t>
    </dgm:pt>
    <dgm:pt modelId="{2C7A462D-AC99-40A0-A1E7-4839B562FDAF}" type="sibTrans" cxnId="{775400EE-EE5C-4D8F-B938-8C12236D9E79}">
      <dgm:prSet/>
      <dgm:spPr/>
      <dgm:t>
        <a:bodyPr/>
        <a:lstStyle/>
        <a:p>
          <a:endParaRPr lang="en-US">
            <a:latin typeface="Arial" panose="020B0604020202020204" pitchFamily="34" charset="0"/>
            <a:cs typeface="Arial" panose="020B0604020202020204" pitchFamily="34" charset="0"/>
          </a:endParaRPr>
        </a:p>
      </dgm:t>
    </dgm:pt>
    <dgm:pt modelId="{1EB5FC70-7D9B-40FB-A9B8-DBD429257F47}">
      <dgm:prSet phldrT="[Text]"/>
      <dgm:spPr>
        <a:xfrm>
          <a:off x="2093737"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31</a:t>
          </a:r>
        </a:p>
      </dgm:t>
    </dgm:pt>
    <dgm:pt modelId="{17F5B4DB-2385-4285-8088-26DED5AB2558}" type="parTrans" cxnId="{CE773BC4-A1DA-41D5-8CB0-DC1875BFFEF3}">
      <dgm:prSet/>
      <dgm:spPr/>
      <dgm:t>
        <a:bodyPr/>
        <a:lstStyle/>
        <a:p>
          <a:endParaRPr lang="en-US">
            <a:latin typeface="Arial" panose="020B0604020202020204" pitchFamily="34" charset="0"/>
            <a:cs typeface="Arial" panose="020B0604020202020204" pitchFamily="34" charset="0"/>
          </a:endParaRPr>
        </a:p>
      </dgm:t>
    </dgm:pt>
    <dgm:pt modelId="{E062672A-3829-46F1-9369-C3602C17D975}" type="sibTrans" cxnId="{CE773BC4-A1DA-41D5-8CB0-DC1875BFFEF3}">
      <dgm:prSet/>
      <dgm:spPr/>
      <dgm:t>
        <a:bodyPr/>
        <a:lstStyle/>
        <a:p>
          <a:endParaRPr lang="en-US">
            <a:latin typeface="Arial" panose="020B0604020202020204" pitchFamily="34" charset="0"/>
            <a:cs typeface="Arial" panose="020B0604020202020204" pitchFamily="34" charset="0"/>
          </a:endParaRPr>
        </a:p>
      </dgm:t>
    </dgm:pt>
    <dgm:pt modelId="{C0DDF69C-6AF5-4177-B226-0B6DE5FFFBE2}">
      <dgm:prSet phldrT="[Text]"/>
      <dgm:spPr>
        <a:xfrm>
          <a:off x="2165923"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32</a:t>
          </a:r>
        </a:p>
      </dgm:t>
    </dgm:pt>
    <dgm:pt modelId="{4F799EE6-9EB0-4AB0-896B-4CEE0605E2B8}" type="parTrans" cxnId="{4FDE7606-5B22-4D41-BEF5-CA9F71CEF513}">
      <dgm:prSet/>
      <dgm:spPr/>
      <dgm:t>
        <a:bodyPr/>
        <a:lstStyle/>
        <a:p>
          <a:endParaRPr lang="en-US">
            <a:latin typeface="Arial" panose="020B0604020202020204" pitchFamily="34" charset="0"/>
            <a:cs typeface="Arial" panose="020B0604020202020204" pitchFamily="34" charset="0"/>
          </a:endParaRPr>
        </a:p>
      </dgm:t>
    </dgm:pt>
    <dgm:pt modelId="{319D7C53-F285-46FE-A96C-59B6AAA3E780}" type="sibTrans" cxnId="{4FDE7606-5B22-4D41-BEF5-CA9F71CEF513}">
      <dgm:prSet/>
      <dgm:spPr/>
      <dgm:t>
        <a:bodyPr/>
        <a:lstStyle/>
        <a:p>
          <a:endParaRPr lang="en-US">
            <a:latin typeface="Arial" panose="020B0604020202020204" pitchFamily="34" charset="0"/>
            <a:cs typeface="Arial" panose="020B0604020202020204" pitchFamily="34" charset="0"/>
          </a:endParaRPr>
        </a:p>
      </dgm:t>
    </dgm:pt>
    <dgm:pt modelId="{12FAE289-F4DC-456F-BE22-06B97502EE03}">
      <dgm:prSet phldrT="[Text]"/>
      <dgm:spPr>
        <a:xfrm>
          <a:off x="2238109"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33</a:t>
          </a:r>
        </a:p>
      </dgm:t>
    </dgm:pt>
    <dgm:pt modelId="{6EC7FBD9-261C-42F8-8B92-D6A4178ACA61}" type="parTrans" cxnId="{9C2FEC46-88E4-4041-AA7D-40E3F2595417}">
      <dgm:prSet/>
      <dgm:spPr/>
      <dgm:t>
        <a:bodyPr/>
        <a:lstStyle/>
        <a:p>
          <a:endParaRPr lang="en-US">
            <a:latin typeface="Arial" panose="020B0604020202020204" pitchFamily="34" charset="0"/>
            <a:cs typeface="Arial" panose="020B0604020202020204" pitchFamily="34" charset="0"/>
          </a:endParaRPr>
        </a:p>
      </dgm:t>
    </dgm:pt>
    <dgm:pt modelId="{C565EA19-1039-487E-BAFB-3F6C0D4323C7}" type="sibTrans" cxnId="{9C2FEC46-88E4-4041-AA7D-40E3F2595417}">
      <dgm:prSet/>
      <dgm:spPr/>
      <dgm:t>
        <a:bodyPr/>
        <a:lstStyle/>
        <a:p>
          <a:endParaRPr lang="en-US">
            <a:latin typeface="Arial" panose="020B0604020202020204" pitchFamily="34" charset="0"/>
            <a:cs typeface="Arial" panose="020B0604020202020204" pitchFamily="34" charset="0"/>
          </a:endParaRPr>
        </a:p>
      </dgm:t>
    </dgm:pt>
    <dgm:pt modelId="{5A76AC8D-4DF8-4257-A32F-DE3CB36415BB}">
      <dgm:prSet phldrT="[Text]"/>
      <dgm:spPr>
        <a:xfrm>
          <a:off x="2310294"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34</a:t>
          </a:r>
        </a:p>
      </dgm:t>
    </dgm:pt>
    <dgm:pt modelId="{3B19D746-36A0-4A6D-8ABA-81E00824E700}" type="parTrans" cxnId="{07EDA186-E652-4CB5-98DB-454856F6D8FD}">
      <dgm:prSet/>
      <dgm:spPr/>
      <dgm:t>
        <a:bodyPr/>
        <a:lstStyle/>
        <a:p>
          <a:endParaRPr lang="en-US">
            <a:latin typeface="Arial" panose="020B0604020202020204" pitchFamily="34" charset="0"/>
            <a:cs typeface="Arial" panose="020B0604020202020204" pitchFamily="34" charset="0"/>
          </a:endParaRPr>
        </a:p>
      </dgm:t>
    </dgm:pt>
    <dgm:pt modelId="{D8A88102-9C28-492C-B316-1F690936581C}" type="sibTrans" cxnId="{07EDA186-E652-4CB5-98DB-454856F6D8FD}">
      <dgm:prSet/>
      <dgm:spPr/>
      <dgm:t>
        <a:bodyPr/>
        <a:lstStyle/>
        <a:p>
          <a:endParaRPr lang="en-US">
            <a:latin typeface="Arial" panose="020B0604020202020204" pitchFamily="34" charset="0"/>
            <a:cs typeface="Arial" panose="020B0604020202020204" pitchFamily="34" charset="0"/>
          </a:endParaRPr>
        </a:p>
      </dgm:t>
    </dgm:pt>
    <dgm:pt modelId="{38C0509E-C19D-4246-B276-BA20AC906401}">
      <dgm:prSet phldrT="[Text]"/>
      <dgm:spPr>
        <a:xfrm>
          <a:off x="2382480"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35</a:t>
          </a:r>
        </a:p>
      </dgm:t>
    </dgm:pt>
    <dgm:pt modelId="{EBEE0EAA-F3A9-4499-9777-38D249D4CD37}" type="parTrans" cxnId="{DE0F09D5-56A0-4AD7-8438-0D17BB2E34AB}">
      <dgm:prSet/>
      <dgm:spPr/>
      <dgm:t>
        <a:bodyPr/>
        <a:lstStyle/>
        <a:p>
          <a:endParaRPr lang="en-US">
            <a:latin typeface="Arial" panose="020B0604020202020204" pitchFamily="34" charset="0"/>
            <a:cs typeface="Arial" panose="020B0604020202020204" pitchFamily="34" charset="0"/>
          </a:endParaRPr>
        </a:p>
      </dgm:t>
    </dgm:pt>
    <dgm:pt modelId="{A36B61FC-6F4A-4AB0-B780-4A2B531BC96B}" type="sibTrans" cxnId="{DE0F09D5-56A0-4AD7-8438-0D17BB2E34AB}">
      <dgm:prSet/>
      <dgm:spPr/>
      <dgm:t>
        <a:bodyPr/>
        <a:lstStyle/>
        <a:p>
          <a:endParaRPr lang="en-US">
            <a:latin typeface="Arial" panose="020B0604020202020204" pitchFamily="34" charset="0"/>
            <a:cs typeface="Arial" panose="020B0604020202020204" pitchFamily="34" charset="0"/>
          </a:endParaRPr>
        </a:p>
      </dgm:t>
    </dgm:pt>
    <dgm:pt modelId="{9D9C18AD-30A0-40B7-B8B2-F26752775210}">
      <dgm:prSet phldrT="[Text]"/>
      <dgm:spPr>
        <a:xfrm>
          <a:off x="2454666"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36</a:t>
          </a:r>
        </a:p>
      </dgm:t>
    </dgm:pt>
    <dgm:pt modelId="{C2C186C8-C0F7-44A8-B41D-B7755A8CA2A0}" type="parTrans" cxnId="{44D01134-0490-47A8-BF81-5B8814CD36A0}">
      <dgm:prSet/>
      <dgm:spPr/>
      <dgm:t>
        <a:bodyPr/>
        <a:lstStyle/>
        <a:p>
          <a:endParaRPr lang="en-US">
            <a:latin typeface="Arial" panose="020B0604020202020204" pitchFamily="34" charset="0"/>
            <a:cs typeface="Arial" panose="020B0604020202020204" pitchFamily="34" charset="0"/>
          </a:endParaRPr>
        </a:p>
      </dgm:t>
    </dgm:pt>
    <dgm:pt modelId="{5CE8FEC9-259F-42E9-94E4-B7BD3CBB3C94}" type="sibTrans" cxnId="{44D01134-0490-47A8-BF81-5B8814CD36A0}">
      <dgm:prSet/>
      <dgm:spPr/>
      <dgm:t>
        <a:bodyPr/>
        <a:lstStyle/>
        <a:p>
          <a:endParaRPr lang="en-US">
            <a:latin typeface="Arial" panose="020B0604020202020204" pitchFamily="34" charset="0"/>
            <a:cs typeface="Arial" panose="020B0604020202020204" pitchFamily="34" charset="0"/>
          </a:endParaRPr>
        </a:p>
      </dgm:t>
    </dgm:pt>
    <dgm:pt modelId="{F2D9FB18-AFFF-43D7-AED1-D0FAEF62C600}">
      <dgm:prSet phldrT="[Text]"/>
      <dgm:spPr>
        <a:xfrm>
          <a:off x="2526851"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37</a:t>
          </a:r>
        </a:p>
      </dgm:t>
    </dgm:pt>
    <dgm:pt modelId="{6763F2FB-7E8B-496A-987B-B158613C9F06}" type="parTrans" cxnId="{908DEF67-E32D-473E-804C-BC0C144C3651}">
      <dgm:prSet/>
      <dgm:spPr/>
      <dgm:t>
        <a:bodyPr/>
        <a:lstStyle/>
        <a:p>
          <a:endParaRPr lang="en-US">
            <a:latin typeface="Arial" panose="020B0604020202020204" pitchFamily="34" charset="0"/>
            <a:cs typeface="Arial" panose="020B0604020202020204" pitchFamily="34" charset="0"/>
          </a:endParaRPr>
        </a:p>
      </dgm:t>
    </dgm:pt>
    <dgm:pt modelId="{FC41AC7C-1DF9-4896-88E4-A1B19E419563}" type="sibTrans" cxnId="{908DEF67-E32D-473E-804C-BC0C144C3651}">
      <dgm:prSet/>
      <dgm:spPr/>
      <dgm:t>
        <a:bodyPr/>
        <a:lstStyle/>
        <a:p>
          <a:endParaRPr lang="en-US">
            <a:latin typeface="Arial" panose="020B0604020202020204" pitchFamily="34" charset="0"/>
            <a:cs typeface="Arial" panose="020B0604020202020204" pitchFamily="34" charset="0"/>
          </a:endParaRPr>
        </a:p>
      </dgm:t>
    </dgm:pt>
    <dgm:pt modelId="{33D0E183-FB17-4678-BF0A-1F6780EDBDD8}">
      <dgm:prSet phldrT="[Text]"/>
      <dgm:spPr>
        <a:xfrm>
          <a:off x="2599037"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38</a:t>
          </a:r>
        </a:p>
      </dgm:t>
    </dgm:pt>
    <dgm:pt modelId="{C38D8B4C-9B87-4867-B0C3-E6A6DE3F823F}" type="parTrans" cxnId="{CD357461-CDCB-425E-A770-3F258CD4EDE9}">
      <dgm:prSet/>
      <dgm:spPr/>
      <dgm:t>
        <a:bodyPr/>
        <a:lstStyle/>
        <a:p>
          <a:endParaRPr lang="en-US">
            <a:latin typeface="Arial" panose="020B0604020202020204" pitchFamily="34" charset="0"/>
            <a:cs typeface="Arial" panose="020B0604020202020204" pitchFamily="34" charset="0"/>
          </a:endParaRPr>
        </a:p>
      </dgm:t>
    </dgm:pt>
    <dgm:pt modelId="{D1E7E200-EB10-414F-962F-67BA4F3215EE}" type="sibTrans" cxnId="{CD357461-CDCB-425E-A770-3F258CD4EDE9}">
      <dgm:prSet/>
      <dgm:spPr/>
      <dgm:t>
        <a:bodyPr/>
        <a:lstStyle/>
        <a:p>
          <a:endParaRPr lang="en-US">
            <a:latin typeface="Arial" panose="020B0604020202020204" pitchFamily="34" charset="0"/>
            <a:cs typeface="Arial" panose="020B0604020202020204" pitchFamily="34" charset="0"/>
          </a:endParaRPr>
        </a:p>
      </dgm:t>
    </dgm:pt>
    <dgm:pt modelId="{AA747D37-E0A6-4044-9F3B-07ADBDA7437D}">
      <dgm:prSet phldrT="[Text]"/>
      <dgm:spPr>
        <a:xfrm>
          <a:off x="2671223"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39</a:t>
          </a:r>
        </a:p>
      </dgm:t>
    </dgm:pt>
    <dgm:pt modelId="{1C8A0785-D822-4D92-9334-E9002B727695}" type="parTrans" cxnId="{EFA67113-68D6-490E-ADB3-7B0C393DBD44}">
      <dgm:prSet/>
      <dgm:spPr/>
      <dgm:t>
        <a:bodyPr/>
        <a:lstStyle/>
        <a:p>
          <a:endParaRPr lang="en-US">
            <a:latin typeface="Arial" panose="020B0604020202020204" pitchFamily="34" charset="0"/>
            <a:cs typeface="Arial" panose="020B0604020202020204" pitchFamily="34" charset="0"/>
          </a:endParaRPr>
        </a:p>
      </dgm:t>
    </dgm:pt>
    <dgm:pt modelId="{44797544-B7A2-44EB-8200-A74F7300CD2E}" type="sibTrans" cxnId="{EFA67113-68D6-490E-ADB3-7B0C393DBD44}">
      <dgm:prSet/>
      <dgm:spPr/>
      <dgm:t>
        <a:bodyPr/>
        <a:lstStyle/>
        <a:p>
          <a:endParaRPr lang="en-US">
            <a:latin typeface="Arial" panose="020B0604020202020204" pitchFamily="34" charset="0"/>
            <a:cs typeface="Arial" panose="020B0604020202020204" pitchFamily="34" charset="0"/>
          </a:endParaRPr>
        </a:p>
      </dgm:t>
    </dgm:pt>
    <dgm:pt modelId="{54FD67CF-605B-4F08-928D-76487899A5A4}">
      <dgm:prSet phldrT="[Text]"/>
      <dgm:spPr>
        <a:xfrm>
          <a:off x="2743409"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40</a:t>
          </a:r>
        </a:p>
      </dgm:t>
    </dgm:pt>
    <dgm:pt modelId="{75A4B505-FB14-4105-8CF3-5E9F7D8139FD}" type="parTrans" cxnId="{D8BAF24F-56F3-4192-A30C-338575AE9BAA}">
      <dgm:prSet/>
      <dgm:spPr/>
      <dgm:t>
        <a:bodyPr/>
        <a:lstStyle/>
        <a:p>
          <a:endParaRPr lang="en-US">
            <a:latin typeface="Arial" panose="020B0604020202020204" pitchFamily="34" charset="0"/>
            <a:cs typeface="Arial" panose="020B0604020202020204" pitchFamily="34" charset="0"/>
          </a:endParaRPr>
        </a:p>
      </dgm:t>
    </dgm:pt>
    <dgm:pt modelId="{CCE309C0-1B46-4ED4-BCED-347CA00EC745}" type="sibTrans" cxnId="{D8BAF24F-56F3-4192-A30C-338575AE9BAA}">
      <dgm:prSet/>
      <dgm:spPr/>
      <dgm:t>
        <a:bodyPr/>
        <a:lstStyle/>
        <a:p>
          <a:endParaRPr lang="en-US">
            <a:latin typeface="Arial" panose="020B0604020202020204" pitchFamily="34" charset="0"/>
            <a:cs typeface="Arial" panose="020B0604020202020204" pitchFamily="34" charset="0"/>
          </a:endParaRPr>
        </a:p>
      </dgm:t>
    </dgm:pt>
    <dgm:pt modelId="{0A4F8822-2F5D-41C5-9974-BA333AEB550E}">
      <dgm:prSet phldrT="[Text]"/>
      <dgm:spPr>
        <a:xfrm>
          <a:off x="2815594" y="365741"/>
          <a:ext cx="72185" cy="768057"/>
        </a:xfrm>
        <a:solidFill>
          <a:srgbClr val="70AD47"/>
        </a:solidFill>
        <a:ln w="12700" cap="flat" cmpd="sng" algn="ctr">
          <a:solidFill>
            <a:sysClr val="window" lastClr="FFFFFF">
              <a:hueOff val="0"/>
              <a:satOff val="0"/>
              <a:lumOff val="0"/>
              <a:alphaOff val="0"/>
            </a:sysClr>
          </a:solidFill>
          <a:prstDash val="solid"/>
          <a:miter lim="800000"/>
        </a:ln>
        <a:effectLst/>
      </dgm:spPr>
      <dgm:t>
        <a:bodyPr/>
        <a:lstStyle/>
        <a:p>
          <a:r>
            <a:rPr lang="en-US" dirty="0">
              <a:solidFill>
                <a:sysClr val="window" lastClr="FFFFFF"/>
              </a:solidFill>
              <a:latin typeface="Arial" panose="020B0604020202020204" pitchFamily="34" charset="0"/>
              <a:ea typeface="+mn-ea"/>
              <a:cs typeface="Arial" panose="020B0604020202020204" pitchFamily="34" charset="0"/>
            </a:rPr>
            <a:t>41</a:t>
          </a:r>
        </a:p>
      </dgm:t>
    </dgm:pt>
    <dgm:pt modelId="{F0922573-E3E8-41B8-81C3-4DA5858D316D}" type="parTrans" cxnId="{D7F6DE48-64CC-4067-A075-902818F73588}">
      <dgm:prSet/>
      <dgm:spPr/>
      <dgm:t>
        <a:bodyPr/>
        <a:lstStyle/>
        <a:p>
          <a:endParaRPr lang="en-US">
            <a:latin typeface="Arial" panose="020B0604020202020204" pitchFamily="34" charset="0"/>
            <a:cs typeface="Arial" panose="020B0604020202020204" pitchFamily="34" charset="0"/>
          </a:endParaRPr>
        </a:p>
      </dgm:t>
    </dgm:pt>
    <dgm:pt modelId="{45133960-1C88-48B7-9208-D8EB35E4EF72}" type="sibTrans" cxnId="{D7F6DE48-64CC-4067-A075-902818F73588}">
      <dgm:prSet/>
      <dgm:spPr/>
      <dgm:t>
        <a:bodyPr/>
        <a:lstStyle/>
        <a:p>
          <a:endParaRPr lang="en-US">
            <a:latin typeface="Arial" panose="020B0604020202020204" pitchFamily="34" charset="0"/>
            <a:cs typeface="Arial" panose="020B0604020202020204" pitchFamily="34" charset="0"/>
          </a:endParaRPr>
        </a:p>
      </dgm:t>
    </dgm:pt>
    <dgm:pt modelId="{40ADB130-69A4-4AAB-BB33-95EB38CB6357}" type="pres">
      <dgm:prSet presAssocID="{22B9DE1E-B1CE-4C66-85A1-B23772C0AFB7}" presName="composite" presStyleCnt="0">
        <dgm:presLayoutVars>
          <dgm:chMax val="1"/>
          <dgm:dir/>
          <dgm:resizeHandles val="exact"/>
        </dgm:presLayoutVars>
      </dgm:prSet>
      <dgm:spPr/>
      <dgm:t>
        <a:bodyPr/>
        <a:lstStyle/>
        <a:p>
          <a:endParaRPr lang="en-US"/>
        </a:p>
      </dgm:t>
    </dgm:pt>
    <dgm:pt modelId="{424A3638-7AA1-4D66-B9BA-177F27A155F9}" type="pres">
      <dgm:prSet presAssocID="{F5C2CED1-83CC-4E4B-BF69-4237FBB40C5E}" presName="roof" presStyleLbl="dkBgShp" presStyleIdx="0" presStyleCnt="2"/>
      <dgm:spPr>
        <a:prstGeom prst="rect">
          <a:avLst/>
        </a:prstGeom>
      </dgm:spPr>
      <dgm:t>
        <a:bodyPr/>
        <a:lstStyle/>
        <a:p>
          <a:endParaRPr lang="en-US"/>
        </a:p>
      </dgm:t>
    </dgm:pt>
    <dgm:pt modelId="{65888C8F-A329-4807-89D2-6DEA8CC57202}" type="pres">
      <dgm:prSet presAssocID="{F5C2CED1-83CC-4E4B-BF69-4237FBB40C5E}" presName="pillars" presStyleCnt="0"/>
      <dgm:spPr/>
    </dgm:pt>
    <dgm:pt modelId="{A1E21121-B517-4B0A-B4FC-79A5D00273A2}" type="pres">
      <dgm:prSet presAssocID="{F5C2CED1-83CC-4E4B-BF69-4237FBB40C5E}" presName="pillar1" presStyleLbl="node1" presStyleIdx="0" presStyleCnt="40">
        <dgm:presLayoutVars>
          <dgm:bulletEnabled val="1"/>
        </dgm:presLayoutVars>
      </dgm:prSet>
      <dgm:spPr>
        <a:prstGeom prst="rect">
          <a:avLst/>
        </a:prstGeom>
      </dgm:spPr>
      <dgm:t>
        <a:bodyPr/>
        <a:lstStyle/>
        <a:p>
          <a:endParaRPr lang="en-US"/>
        </a:p>
      </dgm:t>
    </dgm:pt>
    <dgm:pt modelId="{88E4CECA-E8E3-4D60-BB37-652C7543CA2C}" type="pres">
      <dgm:prSet presAssocID="{4753E8EF-9CCA-49A3-9861-1FBFDC048BB6}" presName="pillarX" presStyleLbl="node1" presStyleIdx="1" presStyleCnt="40">
        <dgm:presLayoutVars>
          <dgm:bulletEnabled val="1"/>
        </dgm:presLayoutVars>
      </dgm:prSet>
      <dgm:spPr>
        <a:prstGeom prst="rect">
          <a:avLst/>
        </a:prstGeom>
      </dgm:spPr>
      <dgm:t>
        <a:bodyPr/>
        <a:lstStyle/>
        <a:p>
          <a:endParaRPr lang="en-US"/>
        </a:p>
      </dgm:t>
    </dgm:pt>
    <dgm:pt modelId="{D33B601E-A3B0-4EDA-80A8-C78FBB44D322}" type="pres">
      <dgm:prSet presAssocID="{0D9128CD-F817-4AE6-8AC7-8C02C580F1B4}" presName="pillarX" presStyleLbl="node1" presStyleIdx="2" presStyleCnt="40">
        <dgm:presLayoutVars>
          <dgm:bulletEnabled val="1"/>
        </dgm:presLayoutVars>
      </dgm:prSet>
      <dgm:spPr>
        <a:prstGeom prst="rect">
          <a:avLst/>
        </a:prstGeom>
      </dgm:spPr>
      <dgm:t>
        <a:bodyPr/>
        <a:lstStyle/>
        <a:p>
          <a:endParaRPr lang="en-US"/>
        </a:p>
      </dgm:t>
    </dgm:pt>
    <dgm:pt modelId="{6B844294-CDCD-49BE-A1E7-4803128DBD3B}" type="pres">
      <dgm:prSet presAssocID="{2D6FE529-76B0-4BD1-86F1-33D7BA9ED2C4}" presName="pillarX" presStyleLbl="node1" presStyleIdx="3" presStyleCnt="40">
        <dgm:presLayoutVars>
          <dgm:bulletEnabled val="1"/>
        </dgm:presLayoutVars>
      </dgm:prSet>
      <dgm:spPr>
        <a:prstGeom prst="rect">
          <a:avLst/>
        </a:prstGeom>
      </dgm:spPr>
      <dgm:t>
        <a:bodyPr/>
        <a:lstStyle/>
        <a:p>
          <a:endParaRPr lang="en-US"/>
        </a:p>
      </dgm:t>
    </dgm:pt>
    <dgm:pt modelId="{F686270D-969A-4CB9-8924-1CE6D6FE8842}" type="pres">
      <dgm:prSet presAssocID="{87DB5468-D883-41EC-B0D6-30216C2EACA9}" presName="pillarX" presStyleLbl="node1" presStyleIdx="4" presStyleCnt="40">
        <dgm:presLayoutVars>
          <dgm:bulletEnabled val="1"/>
        </dgm:presLayoutVars>
      </dgm:prSet>
      <dgm:spPr>
        <a:prstGeom prst="rect">
          <a:avLst/>
        </a:prstGeom>
      </dgm:spPr>
      <dgm:t>
        <a:bodyPr/>
        <a:lstStyle/>
        <a:p>
          <a:endParaRPr lang="en-US"/>
        </a:p>
      </dgm:t>
    </dgm:pt>
    <dgm:pt modelId="{35230502-10CC-4CAD-9841-B36A276FFEA2}" type="pres">
      <dgm:prSet presAssocID="{FDC69C10-E4AE-4EC3-AB81-C6C0D8E989FC}" presName="pillarX" presStyleLbl="node1" presStyleIdx="5" presStyleCnt="40">
        <dgm:presLayoutVars>
          <dgm:bulletEnabled val="1"/>
        </dgm:presLayoutVars>
      </dgm:prSet>
      <dgm:spPr>
        <a:prstGeom prst="rect">
          <a:avLst/>
        </a:prstGeom>
      </dgm:spPr>
      <dgm:t>
        <a:bodyPr/>
        <a:lstStyle/>
        <a:p>
          <a:endParaRPr lang="en-US"/>
        </a:p>
      </dgm:t>
    </dgm:pt>
    <dgm:pt modelId="{4E63EEAD-6ADB-4204-8935-774B27403D0E}" type="pres">
      <dgm:prSet presAssocID="{8EC8234E-71AE-4A03-A555-1F5B0E15366E}" presName="pillarX" presStyleLbl="node1" presStyleIdx="6" presStyleCnt="40">
        <dgm:presLayoutVars>
          <dgm:bulletEnabled val="1"/>
        </dgm:presLayoutVars>
      </dgm:prSet>
      <dgm:spPr>
        <a:prstGeom prst="rect">
          <a:avLst/>
        </a:prstGeom>
      </dgm:spPr>
      <dgm:t>
        <a:bodyPr/>
        <a:lstStyle/>
        <a:p>
          <a:endParaRPr lang="en-US"/>
        </a:p>
      </dgm:t>
    </dgm:pt>
    <dgm:pt modelId="{C974A918-8567-4DD8-BF74-61A14A43CA1E}" type="pres">
      <dgm:prSet presAssocID="{E285B109-D40F-44B1-ADD3-6EF3B1D9DD8B}" presName="pillarX" presStyleLbl="node1" presStyleIdx="7" presStyleCnt="40">
        <dgm:presLayoutVars>
          <dgm:bulletEnabled val="1"/>
        </dgm:presLayoutVars>
      </dgm:prSet>
      <dgm:spPr>
        <a:prstGeom prst="rect">
          <a:avLst/>
        </a:prstGeom>
      </dgm:spPr>
      <dgm:t>
        <a:bodyPr/>
        <a:lstStyle/>
        <a:p>
          <a:endParaRPr lang="en-US"/>
        </a:p>
      </dgm:t>
    </dgm:pt>
    <dgm:pt modelId="{633C77F7-7618-43B8-BB2C-FC409A24340F}" type="pres">
      <dgm:prSet presAssocID="{EEDA39BC-1FF5-461F-8089-4F0D2F357DC4}" presName="pillarX" presStyleLbl="node1" presStyleIdx="8" presStyleCnt="40">
        <dgm:presLayoutVars>
          <dgm:bulletEnabled val="1"/>
        </dgm:presLayoutVars>
      </dgm:prSet>
      <dgm:spPr>
        <a:prstGeom prst="rect">
          <a:avLst/>
        </a:prstGeom>
      </dgm:spPr>
      <dgm:t>
        <a:bodyPr/>
        <a:lstStyle/>
        <a:p>
          <a:endParaRPr lang="en-US"/>
        </a:p>
      </dgm:t>
    </dgm:pt>
    <dgm:pt modelId="{73BC4CD4-4222-41BB-B742-2EDE99A5DD5D}" type="pres">
      <dgm:prSet presAssocID="{9FEC8E55-FC88-4E94-B822-B419E6F1602C}" presName="pillarX" presStyleLbl="node1" presStyleIdx="9" presStyleCnt="40">
        <dgm:presLayoutVars>
          <dgm:bulletEnabled val="1"/>
        </dgm:presLayoutVars>
      </dgm:prSet>
      <dgm:spPr>
        <a:prstGeom prst="rect">
          <a:avLst/>
        </a:prstGeom>
      </dgm:spPr>
      <dgm:t>
        <a:bodyPr/>
        <a:lstStyle/>
        <a:p>
          <a:endParaRPr lang="en-US"/>
        </a:p>
      </dgm:t>
    </dgm:pt>
    <dgm:pt modelId="{6773E067-E399-4BF1-9EAD-05F5603D55D4}" type="pres">
      <dgm:prSet presAssocID="{4A6F9546-778B-429D-993E-4605B04A769D}" presName="pillarX" presStyleLbl="node1" presStyleIdx="10" presStyleCnt="40">
        <dgm:presLayoutVars>
          <dgm:bulletEnabled val="1"/>
        </dgm:presLayoutVars>
      </dgm:prSet>
      <dgm:spPr>
        <a:prstGeom prst="rect">
          <a:avLst/>
        </a:prstGeom>
      </dgm:spPr>
      <dgm:t>
        <a:bodyPr/>
        <a:lstStyle/>
        <a:p>
          <a:endParaRPr lang="en-US"/>
        </a:p>
      </dgm:t>
    </dgm:pt>
    <dgm:pt modelId="{3A4EBDA8-79F3-46EB-BFF0-F1FF24E7036C}" type="pres">
      <dgm:prSet presAssocID="{80264C05-2C08-4EF7-BB75-FD43FD8662AE}" presName="pillarX" presStyleLbl="node1" presStyleIdx="11" presStyleCnt="40">
        <dgm:presLayoutVars>
          <dgm:bulletEnabled val="1"/>
        </dgm:presLayoutVars>
      </dgm:prSet>
      <dgm:spPr>
        <a:prstGeom prst="rect">
          <a:avLst/>
        </a:prstGeom>
      </dgm:spPr>
      <dgm:t>
        <a:bodyPr/>
        <a:lstStyle/>
        <a:p>
          <a:endParaRPr lang="en-US"/>
        </a:p>
      </dgm:t>
    </dgm:pt>
    <dgm:pt modelId="{0B66822A-9C09-4E7B-A3B3-69325E908FC5}" type="pres">
      <dgm:prSet presAssocID="{1D1D3C9C-CB15-443D-BE0B-356D564F7678}" presName="pillarX" presStyleLbl="node1" presStyleIdx="12" presStyleCnt="40">
        <dgm:presLayoutVars>
          <dgm:bulletEnabled val="1"/>
        </dgm:presLayoutVars>
      </dgm:prSet>
      <dgm:spPr>
        <a:prstGeom prst="rect">
          <a:avLst/>
        </a:prstGeom>
      </dgm:spPr>
      <dgm:t>
        <a:bodyPr/>
        <a:lstStyle/>
        <a:p>
          <a:endParaRPr lang="en-US"/>
        </a:p>
      </dgm:t>
    </dgm:pt>
    <dgm:pt modelId="{0E48DF71-55BD-4C98-91D2-DA2B656D6F1D}" type="pres">
      <dgm:prSet presAssocID="{F3DCEF0A-31D2-48FF-BD95-A94CC4170A78}" presName="pillarX" presStyleLbl="node1" presStyleIdx="13" presStyleCnt="40">
        <dgm:presLayoutVars>
          <dgm:bulletEnabled val="1"/>
        </dgm:presLayoutVars>
      </dgm:prSet>
      <dgm:spPr>
        <a:prstGeom prst="rect">
          <a:avLst/>
        </a:prstGeom>
      </dgm:spPr>
      <dgm:t>
        <a:bodyPr/>
        <a:lstStyle/>
        <a:p>
          <a:endParaRPr lang="en-US"/>
        </a:p>
      </dgm:t>
    </dgm:pt>
    <dgm:pt modelId="{D8BD2FED-7429-4C0A-9498-914B5300D6D5}" type="pres">
      <dgm:prSet presAssocID="{DA0E140A-6492-4ADD-956E-E3E4AF9A8FF1}" presName="pillarX" presStyleLbl="node1" presStyleIdx="14" presStyleCnt="40">
        <dgm:presLayoutVars>
          <dgm:bulletEnabled val="1"/>
        </dgm:presLayoutVars>
      </dgm:prSet>
      <dgm:spPr>
        <a:prstGeom prst="rect">
          <a:avLst/>
        </a:prstGeom>
      </dgm:spPr>
      <dgm:t>
        <a:bodyPr/>
        <a:lstStyle/>
        <a:p>
          <a:endParaRPr lang="en-US"/>
        </a:p>
      </dgm:t>
    </dgm:pt>
    <dgm:pt modelId="{BED0F108-809E-4589-83D9-FC2C112F6BAD}" type="pres">
      <dgm:prSet presAssocID="{9977FFA1-B4C5-4489-AB3A-23B8273B7020}" presName="pillarX" presStyleLbl="node1" presStyleIdx="15" presStyleCnt="40">
        <dgm:presLayoutVars>
          <dgm:bulletEnabled val="1"/>
        </dgm:presLayoutVars>
      </dgm:prSet>
      <dgm:spPr>
        <a:prstGeom prst="rect">
          <a:avLst/>
        </a:prstGeom>
      </dgm:spPr>
      <dgm:t>
        <a:bodyPr/>
        <a:lstStyle/>
        <a:p>
          <a:endParaRPr lang="en-US"/>
        </a:p>
      </dgm:t>
    </dgm:pt>
    <dgm:pt modelId="{160D5638-07C3-43D8-8311-97B16E2937AF}" type="pres">
      <dgm:prSet presAssocID="{16C640ED-B3EA-455E-8502-CE1D33B99766}" presName="pillarX" presStyleLbl="node1" presStyleIdx="16" presStyleCnt="40">
        <dgm:presLayoutVars>
          <dgm:bulletEnabled val="1"/>
        </dgm:presLayoutVars>
      </dgm:prSet>
      <dgm:spPr>
        <a:prstGeom prst="rect">
          <a:avLst/>
        </a:prstGeom>
      </dgm:spPr>
      <dgm:t>
        <a:bodyPr/>
        <a:lstStyle/>
        <a:p>
          <a:endParaRPr lang="en-US"/>
        </a:p>
      </dgm:t>
    </dgm:pt>
    <dgm:pt modelId="{2860999E-79A0-4C46-BBC1-0424000739E4}" type="pres">
      <dgm:prSet presAssocID="{B8FE4F67-7535-418B-A387-154CD97DB9A4}" presName="pillarX" presStyleLbl="node1" presStyleIdx="17" presStyleCnt="40">
        <dgm:presLayoutVars>
          <dgm:bulletEnabled val="1"/>
        </dgm:presLayoutVars>
      </dgm:prSet>
      <dgm:spPr>
        <a:prstGeom prst="rect">
          <a:avLst/>
        </a:prstGeom>
      </dgm:spPr>
      <dgm:t>
        <a:bodyPr/>
        <a:lstStyle/>
        <a:p>
          <a:endParaRPr lang="en-US"/>
        </a:p>
      </dgm:t>
    </dgm:pt>
    <dgm:pt modelId="{CE9DD549-589A-432F-B724-AE0FE31452DD}" type="pres">
      <dgm:prSet presAssocID="{84C39EF3-AC5A-4C07-B618-E5BDC044620C}" presName="pillarX" presStyleLbl="node1" presStyleIdx="18" presStyleCnt="40">
        <dgm:presLayoutVars>
          <dgm:bulletEnabled val="1"/>
        </dgm:presLayoutVars>
      </dgm:prSet>
      <dgm:spPr>
        <a:prstGeom prst="rect">
          <a:avLst/>
        </a:prstGeom>
      </dgm:spPr>
      <dgm:t>
        <a:bodyPr/>
        <a:lstStyle/>
        <a:p>
          <a:endParaRPr lang="en-US"/>
        </a:p>
      </dgm:t>
    </dgm:pt>
    <dgm:pt modelId="{5547F2B4-99A4-48DD-A2E2-EDB989B9F9C0}" type="pres">
      <dgm:prSet presAssocID="{1D14BDED-20C9-4B94-8C02-CDB0DBBEC60C}" presName="pillarX" presStyleLbl="node1" presStyleIdx="19" presStyleCnt="40">
        <dgm:presLayoutVars>
          <dgm:bulletEnabled val="1"/>
        </dgm:presLayoutVars>
      </dgm:prSet>
      <dgm:spPr>
        <a:prstGeom prst="rect">
          <a:avLst/>
        </a:prstGeom>
      </dgm:spPr>
      <dgm:t>
        <a:bodyPr/>
        <a:lstStyle/>
        <a:p>
          <a:endParaRPr lang="en-US"/>
        </a:p>
      </dgm:t>
    </dgm:pt>
    <dgm:pt modelId="{4DBD08F5-B6C2-44E3-B517-6EAC26764173}" type="pres">
      <dgm:prSet presAssocID="{34EAFE7B-0223-44E7-86BA-AB0DE7D439EB}" presName="pillarX" presStyleLbl="node1" presStyleIdx="20" presStyleCnt="40">
        <dgm:presLayoutVars>
          <dgm:bulletEnabled val="1"/>
        </dgm:presLayoutVars>
      </dgm:prSet>
      <dgm:spPr>
        <a:prstGeom prst="rect">
          <a:avLst/>
        </a:prstGeom>
      </dgm:spPr>
      <dgm:t>
        <a:bodyPr/>
        <a:lstStyle/>
        <a:p>
          <a:endParaRPr lang="en-US"/>
        </a:p>
      </dgm:t>
    </dgm:pt>
    <dgm:pt modelId="{EFC5902C-6925-45EC-8FE8-F17A9F733E36}" type="pres">
      <dgm:prSet presAssocID="{49F92796-0D75-4BAB-8AF4-D3023DD1C3D3}" presName="pillarX" presStyleLbl="node1" presStyleIdx="21" presStyleCnt="40">
        <dgm:presLayoutVars>
          <dgm:bulletEnabled val="1"/>
        </dgm:presLayoutVars>
      </dgm:prSet>
      <dgm:spPr>
        <a:prstGeom prst="rect">
          <a:avLst/>
        </a:prstGeom>
      </dgm:spPr>
      <dgm:t>
        <a:bodyPr/>
        <a:lstStyle/>
        <a:p>
          <a:endParaRPr lang="en-US"/>
        </a:p>
      </dgm:t>
    </dgm:pt>
    <dgm:pt modelId="{8C4F45F5-7C07-4C8E-A5D8-C7EA1C94544B}" type="pres">
      <dgm:prSet presAssocID="{017EE8CA-5FE7-4860-9551-93CEAF467A49}" presName="pillarX" presStyleLbl="node1" presStyleIdx="22" presStyleCnt="40">
        <dgm:presLayoutVars>
          <dgm:bulletEnabled val="1"/>
        </dgm:presLayoutVars>
      </dgm:prSet>
      <dgm:spPr>
        <a:prstGeom prst="rect">
          <a:avLst/>
        </a:prstGeom>
      </dgm:spPr>
      <dgm:t>
        <a:bodyPr/>
        <a:lstStyle/>
        <a:p>
          <a:endParaRPr lang="en-US"/>
        </a:p>
      </dgm:t>
    </dgm:pt>
    <dgm:pt modelId="{14A2AF1B-546F-4E97-921A-BC6946209946}" type="pres">
      <dgm:prSet presAssocID="{1FBF0C62-F94E-429B-8DD3-0623533BA8E8}" presName="pillarX" presStyleLbl="node1" presStyleIdx="23" presStyleCnt="40">
        <dgm:presLayoutVars>
          <dgm:bulletEnabled val="1"/>
        </dgm:presLayoutVars>
      </dgm:prSet>
      <dgm:spPr>
        <a:prstGeom prst="rect">
          <a:avLst/>
        </a:prstGeom>
      </dgm:spPr>
      <dgm:t>
        <a:bodyPr/>
        <a:lstStyle/>
        <a:p>
          <a:endParaRPr lang="en-US"/>
        </a:p>
      </dgm:t>
    </dgm:pt>
    <dgm:pt modelId="{29498654-B666-42F8-AB47-EF03F784C22B}" type="pres">
      <dgm:prSet presAssocID="{5A41A8B8-9E55-42C3-9116-E7DBEA512541}" presName="pillarX" presStyleLbl="node1" presStyleIdx="24" presStyleCnt="40">
        <dgm:presLayoutVars>
          <dgm:bulletEnabled val="1"/>
        </dgm:presLayoutVars>
      </dgm:prSet>
      <dgm:spPr>
        <a:prstGeom prst="rect">
          <a:avLst/>
        </a:prstGeom>
      </dgm:spPr>
      <dgm:t>
        <a:bodyPr/>
        <a:lstStyle/>
        <a:p>
          <a:endParaRPr lang="en-US"/>
        </a:p>
      </dgm:t>
    </dgm:pt>
    <dgm:pt modelId="{09354E80-58AC-4B6A-B227-3268AA080516}" type="pres">
      <dgm:prSet presAssocID="{779BB2C2-6B18-42F8-ACC1-CB8006524160}" presName="pillarX" presStyleLbl="node1" presStyleIdx="25" presStyleCnt="40">
        <dgm:presLayoutVars>
          <dgm:bulletEnabled val="1"/>
        </dgm:presLayoutVars>
      </dgm:prSet>
      <dgm:spPr>
        <a:prstGeom prst="rect">
          <a:avLst/>
        </a:prstGeom>
      </dgm:spPr>
      <dgm:t>
        <a:bodyPr/>
        <a:lstStyle/>
        <a:p>
          <a:endParaRPr lang="en-US"/>
        </a:p>
      </dgm:t>
    </dgm:pt>
    <dgm:pt modelId="{1A9853D7-2986-46F3-83BC-95B9424C784F}" type="pres">
      <dgm:prSet presAssocID="{E316A738-75A3-477B-AED2-7C46EA5E8974}" presName="pillarX" presStyleLbl="node1" presStyleIdx="26" presStyleCnt="40">
        <dgm:presLayoutVars>
          <dgm:bulletEnabled val="1"/>
        </dgm:presLayoutVars>
      </dgm:prSet>
      <dgm:spPr>
        <a:prstGeom prst="rect">
          <a:avLst/>
        </a:prstGeom>
      </dgm:spPr>
      <dgm:t>
        <a:bodyPr/>
        <a:lstStyle/>
        <a:p>
          <a:endParaRPr lang="en-US"/>
        </a:p>
      </dgm:t>
    </dgm:pt>
    <dgm:pt modelId="{1E8A80B7-F89A-4F38-9E4C-13636E5F3F11}" type="pres">
      <dgm:prSet presAssocID="{36CE66AB-BFC8-46F5-8D81-A3DA21C6A928}" presName="pillarX" presStyleLbl="node1" presStyleIdx="27" presStyleCnt="40">
        <dgm:presLayoutVars>
          <dgm:bulletEnabled val="1"/>
        </dgm:presLayoutVars>
      </dgm:prSet>
      <dgm:spPr>
        <a:prstGeom prst="rect">
          <a:avLst/>
        </a:prstGeom>
      </dgm:spPr>
      <dgm:t>
        <a:bodyPr/>
        <a:lstStyle/>
        <a:p>
          <a:endParaRPr lang="en-US"/>
        </a:p>
      </dgm:t>
    </dgm:pt>
    <dgm:pt modelId="{B09DF5F7-3D73-46E1-ADF3-9CA62F7E49CC}" type="pres">
      <dgm:prSet presAssocID="{116E64C1-308E-48EA-AE30-20DAF9995D8C}" presName="pillarX" presStyleLbl="node1" presStyleIdx="28" presStyleCnt="40">
        <dgm:presLayoutVars>
          <dgm:bulletEnabled val="1"/>
        </dgm:presLayoutVars>
      </dgm:prSet>
      <dgm:spPr>
        <a:prstGeom prst="rect">
          <a:avLst/>
        </a:prstGeom>
      </dgm:spPr>
      <dgm:t>
        <a:bodyPr/>
        <a:lstStyle/>
        <a:p>
          <a:endParaRPr lang="en-US"/>
        </a:p>
      </dgm:t>
    </dgm:pt>
    <dgm:pt modelId="{C58F7D25-8D07-430A-888C-8351A1E723F7}" type="pres">
      <dgm:prSet presAssocID="{1EB5FC70-7D9B-40FB-A9B8-DBD429257F47}" presName="pillarX" presStyleLbl="node1" presStyleIdx="29" presStyleCnt="40">
        <dgm:presLayoutVars>
          <dgm:bulletEnabled val="1"/>
        </dgm:presLayoutVars>
      </dgm:prSet>
      <dgm:spPr>
        <a:prstGeom prst="rect">
          <a:avLst/>
        </a:prstGeom>
      </dgm:spPr>
      <dgm:t>
        <a:bodyPr/>
        <a:lstStyle/>
        <a:p>
          <a:endParaRPr lang="en-US"/>
        </a:p>
      </dgm:t>
    </dgm:pt>
    <dgm:pt modelId="{96D8412E-6124-41B6-84AA-E950A8BE6EE0}" type="pres">
      <dgm:prSet presAssocID="{C0DDF69C-6AF5-4177-B226-0B6DE5FFFBE2}" presName="pillarX" presStyleLbl="node1" presStyleIdx="30" presStyleCnt="40">
        <dgm:presLayoutVars>
          <dgm:bulletEnabled val="1"/>
        </dgm:presLayoutVars>
      </dgm:prSet>
      <dgm:spPr>
        <a:prstGeom prst="rect">
          <a:avLst/>
        </a:prstGeom>
      </dgm:spPr>
      <dgm:t>
        <a:bodyPr/>
        <a:lstStyle/>
        <a:p>
          <a:endParaRPr lang="en-US"/>
        </a:p>
      </dgm:t>
    </dgm:pt>
    <dgm:pt modelId="{BC393797-BFE5-40CA-8DE4-B3F7125661B2}" type="pres">
      <dgm:prSet presAssocID="{12FAE289-F4DC-456F-BE22-06B97502EE03}" presName="pillarX" presStyleLbl="node1" presStyleIdx="31" presStyleCnt="40">
        <dgm:presLayoutVars>
          <dgm:bulletEnabled val="1"/>
        </dgm:presLayoutVars>
      </dgm:prSet>
      <dgm:spPr>
        <a:prstGeom prst="rect">
          <a:avLst/>
        </a:prstGeom>
      </dgm:spPr>
      <dgm:t>
        <a:bodyPr/>
        <a:lstStyle/>
        <a:p>
          <a:endParaRPr lang="en-US"/>
        </a:p>
      </dgm:t>
    </dgm:pt>
    <dgm:pt modelId="{576BC0B8-74BE-4829-9250-7C4159991FE2}" type="pres">
      <dgm:prSet presAssocID="{5A76AC8D-4DF8-4257-A32F-DE3CB36415BB}" presName="pillarX" presStyleLbl="node1" presStyleIdx="32" presStyleCnt="40">
        <dgm:presLayoutVars>
          <dgm:bulletEnabled val="1"/>
        </dgm:presLayoutVars>
      </dgm:prSet>
      <dgm:spPr>
        <a:prstGeom prst="rect">
          <a:avLst/>
        </a:prstGeom>
      </dgm:spPr>
      <dgm:t>
        <a:bodyPr/>
        <a:lstStyle/>
        <a:p>
          <a:endParaRPr lang="en-US"/>
        </a:p>
      </dgm:t>
    </dgm:pt>
    <dgm:pt modelId="{8DA73A7F-656F-448B-923E-5B5D6145472E}" type="pres">
      <dgm:prSet presAssocID="{38C0509E-C19D-4246-B276-BA20AC906401}" presName="pillarX" presStyleLbl="node1" presStyleIdx="33" presStyleCnt="40">
        <dgm:presLayoutVars>
          <dgm:bulletEnabled val="1"/>
        </dgm:presLayoutVars>
      </dgm:prSet>
      <dgm:spPr>
        <a:prstGeom prst="rect">
          <a:avLst/>
        </a:prstGeom>
      </dgm:spPr>
      <dgm:t>
        <a:bodyPr/>
        <a:lstStyle/>
        <a:p>
          <a:endParaRPr lang="en-US"/>
        </a:p>
      </dgm:t>
    </dgm:pt>
    <dgm:pt modelId="{8E38ADE3-4B8A-4BAF-ABF0-2E7C9156B020}" type="pres">
      <dgm:prSet presAssocID="{9D9C18AD-30A0-40B7-B8B2-F26752775210}" presName="pillarX" presStyleLbl="node1" presStyleIdx="34" presStyleCnt="40">
        <dgm:presLayoutVars>
          <dgm:bulletEnabled val="1"/>
        </dgm:presLayoutVars>
      </dgm:prSet>
      <dgm:spPr>
        <a:prstGeom prst="rect">
          <a:avLst/>
        </a:prstGeom>
      </dgm:spPr>
      <dgm:t>
        <a:bodyPr/>
        <a:lstStyle/>
        <a:p>
          <a:endParaRPr lang="en-US"/>
        </a:p>
      </dgm:t>
    </dgm:pt>
    <dgm:pt modelId="{8771DB22-E9FF-478A-86DA-9381F3346D76}" type="pres">
      <dgm:prSet presAssocID="{F2D9FB18-AFFF-43D7-AED1-D0FAEF62C600}" presName="pillarX" presStyleLbl="node1" presStyleIdx="35" presStyleCnt="40">
        <dgm:presLayoutVars>
          <dgm:bulletEnabled val="1"/>
        </dgm:presLayoutVars>
      </dgm:prSet>
      <dgm:spPr>
        <a:prstGeom prst="rect">
          <a:avLst/>
        </a:prstGeom>
      </dgm:spPr>
      <dgm:t>
        <a:bodyPr/>
        <a:lstStyle/>
        <a:p>
          <a:endParaRPr lang="en-US"/>
        </a:p>
      </dgm:t>
    </dgm:pt>
    <dgm:pt modelId="{26267FAA-1FE4-4A42-AA89-1D9134BEEA25}" type="pres">
      <dgm:prSet presAssocID="{33D0E183-FB17-4678-BF0A-1F6780EDBDD8}" presName="pillarX" presStyleLbl="node1" presStyleIdx="36" presStyleCnt="40">
        <dgm:presLayoutVars>
          <dgm:bulletEnabled val="1"/>
        </dgm:presLayoutVars>
      </dgm:prSet>
      <dgm:spPr>
        <a:prstGeom prst="rect">
          <a:avLst/>
        </a:prstGeom>
      </dgm:spPr>
      <dgm:t>
        <a:bodyPr/>
        <a:lstStyle/>
        <a:p>
          <a:endParaRPr lang="en-US"/>
        </a:p>
      </dgm:t>
    </dgm:pt>
    <dgm:pt modelId="{CD92A5BD-0802-42ED-BCD2-9894C89F1856}" type="pres">
      <dgm:prSet presAssocID="{AA747D37-E0A6-4044-9F3B-07ADBDA7437D}" presName="pillarX" presStyleLbl="node1" presStyleIdx="37" presStyleCnt="40">
        <dgm:presLayoutVars>
          <dgm:bulletEnabled val="1"/>
        </dgm:presLayoutVars>
      </dgm:prSet>
      <dgm:spPr>
        <a:prstGeom prst="rect">
          <a:avLst/>
        </a:prstGeom>
      </dgm:spPr>
      <dgm:t>
        <a:bodyPr/>
        <a:lstStyle/>
        <a:p>
          <a:endParaRPr lang="en-US"/>
        </a:p>
      </dgm:t>
    </dgm:pt>
    <dgm:pt modelId="{45FD6A7F-0AA7-4DD3-9318-A7DDC743950B}" type="pres">
      <dgm:prSet presAssocID="{54FD67CF-605B-4F08-928D-76487899A5A4}" presName="pillarX" presStyleLbl="node1" presStyleIdx="38" presStyleCnt="40">
        <dgm:presLayoutVars>
          <dgm:bulletEnabled val="1"/>
        </dgm:presLayoutVars>
      </dgm:prSet>
      <dgm:spPr>
        <a:prstGeom prst="rect">
          <a:avLst/>
        </a:prstGeom>
      </dgm:spPr>
      <dgm:t>
        <a:bodyPr/>
        <a:lstStyle/>
        <a:p>
          <a:endParaRPr lang="en-US"/>
        </a:p>
      </dgm:t>
    </dgm:pt>
    <dgm:pt modelId="{0C83CE2C-48BE-48ED-A465-7F0F51CC9380}" type="pres">
      <dgm:prSet presAssocID="{0A4F8822-2F5D-41C5-9974-BA333AEB550E}" presName="pillarX" presStyleLbl="node1" presStyleIdx="39" presStyleCnt="40">
        <dgm:presLayoutVars>
          <dgm:bulletEnabled val="1"/>
        </dgm:presLayoutVars>
      </dgm:prSet>
      <dgm:spPr>
        <a:prstGeom prst="rect">
          <a:avLst/>
        </a:prstGeom>
      </dgm:spPr>
      <dgm:t>
        <a:bodyPr/>
        <a:lstStyle/>
        <a:p>
          <a:endParaRPr lang="en-US"/>
        </a:p>
      </dgm:t>
    </dgm:pt>
    <dgm:pt modelId="{78B47842-BC20-4A0A-ACE6-A53ED399942C}" type="pres">
      <dgm:prSet presAssocID="{F5C2CED1-83CC-4E4B-BF69-4237FBB40C5E}" presName="base" presStyleLbl="dkBgShp" presStyleIdx="1" presStyleCnt="2"/>
      <dgm:spPr>
        <a:xfrm>
          <a:off x="0" y="1133799"/>
          <a:ext cx="2888133" cy="85339"/>
        </a:xfrm>
        <a:prstGeom prst="rect">
          <a:avLst/>
        </a:prstGeom>
        <a:solidFill>
          <a:srgbClr val="70AD47"/>
        </a:solidFill>
        <a:ln>
          <a:noFill/>
        </a:ln>
        <a:effectLst/>
      </dgm:spPr>
    </dgm:pt>
  </dgm:ptLst>
  <dgm:cxnLst>
    <dgm:cxn modelId="{908DEF67-E32D-473E-804C-BC0C144C3651}" srcId="{F5C2CED1-83CC-4E4B-BF69-4237FBB40C5E}" destId="{F2D9FB18-AFFF-43D7-AED1-D0FAEF62C600}" srcOrd="35" destOrd="0" parTransId="{6763F2FB-7E8B-496A-987B-B158613C9F06}" sibTransId="{FC41AC7C-1DF9-4896-88E4-A1B19E419563}"/>
    <dgm:cxn modelId="{5D9C1B80-9E3F-46A8-B39C-CA25DC65C69A}" type="presOf" srcId="{F3DCEF0A-31D2-48FF-BD95-A94CC4170A78}" destId="{0E48DF71-55BD-4C98-91D2-DA2B656D6F1D}" srcOrd="0" destOrd="0" presId="urn:microsoft.com/office/officeart/2005/8/layout/hList3"/>
    <dgm:cxn modelId="{7CFB9144-060D-4578-8089-601C0D0C2880}" type="presOf" srcId="{5A41A8B8-9E55-42C3-9116-E7DBEA512541}" destId="{29498654-B666-42F8-AB47-EF03F784C22B}" srcOrd="0" destOrd="0" presId="urn:microsoft.com/office/officeart/2005/8/layout/hList3"/>
    <dgm:cxn modelId="{9403C2C3-EFAB-4F04-BF49-D8911F6DDF63}" srcId="{F5C2CED1-83CC-4E4B-BF69-4237FBB40C5E}" destId="{F3DCEF0A-31D2-48FF-BD95-A94CC4170A78}" srcOrd="13" destOrd="0" parTransId="{919A95BB-6F33-42C0-8FA7-70448B167293}" sibTransId="{B5DC44D6-401B-4147-8D5A-AA9F01EB1BF8}"/>
    <dgm:cxn modelId="{4A3E6FAC-B9DA-496C-A8D6-D3DAC58FC4D9}" srcId="{F5C2CED1-83CC-4E4B-BF69-4237FBB40C5E}" destId="{017EE8CA-5FE7-4860-9551-93CEAF467A49}" srcOrd="22" destOrd="0" parTransId="{903DF28D-0E99-483D-A076-8F056E5CED0B}" sibTransId="{8303BD3E-11CA-4C86-97E9-204ACA720CAF}"/>
    <dgm:cxn modelId="{6CC255B6-B521-483D-BCBE-E01ABAAFC574}" type="presOf" srcId="{4A6F9546-778B-429D-993E-4605B04A769D}" destId="{6773E067-E399-4BF1-9EAD-05F5603D55D4}" srcOrd="0" destOrd="0" presId="urn:microsoft.com/office/officeart/2005/8/layout/hList3"/>
    <dgm:cxn modelId="{CD357461-CDCB-425E-A770-3F258CD4EDE9}" srcId="{F5C2CED1-83CC-4E4B-BF69-4237FBB40C5E}" destId="{33D0E183-FB17-4678-BF0A-1F6780EDBDD8}" srcOrd="36" destOrd="0" parTransId="{C38D8B4C-9B87-4867-B0C3-E6A6DE3F823F}" sibTransId="{D1E7E200-EB10-414F-962F-67BA4F3215EE}"/>
    <dgm:cxn modelId="{D7F6DE48-64CC-4067-A075-902818F73588}" srcId="{F5C2CED1-83CC-4E4B-BF69-4237FBB40C5E}" destId="{0A4F8822-2F5D-41C5-9974-BA333AEB550E}" srcOrd="39" destOrd="0" parTransId="{F0922573-E3E8-41B8-81C3-4DA5858D316D}" sibTransId="{45133960-1C88-48B7-9208-D8EB35E4EF72}"/>
    <dgm:cxn modelId="{D22E915F-1D70-42D6-BA17-98C1D4855903}" srcId="{F5C2CED1-83CC-4E4B-BF69-4237FBB40C5E}" destId="{8EC8234E-71AE-4A03-A555-1F5B0E15366E}" srcOrd="6" destOrd="0" parTransId="{2C402601-77CD-4666-8A82-F84C022BCA32}" sibTransId="{49E47B15-5A89-4443-9F74-BBA492D8D79C}"/>
    <dgm:cxn modelId="{C15B9A42-02BD-4440-AD85-8ED3E5A99935}" type="presOf" srcId="{38C0509E-C19D-4246-B276-BA20AC906401}" destId="{8DA73A7F-656F-448B-923E-5B5D6145472E}" srcOrd="0" destOrd="0" presId="urn:microsoft.com/office/officeart/2005/8/layout/hList3"/>
    <dgm:cxn modelId="{9C2FEC46-88E4-4041-AA7D-40E3F2595417}" srcId="{F5C2CED1-83CC-4E4B-BF69-4237FBB40C5E}" destId="{12FAE289-F4DC-456F-BE22-06B97502EE03}" srcOrd="31" destOrd="0" parTransId="{6EC7FBD9-261C-42F8-8B92-D6A4178ACA61}" sibTransId="{C565EA19-1039-487E-BAFB-3F6C0D4323C7}"/>
    <dgm:cxn modelId="{B0CC4EDB-4E31-4370-BD2B-983E517C9CDD}" srcId="{F5C2CED1-83CC-4E4B-BF69-4237FBB40C5E}" destId="{0D9128CD-F817-4AE6-8AC7-8C02C580F1B4}" srcOrd="2" destOrd="0" parTransId="{138ED50A-4175-4FE1-8D5C-9B1CE0E0EBAC}" sibTransId="{1E23F447-AF33-4734-BD99-E0F8DCBA2B27}"/>
    <dgm:cxn modelId="{A4F1A9CF-2A38-4DA7-B991-F2576D8DAD7D}" type="presOf" srcId="{1EB5FC70-7D9B-40FB-A9B8-DBD429257F47}" destId="{C58F7D25-8D07-430A-888C-8351A1E723F7}" srcOrd="0" destOrd="0" presId="urn:microsoft.com/office/officeart/2005/8/layout/hList3"/>
    <dgm:cxn modelId="{10240173-7DD4-4628-89D7-68E2B6E61484}" type="presOf" srcId="{B8FE4F67-7535-418B-A387-154CD97DB9A4}" destId="{2860999E-79A0-4C46-BBC1-0424000739E4}" srcOrd="0" destOrd="0" presId="urn:microsoft.com/office/officeart/2005/8/layout/hList3"/>
    <dgm:cxn modelId="{775400EE-EE5C-4D8F-B938-8C12236D9E79}" srcId="{F5C2CED1-83CC-4E4B-BF69-4237FBB40C5E}" destId="{116E64C1-308E-48EA-AE30-20DAF9995D8C}" srcOrd="28" destOrd="0" parTransId="{A6F61EBB-DF37-4F1D-AD4E-75BC6DAD4D10}" sibTransId="{2C7A462D-AC99-40A0-A1E7-4839B562FDAF}"/>
    <dgm:cxn modelId="{C49A3ABB-7DA4-4363-981B-6FE70A6DBE65}" type="presOf" srcId="{87DB5468-D883-41EC-B0D6-30216C2EACA9}" destId="{F686270D-969A-4CB9-8924-1CE6D6FE8842}" srcOrd="0" destOrd="0" presId="urn:microsoft.com/office/officeart/2005/8/layout/hList3"/>
    <dgm:cxn modelId="{A6CEB0BA-48B6-4C01-BB21-0C3015E19F8C}" srcId="{F5C2CED1-83CC-4E4B-BF69-4237FBB40C5E}" destId="{84C39EF3-AC5A-4C07-B618-E5BDC044620C}" srcOrd="18" destOrd="0" parTransId="{184551D5-4C75-4845-87B2-A1A500F21CAB}" sibTransId="{BC30F149-EEDF-470C-BF72-0AE6E8E83F2C}"/>
    <dgm:cxn modelId="{8E6FA12D-139D-40AB-BF48-C17C43675A2E}" type="presOf" srcId="{0A4F8822-2F5D-41C5-9974-BA333AEB550E}" destId="{0C83CE2C-48BE-48ED-A465-7F0F51CC9380}" srcOrd="0" destOrd="0" presId="urn:microsoft.com/office/officeart/2005/8/layout/hList3"/>
    <dgm:cxn modelId="{EE8BAAAF-1BF4-4B83-AB51-DAFF214E1238}" type="presOf" srcId="{DA0E140A-6492-4ADD-956E-E3E4AF9A8FF1}" destId="{D8BD2FED-7429-4C0A-9498-914B5300D6D5}" srcOrd="0" destOrd="0" presId="urn:microsoft.com/office/officeart/2005/8/layout/hList3"/>
    <dgm:cxn modelId="{54D66953-6043-4F87-AB03-DC41FF8FEDC8}" type="presOf" srcId="{34EAFE7B-0223-44E7-86BA-AB0DE7D439EB}" destId="{4DBD08F5-B6C2-44E3-B517-6EAC26764173}" srcOrd="0" destOrd="0" presId="urn:microsoft.com/office/officeart/2005/8/layout/hList3"/>
    <dgm:cxn modelId="{A7552CBD-9DB5-4E2C-AC34-72D93DE31FC9}" type="presOf" srcId="{1D14BDED-20C9-4B94-8C02-CDB0DBBEC60C}" destId="{5547F2B4-99A4-48DD-A2E2-EDB989B9F9C0}" srcOrd="0" destOrd="0" presId="urn:microsoft.com/office/officeart/2005/8/layout/hList3"/>
    <dgm:cxn modelId="{F0D36708-AEBA-4582-8A47-CC01B28B6C8C}" type="presOf" srcId="{1FBF0C62-F94E-429B-8DD3-0623533BA8E8}" destId="{14A2AF1B-546F-4E97-921A-BC6946209946}" srcOrd="0" destOrd="0" presId="urn:microsoft.com/office/officeart/2005/8/layout/hList3"/>
    <dgm:cxn modelId="{F08BAF8F-D0BB-4DDD-8248-463C71067185}" type="presOf" srcId="{E316A738-75A3-477B-AED2-7C46EA5E8974}" destId="{1A9853D7-2986-46F3-83BC-95B9424C784F}" srcOrd="0" destOrd="0" presId="urn:microsoft.com/office/officeart/2005/8/layout/hList3"/>
    <dgm:cxn modelId="{CF0DC2C8-C9D3-40DD-97EB-65445E3AEDBC}" srcId="{F5C2CED1-83CC-4E4B-BF69-4237FBB40C5E}" destId="{4753E8EF-9CCA-49A3-9861-1FBFDC048BB6}" srcOrd="1" destOrd="0" parTransId="{8DBBBD90-1C30-4B6D-A55D-C4FF25A26853}" sibTransId="{348949B2-3BBF-4594-94A1-D606181E0386}"/>
    <dgm:cxn modelId="{EFA67113-68D6-490E-ADB3-7B0C393DBD44}" srcId="{F5C2CED1-83CC-4E4B-BF69-4237FBB40C5E}" destId="{AA747D37-E0A6-4044-9F3B-07ADBDA7437D}" srcOrd="37" destOrd="0" parTransId="{1C8A0785-D822-4D92-9334-E9002B727695}" sibTransId="{44797544-B7A2-44EB-8200-A74F7300CD2E}"/>
    <dgm:cxn modelId="{26A9997A-A023-45C0-ACE3-5DEF8881693F}" type="presOf" srcId="{116E64C1-308E-48EA-AE30-20DAF9995D8C}" destId="{B09DF5F7-3D73-46E1-ADF3-9CA62F7E49CC}" srcOrd="0" destOrd="0" presId="urn:microsoft.com/office/officeart/2005/8/layout/hList3"/>
    <dgm:cxn modelId="{129A1D09-E7F5-4DEB-AC7A-0968E74C8BA2}" type="presOf" srcId="{84C39EF3-AC5A-4C07-B618-E5BDC044620C}" destId="{CE9DD549-589A-432F-B724-AE0FE31452DD}" srcOrd="0" destOrd="0" presId="urn:microsoft.com/office/officeart/2005/8/layout/hList3"/>
    <dgm:cxn modelId="{5C335428-412E-41F5-BAE4-9356D5AB944F}" srcId="{F5C2CED1-83CC-4E4B-BF69-4237FBB40C5E}" destId="{1FBF0C62-F94E-429B-8DD3-0623533BA8E8}" srcOrd="23" destOrd="0" parTransId="{39B4F37B-796D-4E80-BEDE-15823F54BC1C}" sibTransId="{64563AA8-F4E7-4A44-9544-C47146A1AD7B}"/>
    <dgm:cxn modelId="{07A11F86-06C5-4139-AA60-A20B47E83DAA}" type="presOf" srcId="{1D1D3C9C-CB15-443D-BE0B-356D564F7678}" destId="{0B66822A-9C09-4E7B-A3B3-69325E908FC5}" srcOrd="0" destOrd="0" presId="urn:microsoft.com/office/officeart/2005/8/layout/hList3"/>
    <dgm:cxn modelId="{15FD737A-BD78-4955-98FB-5C07DE3BADD1}" srcId="{F5C2CED1-83CC-4E4B-BF69-4237FBB40C5E}" destId="{DA0E140A-6492-4ADD-956E-E3E4AF9A8FF1}" srcOrd="14" destOrd="0" parTransId="{27FA8F99-4C03-4DFF-998C-FB3123FCCE0E}" sibTransId="{675A0677-49DE-4101-A340-F7D84DCFCE36}"/>
    <dgm:cxn modelId="{2977AF9F-D200-4DAC-9F1B-BDA242A636B6}" srcId="{F5C2CED1-83CC-4E4B-BF69-4237FBB40C5E}" destId="{1D14BDED-20C9-4B94-8C02-CDB0DBBEC60C}" srcOrd="19" destOrd="0" parTransId="{B11D7222-B510-4C58-8CB7-EBD532BBDA20}" sibTransId="{E1F7707B-672F-4B6E-BD52-2BB663192ED5}"/>
    <dgm:cxn modelId="{21DE187C-E367-4AD2-9079-9F65FC741DD9}" type="presOf" srcId="{16C640ED-B3EA-455E-8502-CE1D33B99766}" destId="{160D5638-07C3-43D8-8311-97B16E2937AF}" srcOrd="0" destOrd="0" presId="urn:microsoft.com/office/officeart/2005/8/layout/hList3"/>
    <dgm:cxn modelId="{637F4176-FD5E-4993-BA52-96D28678D9E4}" srcId="{F5C2CED1-83CC-4E4B-BF69-4237FBB40C5E}" destId="{34EAFE7B-0223-44E7-86BA-AB0DE7D439EB}" srcOrd="20" destOrd="0" parTransId="{6E96554B-7439-4088-9FAF-B6A7B568B266}" sibTransId="{90BF6963-5378-43C4-BE77-83A5D41F8D34}"/>
    <dgm:cxn modelId="{890215B7-3790-44D8-A38B-8BB7951D05B8}" type="presOf" srcId="{4753E8EF-9CCA-49A3-9861-1FBFDC048BB6}" destId="{88E4CECA-E8E3-4D60-BB37-652C7543CA2C}" srcOrd="0" destOrd="0" presId="urn:microsoft.com/office/officeart/2005/8/layout/hList3"/>
    <dgm:cxn modelId="{CE773BC4-A1DA-41D5-8CB0-DC1875BFFEF3}" srcId="{F5C2CED1-83CC-4E4B-BF69-4237FBB40C5E}" destId="{1EB5FC70-7D9B-40FB-A9B8-DBD429257F47}" srcOrd="29" destOrd="0" parTransId="{17F5B4DB-2385-4285-8088-26DED5AB2558}" sibTransId="{E062672A-3829-46F1-9369-C3602C17D975}"/>
    <dgm:cxn modelId="{13451C5D-2548-45BE-83EB-EF5F7A33432E}" type="presOf" srcId="{12FAE289-F4DC-456F-BE22-06B97502EE03}" destId="{BC393797-BFE5-40CA-8DE4-B3F7125661B2}" srcOrd="0" destOrd="0" presId="urn:microsoft.com/office/officeart/2005/8/layout/hList3"/>
    <dgm:cxn modelId="{CF04FA64-23DE-4C0A-A9E0-78E0D1AC34DE}" type="presOf" srcId="{22B9DE1E-B1CE-4C66-85A1-B23772C0AFB7}" destId="{40ADB130-69A4-4AAB-BB33-95EB38CB6357}" srcOrd="0" destOrd="0" presId="urn:microsoft.com/office/officeart/2005/8/layout/hList3"/>
    <dgm:cxn modelId="{E2D50744-4B8B-4ECD-8F8B-73F8BEC06C48}" type="presOf" srcId="{8EC8234E-71AE-4A03-A555-1F5B0E15366E}" destId="{4E63EEAD-6ADB-4204-8935-774B27403D0E}" srcOrd="0" destOrd="0" presId="urn:microsoft.com/office/officeart/2005/8/layout/hList3"/>
    <dgm:cxn modelId="{921FB935-558B-4669-A660-CE98C4F653BF}" type="presOf" srcId="{9FEC8E55-FC88-4E94-B822-B419E6F1602C}" destId="{73BC4CD4-4222-41BB-B742-2EDE99A5DD5D}" srcOrd="0" destOrd="0" presId="urn:microsoft.com/office/officeart/2005/8/layout/hList3"/>
    <dgm:cxn modelId="{8C71340F-C5E5-4D37-A6C3-497DE840A282}" type="presOf" srcId="{F2D9FB18-AFFF-43D7-AED1-D0FAEF62C600}" destId="{8771DB22-E9FF-478A-86DA-9381F3346D76}" srcOrd="0" destOrd="0" presId="urn:microsoft.com/office/officeart/2005/8/layout/hList3"/>
    <dgm:cxn modelId="{43C8C5F8-0A54-4345-B8B9-68A96CE96D60}" type="presOf" srcId="{2D6FE529-76B0-4BD1-86F1-33D7BA9ED2C4}" destId="{6B844294-CDCD-49BE-A1E7-4803128DBD3B}" srcOrd="0" destOrd="0" presId="urn:microsoft.com/office/officeart/2005/8/layout/hList3"/>
    <dgm:cxn modelId="{2378C22F-3312-4EDC-BA9E-CE5973932A56}" srcId="{F5C2CED1-83CC-4E4B-BF69-4237FBB40C5E}" destId="{B8FE4F67-7535-418B-A387-154CD97DB9A4}" srcOrd="17" destOrd="0" parTransId="{0409BEFD-2845-422E-ACF9-2C05136AB357}" sibTransId="{A0D9A3F9-41AA-4D8A-BD62-9007973296B3}"/>
    <dgm:cxn modelId="{C07AD0B7-CDD1-4325-80D1-442D14CD0DCA}" type="presOf" srcId="{AA747D37-E0A6-4044-9F3B-07ADBDA7437D}" destId="{CD92A5BD-0802-42ED-BCD2-9894C89F1856}" srcOrd="0" destOrd="0" presId="urn:microsoft.com/office/officeart/2005/8/layout/hList3"/>
    <dgm:cxn modelId="{44D01134-0490-47A8-BF81-5B8814CD36A0}" srcId="{F5C2CED1-83CC-4E4B-BF69-4237FBB40C5E}" destId="{9D9C18AD-30A0-40B7-B8B2-F26752775210}" srcOrd="34" destOrd="0" parTransId="{C2C186C8-C0F7-44A8-B41D-B7755A8CA2A0}" sibTransId="{5CE8FEC9-259F-42E9-94E4-B7BD3CBB3C94}"/>
    <dgm:cxn modelId="{55DD44A2-4F7F-4C9F-82E3-6B8B739BA676}" srcId="{F5C2CED1-83CC-4E4B-BF69-4237FBB40C5E}" destId="{80264C05-2C08-4EF7-BB75-FD43FD8662AE}" srcOrd="11" destOrd="0" parTransId="{DD70607F-DAA7-45C9-901C-737DCD89E46C}" sibTransId="{76DD2D6A-9D20-4F57-8A26-D13D807A6C56}"/>
    <dgm:cxn modelId="{AE6450EE-910D-4927-B825-F886C52950CE}" type="presOf" srcId="{E285B109-D40F-44B1-ADD3-6EF3B1D9DD8B}" destId="{C974A918-8567-4DD8-BF74-61A14A43CA1E}" srcOrd="0" destOrd="0" presId="urn:microsoft.com/office/officeart/2005/8/layout/hList3"/>
    <dgm:cxn modelId="{5F554EA0-D2F5-473E-8B95-6A8E5E3F8CB1}" srcId="{F5C2CED1-83CC-4E4B-BF69-4237FBB40C5E}" destId="{47FB8662-2968-4400-9C78-97F0280023A9}" srcOrd="0" destOrd="0" parTransId="{0CAAB3B8-216D-4116-8034-654443BC4EEE}" sibTransId="{5C4F621D-616D-4E1D-BAB5-F1193353AC70}"/>
    <dgm:cxn modelId="{00060E71-45AA-41F5-AF77-E52B68B361A3}" srcId="{F5C2CED1-83CC-4E4B-BF69-4237FBB40C5E}" destId="{9977FFA1-B4C5-4489-AB3A-23B8273B7020}" srcOrd="15" destOrd="0" parTransId="{31E763E0-7B6F-4CCB-9911-9373AF114378}" sibTransId="{97B69828-3A05-47C0-9500-7B85B5996072}"/>
    <dgm:cxn modelId="{92CB1198-15A1-4024-AD58-6FFBDBFEEA4F}" type="presOf" srcId="{47FB8662-2968-4400-9C78-97F0280023A9}" destId="{A1E21121-B517-4B0A-B4FC-79A5D00273A2}" srcOrd="0" destOrd="0" presId="urn:microsoft.com/office/officeart/2005/8/layout/hList3"/>
    <dgm:cxn modelId="{CEEF6275-5BEC-4629-A02E-475AF111C127}" srcId="{F5C2CED1-83CC-4E4B-BF69-4237FBB40C5E}" destId="{87DB5468-D883-41EC-B0D6-30216C2EACA9}" srcOrd="4" destOrd="0" parTransId="{B2846277-9D3E-4671-A1B4-FF55FA4769BD}" sibTransId="{7D3EA83F-CB76-42EF-8F41-4B16F1F186F6}"/>
    <dgm:cxn modelId="{7F3717BD-BB15-4A40-A584-D2756E4864AA}" srcId="{22B9DE1E-B1CE-4C66-85A1-B23772C0AFB7}" destId="{F5C2CED1-83CC-4E4B-BF69-4237FBB40C5E}" srcOrd="0" destOrd="0" parTransId="{31AABDA7-C0CF-4BA2-A0EF-DB0B6F1AD55B}" sibTransId="{0EE77E3A-D449-45B2-A855-16D99D208B36}"/>
    <dgm:cxn modelId="{DE0F09D5-56A0-4AD7-8438-0D17BB2E34AB}" srcId="{F5C2CED1-83CC-4E4B-BF69-4237FBB40C5E}" destId="{38C0509E-C19D-4246-B276-BA20AC906401}" srcOrd="33" destOrd="0" parTransId="{EBEE0EAA-F3A9-4499-9777-38D249D4CD37}" sibTransId="{A36B61FC-6F4A-4AB0-B780-4A2B531BC96B}"/>
    <dgm:cxn modelId="{729EE6A2-6492-45FA-A7FC-8D07EE5C61A4}" srcId="{F5C2CED1-83CC-4E4B-BF69-4237FBB40C5E}" destId="{49F92796-0D75-4BAB-8AF4-D3023DD1C3D3}" srcOrd="21" destOrd="0" parTransId="{27303F68-3656-42F6-A87B-696B71D5CF26}" sibTransId="{A5ADE9C5-F4C6-44B1-84BB-0A0B6DC5DB77}"/>
    <dgm:cxn modelId="{D8BAF24F-56F3-4192-A30C-338575AE9BAA}" srcId="{F5C2CED1-83CC-4E4B-BF69-4237FBB40C5E}" destId="{54FD67CF-605B-4F08-928D-76487899A5A4}" srcOrd="38" destOrd="0" parTransId="{75A4B505-FB14-4105-8CF3-5E9F7D8139FD}" sibTransId="{CCE309C0-1B46-4ED4-BCED-347CA00EC745}"/>
    <dgm:cxn modelId="{389DF4A1-8FAD-4802-8092-2647CA7A2333}" srcId="{F5C2CED1-83CC-4E4B-BF69-4237FBB40C5E}" destId="{4A6F9546-778B-429D-993E-4605B04A769D}" srcOrd="10" destOrd="0" parTransId="{059E8DFF-7302-4300-B47A-AF88EF18F034}" sibTransId="{22E4801F-C00D-4FF7-8C12-C4955BCAF1DA}"/>
    <dgm:cxn modelId="{FC66F096-67F0-4E10-87F2-7CE47463CAC1}" type="presOf" srcId="{0D9128CD-F817-4AE6-8AC7-8C02C580F1B4}" destId="{D33B601E-A3B0-4EDA-80A8-C78FBB44D322}" srcOrd="0" destOrd="0" presId="urn:microsoft.com/office/officeart/2005/8/layout/hList3"/>
    <dgm:cxn modelId="{33DB895D-E6D6-4B3A-9480-F047A06C71C7}" type="presOf" srcId="{779BB2C2-6B18-42F8-ACC1-CB8006524160}" destId="{09354E80-58AC-4B6A-B227-3268AA080516}" srcOrd="0" destOrd="0" presId="urn:microsoft.com/office/officeart/2005/8/layout/hList3"/>
    <dgm:cxn modelId="{411E57D6-ECAC-4D3A-B6A0-998479BB804E}" srcId="{F5C2CED1-83CC-4E4B-BF69-4237FBB40C5E}" destId="{E316A738-75A3-477B-AED2-7C46EA5E8974}" srcOrd="26" destOrd="0" parTransId="{4ACD146D-9E26-4CE2-B473-7CDD697D4CAF}" sibTransId="{CE5250F8-C115-4BBB-9658-EE1181A01F0E}"/>
    <dgm:cxn modelId="{F34D3293-E482-4FC9-894D-A94BED0B983C}" srcId="{F5C2CED1-83CC-4E4B-BF69-4237FBB40C5E}" destId="{779BB2C2-6B18-42F8-ACC1-CB8006524160}" srcOrd="25" destOrd="0" parTransId="{16D18342-2392-4287-915F-9FD77E8380D2}" sibTransId="{DC3AFCA9-0052-49E9-8485-170E0A99DD6E}"/>
    <dgm:cxn modelId="{1B39479C-779A-49A4-9B18-9EE1AB048761}" srcId="{F5C2CED1-83CC-4E4B-BF69-4237FBB40C5E}" destId="{5A41A8B8-9E55-42C3-9116-E7DBEA512541}" srcOrd="24" destOrd="0" parTransId="{A7165D84-7B0B-4028-9137-1B72C01E20E0}" sibTransId="{B73E473B-FBB4-4C46-85F5-AFEACBABA9FE}"/>
    <dgm:cxn modelId="{07EDA186-E652-4CB5-98DB-454856F6D8FD}" srcId="{F5C2CED1-83CC-4E4B-BF69-4237FBB40C5E}" destId="{5A76AC8D-4DF8-4257-A32F-DE3CB36415BB}" srcOrd="32" destOrd="0" parTransId="{3B19D746-36A0-4A6D-8ABA-81E00824E700}" sibTransId="{D8A88102-9C28-492C-B316-1F690936581C}"/>
    <dgm:cxn modelId="{6F5BC77B-661A-4F1D-A42D-6D44E130EC1F}" type="presOf" srcId="{F5C2CED1-83CC-4E4B-BF69-4237FBB40C5E}" destId="{424A3638-7AA1-4D66-B9BA-177F27A155F9}" srcOrd="0" destOrd="0" presId="urn:microsoft.com/office/officeart/2005/8/layout/hList3"/>
    <dgm:cxn modelId="{C44F9FEE-C23E-47D0-A141-50B051CAB1E4}" type="presOf" srcId="{9D9C18AD-30A0-40B7-B8B2-F26752775210}" destId="{8E38ADE3-4B8A-4BAF-ABF0-2E7C9156B020}" srcOrd="0" destOrd="0" presId="urn:microsoft.com/office/officeart/2005/8/layout/hList3"/>
    <dgm:cxn modelId="{E142F398-256D-453B-922E-C22F27CCD59E}" type="presOf" srcId="{49F92796-0D75-4BAB-8AF4-D3023DD1C3D3}" destId="{EFC5902C-6925-45EC-8FE8-F17A9F733E36}" srcOrd="0" destOrd="0" presId="urn:microsoft.com/office/officeart/2005/8/layout/hList3"/>
    <dgm:cxn modelId="{736987EE-1F95-4AE3-88C3-802A71856DE2}" srcId="{F5C2CED1-83CC-4E4B-BF69-4237FBB40C5E}" destId="{E285B109-D40F-44B1-ADD3-6EF3B1D9DD8B}" srcOrd="7" destOrd="0" parTransId="{09F0BF08-47EA-4E6B-8A65-5FA7B9966B91}" sibTransId="{7E542D19-7B3F-43A2-BC88-43CEEF05E2A8}"/>
    <dgm:cxn modelId="{D477E3E7-0D0D-4A18-8E7F-53236074831E}" type="presOf" srcId="{C0DDF69C-6AF5-4177-B226-0B6DE5FFFBE2}" destId="{96D8412E-6124-41B6-84AA-E950A8BE6EE0}" srcOrd="0" destOrd="0" presId="urn:microsoft.com/office/officeart/2005/8/layout/hList3"/>
    <dgm:cxn modelId="{1A742375-8B18-4516-B940-3717D982A8A1}" type="presOf" srcId="{017EE8CA-5FE7-4860-9551-93CEAF467A49}" destId="{8C4F45F5-7C07-4C8E-A5D8-C7EA1C94544B}" srcOrd="0" destOrd="0" presId="urn:microsoft.com/office/officeart/2005/8/layout/hList3"/>
    <dgm:cxn modelId="{C16AE0BC-514A-4770-AEFE-7A598105D8B9}" type="presOf" srcId="{EEDA39BC-1FF5-461F-8089-4F0D2F357DC4}" destId="{633C77F7-7618-43B8-BB2C-FC409A24340F}" srcOrd="0" destOrd="0" presId="urn:microsoft.com/office/officeart/2005/8/layout/hList3"/>
    <dgm:cxn modelId="{AFB73B03-A785-470A-84F1-5E9939BC5A3D}" type="presOf" srcId="{54FD67CF-605B-4F08-928D-76487899A5A4}" destId="{45FD6A7F-0AA7-4DD3-9318-A7DDC743950B}" srcOrd="0" destOrd="0" presId="urn:microsoft.com/office/officeart/2005/8/layout/hList3"/>
    <dgm:cxn modelId="{AD3D677C-3D0B-4B4C-9BE0-7F6CA97FDC20}" type="presOf" srcId="{36CE66AB-BFC8-46F5-8D81-A3DA21C6A928}" destId="{1E8A80B7-F89A-4F38-9E4C-13636E5F3F11}" srcOrd="0" destOrd="0" presId="urn:microsoft.com/office/officeart/2005/8/layout/hList3"/>
    <dgm:cxn modelId="{3265FD9F-ECEE-495F-9EEB-C53D4450FC56}" srcId="{F5C2CED1-83CC-4E4B-BF69-4237FBB40C5E}" destId="{EEDA39BC-1FF5-461F-8089-4F0D2F357DC4}" srcOrd="8" destOrd="0" parTransId="{25FE52F1-8DCB-492A-B554-B55C1D8EEA8D}" sibTransId="{E977AA77-0C82-4DC2-861B-58CE262385AC}"/>
    <dgm:cxn modelId="{859C39B4-0698-43BF-AD84-890D4A99594F}" type="presOf" srcId="{33D0E183-FB17-4678-BF0A-1F6780EDBDD8}" destId="{26267FAA-1FE4-4A42-AA89-1D9134BEEA25}" srcOrd="0" destOrd="0" presId="urn:microsoft.com/office/officeart/2005/8/layout/hList3"/>
    <dgm:cxn modelId="{81CE3910-235F-4FE8-A4A8-2616A8002B2F}" srcId="{F5C2CED1-83CC-4E4B-BF69-4237FBB40C5E}" destId="{9FEC8E55-FC88-4E94-B822-B419E6F1602C}" srcOrd="9" destOrd="0" parTransId="{59267A09-48CA-45A2-8649-EF3811BB2E5B}" sibTransId="{A3C41D08-2188-4C7B-8A44-715AB2D99673}"/>
    <dgm:cxn modelId="{4768259B-1350-491C-B4AB-28AF70008F21}" srcId="{F5C2CED1-83CC-4E4B-BF69-4237FBB40C5E}" destId="{1D1D3C9C-CB15-443D-BE0B-356D564F7678}" srcOrd="12" destOrd="0" parTransId="{0E086B45-D7F5-49EE-879D-A0B4F77145E4}" sibTransId="{BF203B1C-E1C4-42D7-AF55-94EDD419954F}"/>
    <dgm:cxn modelId="{4FDE7606-5B22-4D41-BEF5-CA9F71CEF513}" srcId="{F5C2CED1-83CC-4E4B-BF69-4237FBB40C5E}" destId="{C0DDF69C-6AF5-4177-B226-0B6DE5FFFBE2}" srcOrd="30" destOrd="0" parTransId="{4F799EE6-9EB0-4AB0-896B-4CEE0605E2B8}" sibTransId="{319D7C53-F285-46FE-A96C-59B6AAA3E780}"/>
    <dgm:cxn modelId="{060E325E-264F-4A05-87B8-15B8FED8BFF6}" type="presOf" srcId="{5A76AC8D-4DF8-4257-A32F-DE3CB36415BB}" destId="{576BC0B8-74BE-4829-9250-7C4159991FE2}" srcOrd="0" destOrd="0" presId="urn:microsoft.com/office/officeart/2005/8/layout/hList3"/>
    <dgm:cxn modelId="{D2E865F1-162F-43EE-82CA-65BB5F858257}" srcId="{F5C2CED1-83CC-4E4B-BF69-4237FBB40C5E}" destId="{2D6FE529-76B0-4BD1-86F1-33D7BA9ED2C4}" srcOrd="3" destOrd="0" parTransId="{1FD860EF-D1EA-4DFA-A39C-6A64F1677551}" sibTransId="{F373240C-3885-4EA1-BB35-A50CABB94271}"/>
    <dgm:cxn modelId="{E792C575-7936-42A3-BCA4-2C0D30E3EB2F}" type="presOf" srcId="{FDC69C10-E4AE-4EC3-AB81-C6C0D8E989FC}" destId="{35230502-10CC-4CAD-9841-B36A276FFEA2}" srcOrd="0" destOrd="0" presId="urn:microsoft.com/office/officeart/2005/8/layout/hList3"/>
    <dgm:cxn modelId="{E6EE74C1-F079-42BC-A778-11B5155DCA5E}" srcId="{F5C2CED1-83CC-4E4B-BF69-4237FBB40C5E}" destId="{16C640ED-B3EA-455E-8502-CE1D33B99766}" srcOrd="16" destOrd="0" parTransId="{3DCA9735-93C7-4C89-AF2C-ED8E34990632}" sibTransId="{EF21619E-B559-4574-8B44-9ABE1FB3DA37}"/>
    <dgm:cxn modelId="{3229CC9C-C06B-471D-B5A7-E5EE3FD6F5FD}" srcId="{F5C2CED1-83CC-4E4B-BF69-4237FBB40C5E}" destId="{36CE66AB-BFC8-46F5-8D81-A3DA21C6A928}" srcOrd="27" destOrd="0" parTransId="{A6B2CB6D-87BC-4C82-B22E-BD7E76DC945B}" sibTransId="{72E165F9-5BC8-4BF0-940B-273CFC382DF4}"/>
    <dgm:cxn modelId="{5A06DA14-EF6F-4817-9757-4B8958B0893A}" type="presOf" srcId="{9977FFA1-B4C5-4489-AB3A-23B8273B7020}" destId="{BED0F108-809E-4589-83D9-FC2C112F6BAD}" srcOrd="0" destOrd="0" presId="urn:microsoft.com/office/officeart/2005/8/layout/hList3"/>
    <dgm:cxn modelId="{0F6C509F-EA40-4E7B-8ADD-32FE19F1F32A}" srcId="{F5C2CED1-83CC-4E4B-BF69-4237FBB40C5E}" destId="{FDC69C10-E4AE-4EC3-AB81-C6C0D8E989FC}" srcOrd="5" destOrd="0" parTransId="{55E7D899-3055-4ABC-9641-320BAFF42565}" sibTransId="{BE65ECC1-C654-4712-9991-A13F441E8D29}"/>
    <dgm:cxn modelId="{CCAF376D-30B9-49C1-B6C1-3BE2708D083C}" type="presOf" srcId="{80264C05-2C08-4EF7-BB75-FD43FD8662AE}" destId="{3A4EBDA8-79F3-46EB-BFF0-F1FF24E7036C}" srcOrd="0" destOrd="0" presId="urn:microsoft.com/office/officeart/2005/8/layout/hList3"/>
    <dgm:cxn modelId="{F11F025E-EE81-4D1E-9A36-7100E738DC11}" type="presParOf" srcId="{40ADB130-69A4-4AAB-BB33-95EB38CB6357}" destId="{424A3638-7AA1-4D66-B9BA-177F27A155F9}" srcOrd="0" destOrd="0" presId="urn:microsoft.com/office/officeart/2005/8/layout/hList3"/>
    <dgm:cxn modelId="{D47568AB-7A9C-4E87-AFA0-CCA3F8D70DF3}" type="presParOf" srcId="{40ADB130-69A4-4AAB-BB33-95EB38CB6357}" destId="{65888C8F-A329-4807-89D2-6DEA8CC57202}" srcOrd="1" destOrd="0" presId="urn:microsoft.com/office/officeart/2005/8/layout/hList3"/>
    <dgm:cxn modelId="{AC44622C-2D54-4A8B-B8BE-B59568C6A8BC}" type="presParOf" srcId="{65888C8F-A329-4807-89D2-6DEA8CC57202}" destId="{A1E21121-B517-4B0A-B4FC-79A5D00273A2}" srcOrd="0" destOrd="0" presId="urn:microsoft.com/office/officeart/2005/8/layout/hList3"/>
    <dgm:cxn modelId="{F1CAEA8B-C651-448C-AB7F-758251959448}" type="presParOf" srcId="{65888C8F-A329-4807-89D2-6DEA8CC57202}" destId="{88E4CECA-E8E3-4D60-BB37-652C7543CA2C}" srcOrd="1" destOrd="0" presId="urn:microsoft.com/office/officeart/2005/8/layout/hList3"/>
    <dgm:cxn modelId="{D65FDE95-336A-48E4-81B0-1F8DBB825049}" type="presParOf" srcId="{65888C8F-A329-4807-89D2-6DEA8CC57202}" destId="{D33B601E-A3B0-4EDA-80A8-C78FBB44D322}" srcOrd="2" destOrd="0" presId="urn:microsoft.com/office/officeart/2005/8/layout/hList3"/>
    <dgm:cxn modelId="{D8DD1A45-DC3B-4CD7-A15A-0CDE46DFBC21}" type="presParOf" srcId="{65888C8F-A329-4807-89D2-6DEA8CC57202}" destId="{6B844294-CDCD-49BE-A1E7-4803128DBD3B}" srcOrd="3" destOrd="0" presId="urn:microsoft.com/office/officeart/2005/8/layout/hList3"/>
    <dgm:cxn modelId="{29681344-04BC-49C7-81D0-25B4D5831BD1}" type="presParOf" srcId="{65888C8F-A329-4807-89D2-6DEA8CC57202}" destId="{F686270D-969A-4CB9-8924-1CE6D6FE8842}" srcOrd="4" destOrd="0" presId="urn:microsoft.com/office/officeart/2005/8/layout/hList3"/>
    <dgm:cxn modelId="{32E0D912-040B-4707-81E9-33157F4FD42F}" type="presParOf" srcId="{65888C8F-A329-4807-89D2-6DEA8CC57202}" destId="{35230502-10CC-4CAD-9841-B36A276FFEA2}" srcOrd="5" destOrd="0" presId="urn:microsoft.com/office/officeart/2005/8/layout/hList3"/>
    <dgm:cxn modelId="{A5CE661E-9C9E-43D1-A4A4-C88D72764EF6}" type="presParOf" srcId="{65888C8F-A329-4807-89D2-6DEA8CC57202}" destId="{4E63EEAD-6ADB-4204-8935-774B27403D0E}" srcOrd="6" destOrd="0" presId="urn:microsoft.com/office/officeart/2005/8/layout/hList3"/>
    <dgm:cxn modelId="{610DCDC8-294C-478C-8E2B-377E4EC2E47F}" type="presParOf" srcId="{65888C8F-A329-4807-89D2-6DEA8CC57202}" destId="{C974A918-8567-4DD8-BF74-61A14A43CA1E}" srcOrd="7" destOrd="0" presId="urn:microsoft.com/office/officeart/2005/8/layout/hList3"/>
    <dgm:cxn modelId="{C98E99AF-A52A-40CD-B238-631ED035085C}" type="presParOf" srcId="{65888C8F-A329-4807-89D2-6DEA8CC57202}" destId="{633C77F7-7618-43B8-BB2C-FC409A24340F}" srcOrd="8" destOrd="0" presId="urn:microsoft.com/office/officeart/2005/8/layout/hList3"/>
    <dgm:cxn modelId="{4C413B29-5B22-4F1C-992C-69AA1BFF37DA}" type="presParOf" srcId="{65888C8F-A329-4807-89D2-6DEA8CC57202}" destId="{73BC4CD4-4222-41BB-B742-2EDE99A5DD5D}" srcOrd="9" destOrd="0" presId="urn:microsoft.com/office/officeart/2005/8/layout/hList3"/>
    <dgm:cxn modelId="{BEF01450-568F-4C55-89BE-B80474B72611}" type="presParOf" srcId="{65888C8F-A329-4807-89D2-6DEA8CC57202}" destId="{6773E067-E399-4BF1-9EAD-05F5603D55D4}" srcOrd="10" destOrd="0" presId="urn:microsoft.com/office/officeart/2005/8/layout/hList3"/>
    <dgm:cxn modelId="{0DE0177E-440C-4AC7-A720-48366F45683D}" type="presParOf" srcId="{65888C8F-A329-4807-89D2-6DEA8CC57202}" destId="{3A4EBDA8-79F3-46EB-BFF0-F1FF24E7036C}" srcOrd="11" destOrd="0" presId="urn:microsoft.com/office/officeart/2005/8/layout/hList3"/>
    <dgm:cxn modelId="{2193010A-9320-4038-90F5-94B9233B59C4}" type="presParOf" srcId="{65888C8F-A329-4807-89D2-6DEA8CC57202}" destId="{0B66822A-9C09-4E7B-A3B3-69325E908FC5}" srcOrd="12" destOrd="0" presId="urn:microsoft.com/office/officeart/2005/8/layout/hList3"/>
    <dgm:cxn modelId="{B4EE07E5-9613-42EE-98D3-14651BD5F41D}" type="presParOf" srcId="{65888C8F-A329-4807-89D2-6DEA8CC57202}" destId="{0E48DF71-55BD-4C98-91D2-DA2B656D6F1D}" srcOrd="13" destOrd="0" presId="urn:microsoft.com/office/officeart/2005/8/layout/hList3"/>
    <dgm:cxn modelId="{D0D68CE0-FC4E-4E92-83D2-21C42639C72C}" type="presParOf" srcId="{65888C8F-A329-4807-89D2-6DEA8CC57202}" destId="{D8BD2FED-7429-4C0A-9498-914B5300D6D5}" srcOrd="14" destOrd="0" presId="urn:microsoft.com/office/officeart/2005/8/layout/hList3"/>
    <dgm:cxn modelId="{F8128C63-F377-4464-A8ED-FF1ED3628647}" type="presParOf" srcId="{65888C8F-A329-4807-89D2-6DEA8CC57202}" destId="{BED0F108-809E-4589-83D9-FC2C112F6BAD}" srcOrd="15" destOrd="0" presId="urn:microsoft.com/office/officeart/2005/8/layout/hList3"/>
    <dgm:cxn modelId="{1AFD6232-6C33-49CA-8A8C-7D61CC418D47}" type="presParOf" srcId="{65888C8F-A329-4807-89D2-6DEA8CC57202}" destId="{160D5638-07C3-43D8-8311-97B16E2937AF}" srcOrd="16" destOrd="0" presId="urn:microsoft.com/office/officeart/2005/8/layout/hList3"/>
    <dgm:cxn modelId="{614CA11D-2F85-4D9C-91D8-190A35EDE9C4}" type="presParOf" srcId="{65888C8F-A329-4807-89D2-6DEA8CC57202}" destId="{2860999E-79A0-4C46-BBC1-0424000739E4}" srcOrd="17" destOrd="0" presId="urn:microsoft.com/office/officeart/2005/8/layout/hList3"/>
    <dgm:cxn modelId="{01C5CBAE-E304-4D73-B175-C6DFE7EC911C}" type="presParOf" srcId="{65888C8F-A329-4807-89D2-6DEA8CC57202}" destId="{CE9DD549-589A-432F-B724-AE0FE31452DD}" srcOrd="18" destOrd="0" presId="urn:microsoft.com/office/officeart/2005/8/layout/hList3"/>
    <dgm:cxn modelId="{EDFB1989-A110-47E7-94AD-8CB6815B7C5D}" type="presParOf" srcId="{65888C8F-A329-4807-89D2-6DEA8CC57202}" destId="{5547F2B4-99A4-48DD-A2E2-EDB989B9F9C0}" srcOrd="19" destOrd="0" presId="urn:microsoft.com/office/officeart/2005/8/layout/hList3"/>
    <dgm:cxn modelId="{EA47BB55-3CF7-4C36-97B8-677788F095AA}" type="presParOf" srcId="{65888C8F-A329-4807-89D2-6DEA8CC57202}" destId="{4DBD08F5-B6C2-44E3-B517-6EAC26764173}" srcOrd="20" destOrd="0" presId="urn:microsoft.com/office/officeart/2005/8/layout/hList3"/>
    <dgm:cxn modelId="{D799EA9C-58B8-4F67-BF02-29B1A2E1492E}" type="presParOf" srcId="{65888C8F-A329-4807-89D2-6DEA8CC57202}" destId="{EFC5902C-6925-45EC-8FE8-F17A9F733E36}" srcOrd="21" destOrd="0" presId="urn:microsoft.com/office/officeart/2005/8/layout/hList3"/>
    <dgm:cxn modelId="{4C77D341-1CF6-4AD6-9AD8-F720862C579C}" type="presParOf" srcId="{65888C8F-A329-4807-89D2-6DEA8CC57202}" destId="{8C4F45F5-7C07-4C8E-A5D8-C7EA1C94544B}" srcOrd="22" destOrd="0" presId="urn:microsoft.com/office/officeart/2005/8/layout/hList3"/>
    <dgm:cxn modelId="{B0D01C8E-F9E2-46AC-807B-5717A03273DA}" type="presParOf" srcId="{65888C8F-A329-4807-89D2-6DEA8CC57202}" destId="{14A2AF1B-546F-4E97-921A-BC6946209946}" srcOrd="23" destOrd="0" presId="urn:microsoft.com/office/officeart/2005/8/layout/hList3"/>
    <dgm:cxn modelId="{58988179-D919-4E76-ACC5-7E05006F5912}" type="presParOf" srcId="{65888C8F-A329-4807-89D2-6DEA8CC57202}" destId="{29498654-B666-42F8-AB47-EF03F784C22B}" srcOrd="24" destOrd="0" presId="urn:microsoft.com/office/officeart/2005/8/layout/hList3"/>
    <dgm:cxn modelId="{CD33C242-B4C1-4D30-B6A6-967AF6CB5A4B}" type="presParOf" srcId="{65888C8F-A329-4807-89D2-6DEA8CC57202}" destId="{09354E80-58AC-4B6A-B227-3268AA080516}" srcOrd="25" destOrd="0" presId="urn:microsoft.com/office/officeart/2005/8/layout/hList3"/>
    <dgm:cxn modelId="{6832A2EE-17D9-46E7-83DA-01AAA1A56457}" type="presParOf" srcId="{65888C8F-A329-4807-89D2-6DEA8CC57202}" destId="{1A9853D7-2986-46F3-83BC-95B9424C784F}" srcOrd="26" destOrd="0" presId="urn:microsoft.com/office/officeart/2005/8/layout/hList3"/>
    <dgm:cxn modelId="{585AD82D-A82B-4E04-9BA3-5814A5394AB3}" type="presParOf" srcId="{65888C8F-A329-4807-89D2-6DEA8CC57202}" destId="{1E8A80B7-F89A-4F38-9E4C-13636E5F3F11}" srcOrd="27" destOrd="0" presId="urn:microsoft.com/office/officeart/2005/8/layout/hList3"/>
    <dgm:cxn modelId="{CD426829-4BD8-4F1A-9F69-14DC7FCC0214}" type="presParOf" srcId="{65888C8F-A329-4807-89D2-6DEA8CC57202}" destId="{B09DF5F7-3D73-46E1-ADF3-9CA62F7E49CC}" srcOrd="28" destOrd="0" presId="urn:microsoft.com/office/officeart/2005/8/layout/hList3"/>
    <dgm:cxn modelId="{86A1D337-E542-48F5-A4B7-CB73CF097807}" type="presParOf" srcId="{65888C8F-A329-4807-89D2-6DEA8CC57202}" destId="{C58F7D25-8D07-430A-888C-8351A1E723F7}" srcOrd="29" destOrd="0" presId="urn:microsoft.com/office/officeart/2005/8/layout/hList3"/>
    <dgm:cxn modelId="{19DC9A2B-98C3-4F04-A80A-DE867D7284D9}" type="presParOf" srcId="{65888C8F-A329-4807-89D2-6DEA8CC57202}" destId="{96D8412E-6124-41B6-84AA-E950A8BE6EE0}" srcOrd="30" destOrd="0" presId="urn:microsoft.com/office/officeart/2005/8/layout/hList3"/>
    <dgm:cxn modelId="{08EE904C-C1B1-48D8-866F-27EB875A2538}" type="presParOf" srcId="{65888C8F-A329-4807-89D2-6DEA8CC57202}" destId="{BC393797-BFE5-40CA-8DE4-B3F7125661B2}" srcOrd="31" destOrd="0" presId="urn:microsoft.com/office/officeart/2005/8/layout/hList3"/>
    <dgm:cxn modelId="{6986D37B-3BED-4470-AFF2-A72A292FFC9C}" type="presParOf" srcId="{65888C8F-A329-4807-89D2-6DEA8CC57202}" destId="{576BC0B8-74BE-4829-9250-7C4159991FE2}" srcOrd="32" destOrd="0" presId="urn:microsoft.com/office/officeart/2005/8/layout/hList3"/>
    <dgm:cxn modelId="{4D9CA0F6-79F3-4A1F-94D3-C3F0E9A7EABB}" type="presParOf" srcId="{65888C8F-A329-4807-89D2-6DEA8CC57202}" destId="{8DA73A7F-656F-448B-923E-5B5D6145472E}" srcOrd="33" destOrd="0" presId="urn:microsoft.com/office/officeart/2005/8/layout/hList3"/>
    <dgm:cxn modelId="{A144E984-2249-4810-8B88-942B2C7EC72C}" type="presParOf" srcId="{65888C8F-A329-4807-89D2-6DEA8CC57202}" destId="{8E38ADE3-4B8A-4BAF-ABF0-2E7C9156B020}" srcOrd="34" destOrd="0" presId="urn:microsoft.com/office/officeart/2005/8/layout/hList3"/>
    <dgm:cxn modelId="{28558EB3-643D-40CB-ACC5-38183B3C10C8}" type="presParOf" srcId="{65888C8F-A329-4807-89D2-6DEA8CC57202}" destId="{8771DB22-E9FF-478A-86DA-9381F3346D76}" srcOrd="35" destOrd="0" presId="urn:microsoft.com/office/officeart/2005/8/layout/hList3"/>
    <dgm:cxn modelId="{372D3D1C-2AED-4C02-BC1B-E52DE10FC7E1}" type="presParOf" srcId="{65888C8F-A329-4807-89D2-6DEA8CC57202}" destId="{26267FAA-1FE4-4A42-AA89-1D9134BEEA25}" srcOrd="36" destOrd="0" presId="urn:microsoft.com/office/officeart/2005/8/layout/hList3"/>
    <dgm:cxn modelId="{096492E1-09EF-4148-ABDB-5E2C626512FD}" type="presParOf" srcId="{65888C8F-A329-4807-89D2-6DEA8CC57202}" destId="{CD92A5BD-0802-42ED-BCD2-9894C89F1856}" srcOrd="37" destOrd="0" presId="urn:microsoft.com/office/officeart/2005/8/layout/hList3"/>
    <dgm:cxn modelId="{73967260-8308-4962-8EC1-9946A8E69856}" type="presParOf" srcId="{65888C8F-A329-4807-89D2-6DEA8CC57202}" destId="{45FD6A7F-0AA7-4DD3-9318-A7DDC743950B}" srcOrd="38" destOrd="0" presId="urn:microsoft.com/office/officeart/2005/8/layout/hList3"/>
    <dgm:cxn modelId="{FB3C77A2-4BF8-41DD-91CD-754F8C37520C}" type="presParOf" srcId="{65888C8F-A329-4807-89D2-6DEA8CC57202}" destId="{0C83CE2C-48BE-48ED-A465-7F0F51CC9380}" srcOrd="39" destOrd="0" presId="urn:microsoft.com/office/officeart/2005/8/layout/hList3"/>
    <dgm:cxn modelId="{31B788D3-09C8-40E3-A0CB-BD9A8757891C}" type="presParOf" srcId="{40ADB130-69A4-4AAB-BB33-95EB38CB6357}" destId="{78B47842-BC20-4A0A-ACE6-A53ED399942C}" srcOrd="2" destOrd="0" presId="urn:microsoft.com/office/officeart/2005/8/layout/hList3"/>
  </dgm:cxnLst>
  <dgm:bg/>
  <dgm:whole>
    <a:ln w="3175">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4E6EE71-26B1-476C-AA58-BFFA70EC0D7F}"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en-US"/>
        </a:p>
      </dgm:t>
    </dgm:pt>
    <dgm:pt modelId="{31BD770F-5ED9-43D6-A172-772EBE40C38F}">
      <dgm:prSet custT="1"/>
      <dgm:spPr>
        <a:xfrm>
          <a:off x="0" y="1118667"/>
          <a:ext cx="11713401" cy="955597"/>
        </a:xfrm>
        <a:solidFill>
          <a:srgbClr val="0070C0"/>
        </a:solidFill>
        <a:ln w="12700" cap="flat" cmpd="sng" algn="ctr">
          <a:solidFill>
            <a:srgbClr val="233881"/>
          </a:solidFill>
          <a:prstDash val="solid"/>
          <a:miter lim="800000"/>
        </a:ln>
        <a:effectLst/>
      </dgm:spPr>
      <dgm:t>
        <a:bodyPr/>
        <a:lstStyle/>
        <a:p>
          <a:pPr rtl="0"/>
          <a:r>
            <a:rPr lang="en-US" sz="1800" dirty="0" smtClean="0">
              <a:solidFill>
                <a:sysClr val="window" lastClr="FFFFFF"/>
              </a:solidFill>
              <a:latin typeface="Arial" panose="020B0604020202020204" pitchFamily="34" charset="0"/>
              <a:ea typeface="+mn-ea"/>
              <a:cs typeface="Arial" panose="020B0604020202020204" pitchFamily="34" charset="0"/>
            </a:rPr>
            <a:t>Communities around our facility are important stakeholders in the sustainability of our business and warrant to have Necsa accounting to them on safety matters.</a:t>
          </a:r>
          <a:endParaRPr lang="en-US" sz="1800" dirty="0">
            <a:solidFill>
              <a:sysClr val="window" lastClr="FFFFFF"/>
            </a:solidFill>
            <a:latin typeface="Arial" panose="020B0604020202020204" pitchFamily="34" charset="0"/>
            <a:ea typeface="+mn-ea"/>
            <a:cs typeface="Arial" panose="020B0604020202020204" pitchFamily="34" charset="0"/>
          </a:endParaRPr>
        </a:p>
      </dgm:t>
    </dgm:pt>
    <dgm:pt modelId="{E5AFBCEC-3993-4FAC-936C-5E5A60BE3245}" type="parTrans" cxnId="{D1E3D8BF-44B3-4453-A23C-360B3931F2BC}">
      <dgm:prSet/>
      <dgm:spPr/>
      <dgm:t>
        <a:bodyPr/>
        <a:lstStyle/>
        <a:p>
          <a:endParaRPr lang="en-ZA" sz="2400"/>
        </a:p>
      </dgm:t>
    </dgm:pt>
    <dgm:pt modelId="{2A79363C-4145-4354-862B-7DE8E6E95399}" type="sibTrans" cxnId="{D1E3D8BF-44B3-4453-A23C-360B3931F2BC}">
      <dgm:prSet/>
      <dgm:spPr/>
      <dgm:t>
        <a:bodyPr/>
        <a:lstStyle/>
        <a:p>
          <a:endParaRPr lang="en-ZA" sz="2400"/>
        </a:p>
      </dgm:t>
    </dgm:pt>
    <dgm:pt modelId="{7088C645-F229-4FC7-A553-861839DE3CA0}">
      <dgm:prSet custT="1"/>
      <dgm:spPr>
        <a:solidFill>
          <a:srgbClr val="0070C0"/>
        </a:solidFill>
        <a:ln>
          <a:solidFill>
            <a:srgbClr val="233881"/>
          </a:solidFill>
        </a:ln>
      </dgm:spPr>
      <dgm:t>
        <a:bodyPr/>
        <a:lstStyle/>
        <a:p>
          <a:r>
            <a:rPr lang="en-US" sz="1800" dirty="0" smtClean="0">
              <a:solidFill>
                <a:sysClr val="window" lastClr="FFFFFF"/>
              </a:solidFill>
              <a:latin typeface="Arial" panose="020B0604020202020204" pitchFamily="34" charset="0"/>
              <a:ea typeface="+mn-ea"/>
              <a:cs typeface="Arial" panose="020B0604020202020204" pitchFamily="34" charset="0"/>
            </a:rPr>
            <a:t>Living the </a:t>
          </a:r>
          <a:r>
            <a:rPr lang="en-US" sz="1800" b="1" dirty="0" smtClean="0">
              <a:solidFill>
                <a:sysClr val="window" lastClr="FFFFFF"/>
              </a:solidFill>
              <a:latin typeface="Arial" panose="020B0604020202020204" pitchFamily="34" charset="0"/>
              <a:ea typeface="+mn-ea"/>
              <a:cs typeface="Arial" panose="020B0604020202020204" pitchFamily="34" charset="0"/>
            </a:rPr>
            <a:t>Necsa Values </a:t>
          </a:r>
          <a:r>
            <a:rPr lang="en-US" sz="1800" dirty="0" smtClean="0">
              <a:solidFill>
                <a:sysClr val="window" lastClr="FFFFFF"/>
              </a:solidFill>
              <a:latin typeface="Arial" panose="020B0604020202020204" pitchFamily="34" charset="0"/>
              <a:ea typeface="+mn-ea"/>
              <a:cs typeface="Arial" panose="020B0604020202020204" pitchFamily="34" charset="0"/>
            </a:rPr>
            <a:t>has led to improved safety performance and we strive to keep the value of Safety First a living and working motto. </a:t>
          </a:r>
          <a:endParaRPr lang="en-ZA" sz="1800" dirty="0">
            <a:solidFill>
              <a:sysClr val="window" lastClr="FFFFFF"/>
            </a:solidFill>
            <a:latin typeface="Arial" panose="020B0604020202020204" pitchFamily="34" charset="0"/>
            <a:ea typeface="+mn-ea"/>
            <a:cs typeface="Arial" panose="020B0604020202020204" pitchFamily="34" charset="0"/>
          </a:endParaRPr>
        </a:p>
      </dgm:t>
    </dgm:pt>
    <dgm:pt modelId="{C535E384-B977-4F43-B03C-142E7BE80AB3}" type="parTrans" cxnId="{DA961070-FDE5-4332-88A3-C019DEF07BF9}">
      <dgm:prSet/>
      <dgm:spPr/>
      <dgm:t>
        <a:bodyPr/>
        <a:lstStyle/>
        <a:p>
          <a:endParaRPr lang="en-ZA" sz="2400"/>
        </a:p>
      </dgm:t>
    </dgm:pt>
    <dgm:pt modelId="{64D8DBC7-AA64-4952-BC5D-F68A3CE56FAA}" type="sibTrans" cxnId="{DA961070-FDE5-4332-88A3-C019DEF07BF9}">
      <dgm:prSet/>
      <dgm:spPr/>
      <dgm:t>
        <a:bodyPr/>
        <a:lstStyle/>
        <a:p>
          <a:endParaRPr lang="en-ZA" sz="2400"/>
        </a:p>
      </dgm:t>
    </dgm:pt>
    <dgm:pt modelId="{F8DFC985-EB98-40E6-8FBA-6A36AAAFA5D2}">
      <dgm:prSet custT="1"/>
      <dgm:spPr>
        <a:solidFill>
          <a:srgbClr val="0070C0"/>
        </a:solidFill>
      </dgm:spPr>
      <dgm:t>
        <a:bodyPr/>
        <a:lstStyle/>
        <a:p>
          <a:pPr rtl="0"/>
          <a:r>
            <a:rPr lang="en-US" sz="1800" dirty="0" smtClean="0">
              <a:solidFill>
                <a:sysClr val="window" lastClr="FFFFFF"/>
              </a:solidFill>
              <a:latin typeface="Arial" panose="020B0604020202020204" pitchFamily="34" charset="0"/>
              <a:ea typeface="+mn-ea"/>
              <a:cs typeface="Arial" panose="020B0604020202020204" pitchFamily="34" charset="0"/>
            </a:rPr>
            <a:t>We thank the members of the public and other stakeholders who participate at these Public Safety Information Forums for taking an interest and engaging Necsa productively.</a:t>
          </a:r>
          <a:endParaRPr lang="en-US" sz="1800" dirty="0">
            <a:solidFill>
              <a:sysClr val="window" lastClr="FFFFFF"/>
            </a:solidFill>
            <a:latin typeface="Arial" panose="020B0604020202020204" pitchFamily="34" charset="0"/>
            <a:ea typeface="+mn-ea"/>
            <a:cs typeface="Arial" panose="020B0604020202020204" pitchFamily="34" charset="0"/>
          </a:endParaRPr>
        </a:p>
      </dgm:t>
    </dgm:pt>
    <dgm:pt modelId="{36AEEC69-F675-418C-A4C5-2A9B6D9590EE}" type="parTrans" cxnId="{83AD5974-61DB-4D72-97D1-70D6206DB3DC}">
      <dgm:prSet/>
      <dgm:spPr/>
      <dgm:t>
        <a:bodyPr/>
        <a:lstStyle/>
        <a:p>
          <a:endParaRPr lang="en-ZA" sz="2400"/>
        </a:p>
      </dgm:t>
    </dgm:pt>
    <dgm:pt modelId="{85402A8C-D4F3-48A2-AAA7-285C4D101D44}" type="sibTrans" cxnId="{83AD5974-61DB-4D72-97D1-70D6206DB3DC}">
      <dgm:prSet/>
      <dgm:spPr/>
      <dgm:t>
        <a:bodyPr/>
        <a:lstStyle/>
        <a:p>
          <a:endParaRPr lang="en-ZA" sz="2400"/>
        </a:p>
      </dgm:t>
    </dgm:pt>
    <dgm:pt modelId="{8C3B94EB-CCEB-4F7B-BF0A-02500094CF7F}">
      <dgm:prSet custT="1"/>
      <dgm:spPr>
        <a:solidFill>
          <a:srgbClr val="0070C0"/>
        </a:solidFill>
      </dgm:spPr>
      <dgm:t>
        <a:bodyPr/>
        <a:lstStyle/>
        <a:p>
          <a:r>
            <a:rPr lang="en-ZA" sz="1800" dirty="0" smtClean="0">
              <a:latin typeface="Arial" panose="020B0604020202020204" pitchFamily="34" charset="0"/>
              <a:cs typeface="Arial" panose="020B0604020202020204" pitchFamily="34" charset="0"/>
            </a:rPr>
            <a:t>Necsa having celebrated SAFARI-1’s 60 years of nuclear excellence remains committed to ensuring compliance with regulatory requirements for continued sustainability at all its facilities.</a:t>
          </a:r>
          <a:endParaRPr lang="en-ZA" sz="1800" dirty="0">
            <a:latin typeface="Arial" panose="020B0604020202020204" pitchFamily="34" charset="0"/>
            <a:cs typeface="Arial" panose="020B0604020202020204" pitchFamily="34" charset="0"/>
          </a:endParaRPr>
        </a:p>
      </dgm:t>
    </dgm:pt>
    <dgm:pt modelId="{345D79BC-AD34-45EE-8B03-B35F369BD9E6}" type="parTrans" cxnId="{9A64CEF5-2FB9-4A5F-BD7B-479BFD389005}">
      <dgm:prSet/>
      <dgm:spPr/>
      <dgm:t>
        <a:bodyPr/>
        <a:lstStyle/>
        <a:p>
          <a:endParaRPr lang="en-US"/>
        </a:p>
      </dgm:t>
    </dgm:pt>
    <dgm:pt modelId="{6F7BB5C0-B926-4E53-B621-F1EE398D5145}" type="sibTrans" cxnId="{9A64CEF5-2FB9-4A5F-BD7B-479BFD389005}">
      <dgm:prSet/>
      <dgm:spPr/>
      <dgm:t>
        <a:bodyPr/>
        <a:lstStyle/>
        <a:p>
          <a:endParaRPr lang="en-US"/>
        </a:p>
      </dgm:t>
    </dgm:pt>
    <dgm:pt modelId="{F4A9EC94-FF6F-4A6C-AA66-655B89D28FA2}">
      <dgm:prSet custT="1"/>
      <dgm:spPr>
        <a:solidFill>
          <a:srgbClr val="0070C0"/>
        </a:solidFill>
      </dgm:spPr>
      <dgm:t>
        <a:bodyPr/>
        <a:lstStyle/>
        <a:p>
          <a:r>
            <a:rPr lang="en-US" sz="1800" dirty="0" smtClean="0">
              <a:latin typeface="Arial" panose="020B0604020202020204" pitchFamily="34" charset="0"/>
              <a:cs typeface="Arial" panose="020B0604020202020204" pitchFamily="34" charset="0"/>
            </a:rPr>
            <a:t>Necsa welcomes and looks forward to working with the new Chairperson and we wish you success.</a:t>
          </a:r>
          <a:endParaRPr lang="en-US" sz="1800" dirty="0">
            <a:latin typeface="Arial" panose="020B0604020202020204" pitchFamily="34" charset="0"/>
            <a:cs typeface="Arial" panose="020B0604020202020204" pitchFamily="34" charset="0"/>
          </a:endParaRPr>
        </a:p>
      </dgm:t>
    </dgm:pt>
    <dgm:pt modelId="{EE543605-2085-4C60-9043-91678A80D572}" type="parTrans" cxnId="{18EC7C6D-581C-4EB0-843C-B0168592511D}">
      <dgm:prSet/>
      <dgm:spPr/>
      <dgm:t>
        <a:bodyPr/>
        <a:lstStyle/>
        <a:p>
          <a:endParaRPr lang="en-US"/>
        </a:p>
      </dgm:t>
    </dgm:pt>
    <dgm:pt modelId="{B33BF72C-2255-44F0-AD62-84B091439EA5}" type="sibTrans" cxnId="{18EC7C6D-581C-4EB0-843C-B0168592511D}">
      <dgm:prSet/>
      <dgm:spPr/>
      <dgm:t>
        <a:bodyPr/>
        <a:lstStyle/>
        <a:p>
          <a:endParaRPr lang="en-US"/>
        </a:p>
      </dgm:t>
    </dgm:pt>
    <dgm:pt modelId="{89FE0407-CD62-4739-A88F-C818457C5364}" type="pres">
      <dgm:prSet presAssocID="{14E6EE71-26B1-476C-AA58-BFFA70EC0D7F}" presName="Name0" presStyleCnt="0">
        <dgm:presLayoutVars>
          <dgm:chMax val="7"/>
          <dgm:chPref val="7"/>
          <dgm:dir/>
        </dgm:presLayoutVars>
      </dgm:prSet>
      <dgm:spPr/>
      <dgm:t>
        <a:bodyPr/>
        <a:lstStyle/>
        <a:p>
          <a:endParaRPr lang="en-US"/>
        </a:p>
      </dgm:t>
    </dgm:pt>
    <dgm:pt modelId="{5AB881AF-B022-4424-BE98-9AA3F3E9C261}" type="pres">
      <dgm:prSet presAssocID="{14E6EE71-26B1-476C-AA58-BFFA70EC0D7F}" presName="Name1" presStyleCnt="0"/>
      <dgm:spPr/>
      <dgm:t>
        <a:bodyPr/>
        <a:lstStyle/>
        <a:p>
          <a:endParaRPr lang="en-US"/>
        </a:p>
      </dgm:t>
    </dgm:pt>
    <dgm:pt modelId="{1E83E09C-030F-453C-9DC3-51F469DFBDDD}" type="pres">
      <dgm:prSet presAssocID="{14E6EE71-26B1-476C-AA58-BFFA70EC0D7F}" presName="cycle" presStyleCnt="0"/>
      <dgm:spPr/>
      <dgm:t>
        <a:bodyPr/>
        <a:lstStyle/>
        <a:p>
          <a:endParaRPr lang="en-US"/>
        </a:p>
      </dgm:t>
    </dgm:pt>
    <dgm:pt modelId="{EFA0E8F0-7906-469C-9D50-3B1D76464ADC}" type="pres">
      <dgm:prSet presAssocID="{14E6EE71-26B1-476C-AA58-BFFA70EC0D7F}" presName="srcNode" presStyleLbl="node1" presStyleIdx="0" presStyleCnt="5"/>
      <dgm:spPr/>
      <dgm:t>
        <a:bodyPr/>
        <a:lstStyle/>
        <a:p>
          <a:endParaRPr lang="en-US"/>
        </a:p>
      </dgm:t>
    </dgm:pt>
    <dgm:pt modelId="{6A621365-FA47-4CC1-AF26-EFB31691179E}" type="pres">
      <dgm:prSet presAssocID="{14E6EE71-26B1-476C-AA58-BFFA70EC0D7F}" presName="conn" presStyleLbl="parChTrans1D2" presStyleIdx="0" presStyleCnt="1"/>
      <dgm:spPr/>
      <dgm:t>
        <a:bodyPr/>
        <a:lstStyle/>
        <a:p>
          <a:endParaRPr lang="en-US"/>
        </a:p>
      </dgm:t>
    </dgm:pt>
    <dgm:pt modelId="{B6C408E8-1592-4546-9206-68A282F7D677}" type="pres">
      <dgm:prSet presAssocID="{14E6EE71-26B1-476C-AA58-BFFA70EC0D7F}" presName="extraNode" presStyleLbl="node1" presStyleIdx="0" presStyleCnt="5"/>
      <dgm:spPr/>
      <dgm:t>
        <a:bodyPr/>
        <a:lstStyle/>
        <a:p>
          <a:endParaRPr lang="en-US"/>
        </a:p>
      </dgm:t>
    </dgm:pt>
    <dgm:pt modelId="{16D390F8-7312-43DB-B9EA-AEE559952247}" type="pres">
      <dgm:prSet presAssocID="{14E6EE71-26B1-476C-AA58-BFFA70EC0D7F}" presName="dstNode" presStyleLbl="node1" presStyleIdx="0" presStyleCnt="5"/>
      <dgm:spPr/>
      <dgm:t>
        <a:bodyPr/>
        <a:lstStyle/>
        <a:p>
          <a:endParaRPr lang="en-US"/>
        </a:p>
      </dgm:t>
    </dgm:pt>
    <dgm:pt modelId="{FDF3F5CC-E298-4DE6-A815-FCCB4E9EC2A2}" type="pres">
      <dgm:prSet presAssocID="{F4A9EC94-FF6F-4A6C-AA66-655B89D28FA2}" presName="text_1" presStyleLbl="node1" presStyleIdx="0" presStyleCnt="5" custLinFactNeighborY="-15190">
        <dgm:presLayoutVars>
          <dgm:bulletEnabled val="1"/>
        </dgm:presLayoutVars>
      </dgm:prSet>
      <dgm:spPr/>
      <dgm:t>
        <a:bodyPr/>
        <a:lstStyle/>
        <a:p>
          <a:endParaRPr lang="en-US"/>
        </a:p>
      </dgm:t>
    </dgm:pt>
    <dgm:pt modelId="{AD6B3F1B-4D05-4629-9FC4-1116FBE83C6F}" type="pres">
      <dgm:prSet presAssocID="{F4A9EC94-FF6F-4A6C-AA66-655B89D28FA2}" presName="accent_1" presStyleCnt="0"/>
      <dgm:spPr/>
      <dgm:t>
        <a:bodyPr/>
        <a:lstStyle/>
        <a:p>
          <a:endParaRPr lang="en-US"/>
        </a:p>
      </dgm:t>
    </dgm:pt>
    <dgm:pt modelId="{828707ED-F19C-4B14-A7B4-5E8984100D0E}" type="pres">
      <dgm:prSet presAssocID="{F4A9EC94-FF6F-4A6C-AA66-655B89D28FA2}" presName="accentRepeatNode" presStyleLbl="solidFgAcc1" presStyleIdx="0" presStyleCnt="5"/>
      <dgm:spPr/>
      <dgm:t>
        <a:bodyPr/>
        <a:lstStyle/>
        <a:p>
          <a:endParaRPr lang="en-US"/>
        </a:p>
      </dgm:t>
    </dgm:pt>
    <dgm:pt modelId="{E0BCDC19-9B85-45D2-B848-C0B1BF4E88B0}" type="pres">
      <dgm:prSet presAssocID="{8C3B94EB-CCEB-4F7B-BF0A-02500094CF7F}" presName="text_2" presStyleLbl="node1" presStyleIdx="1" presStyleCnt="5" custScaleX="99708" custScaleY="119943" custLinFactNeighborX="200" custLinFactNeighborY="-2689">
        <dgm:presLayoutVars>
          <dgm:bulletEnabled val="1"/>
        </dgm:presLayoutVars>
      </dgm:prSet>
      <dgm:spPr/>
      <dgm:t>
        <a:bodyPr/>
        <a:lstStyle/>
        <a:p>
          <a:endParaRPr lang="en-US"/>
        </a:p>
      </dgm:t>
    </dgm:pt>
    <dgm:pt modelId="{5337C6A8-07F0-464C-A7A7-4E5843092055}" type="pres">
      <dgm:prSet presAssocID="{8C3B94EB-CCEB-4F7B-BF0A-02500094CF7F}" presName="accent_2" presStyleCnt="0"/>
      <dgm:spPr/>
      <dgm:t>
        <a:bodyPr/>
        <a:lstStyle/>
        <a:p>
          <a:endParaRPr lang="en-US"/>
        </a:p>
      </dgm:t>
    </dgm:pt>
    <dgm:pt modelId="{01BF4D5F-7D19-45B8-999A-B34DA7B67DCE}" type="pres">
      <dgm:prSet presAssocID="{8C3B94EB-CCEB-4F7B-BF0A-02500094CF7F}" presName="accentRepeatNode" presStyleLbl="solidFgAcc1" presStyleIdx="1" presStyleCnt="5"/>
      <dgm:spPr/>
      <dgm:t>
        <a:bodyPr/>
        <a:lstStyle/>
        <a:p>
          <a:endParaRPr lang="en-US"/>
        </a:p>
      </dgm:t>
    </dgm:pt>
    <dgm:pt modelId="{89F9680C-764A-4A37-8501-CE131C4EAA3B}" type="pres">
      <dgm:prSet presAssocID="{31BD770F-5ED9-43D6-A172-772EBE40C38F}" presName="text_3" presStyleLbl="node1" presStyleIdx="2" presStyleCnt="5">
        <dgm:presLayoutVars>
          <dgm:bulletEnabled val="1"/>
        </dgm:presLayoutVars>
      </dgm:prSet>
      <dgm:spPr/>
      <dgm:t>
        <a:bodyPr/>
        <a:lstStyle/>
        <a:p>
          <a:endParaRPr lang="en-US"/>
        </a:p>
      </dgm:t>
    </dgm:pt>
    <dgm:pt modelId="{EE40A7E2-3846-4924-A502-8D301E55B6C5}" type="pres">
      <dgm:prSet presAssocID="{31BD770F-5ED9-43D6-A172-772EBE40C38F}" presName="accent_3" presStyleCnt="0"/>
      <dgm:spPr/>
      <dgm:t>
        <a:bodyPr/>
        <a:lstStyle/>
        <a:p>
          <a:endParaRPr lang="en-US"/>
        </a:p>
      </dgm:t>
    </dgm:pt>
    <dgm:pt modelId="{BE5CD82B-2344-4FBC-ABE0-7CB5C11E2BAC}" type="pres">
      <dgm:prSet presAssocID="{31BD770F-5ED9-43D6-A172-772EBE40C38F}" presName="accentRepeatNode" presStyleLbl="solidFgAcc1" presStyleIdx="2" presStyleCnt="5"/>
      <dgm:spPr/>
      <dgm:t>
        <a:bodyPr/>
        <a:lstStyle/>
        <a:p>
          <a:endParaRPr lang="en-US"/>
        </a:p>
      </dgm:t>
    </dgm:pt>
    <dgm:pt modelId="{299527E9-5123-4AB1-B54F-E32EB077A30B}" type="pres">
      <dgm:prSet presAssocID="{7088C645-F229-4FC7-A553-861839DE3CA0}" presName="text_4" presStyleLbl="node1" presStyleIdx="3" presStyleCnt="5">
        <dgm:presLayoutVars>
          <dgm:bulletEnabled val="1"/>
        </dgm:presLayoutVars>
      </dgm:prSet>
      <dgm:spPr/>
      <dgm:t>
        <a:bodyPr/>
        <a:lstStyle/>
        <a:p>
          <a:endParaRPr lang="en-US"/>
        </a:p>
      </dgm:t>
    </dgm:pt>
    <dgm:pt modelId="{8116A296-BC00-432D-8069-6DAF97029F96}" type="pres">
      <dgm:prSet presAssocID="{7088C645-F229-4FC7-A553-861839DE3CA0}" presName="accent_4" presStyleCnt="0"/>
      <dgm:spPr/>
      <dgm:t>
        <a:bodyPr/>
        <a:lstStyle/>
        <a:p>
          <a:endParaRPr lang="en-US"/>
        </a:p>
      </dgm:t>
    </dgm:pt>
    <dgm:pt modelId="{95927E8C-C32D-4F7C-A771-B4BF109634DA}" type="pres">
      <dgm:prSet presAssocID="{7088C645-F229-4FC7-A553-861839DE3CA0}" presName="accentRepeatNode" presStyleLbl="solidFgAcc1" presStyleIdx="3" presStyleCnt="5"/>
      <dgm:spPr/>
      <dgm:t>
        <a:bodyPr/>
        <a:lstStyle/>
        <a:p>
          <a:endParaRPr lang="en-US"/>
        </a:p>
      </dgm:t>
    </dgm:pt>
    <dgm:pt modelId="{D68E98B8-5164-4E89-B46B-21DF7B38648F}" type="pres">
      <dgm:prSet presAssocID="{F8DFC985-EB98-40E6-8FBA-6A36AAAFA5D2}" presName="text_5" presStyleLbl="node1" presStyleIdx="4" presStyleCnt="5" custScaleY="125104">
        <dgm:presLayoutVars>
          <dgm:bulletEnabled val="1"/>
        </dgm:presLayoutVars>
      </dgm:prSet>
      <dgm:spPr/>
      <dgm:t>
        <a:bodyPr/>
        <a:lstStyle/>
        <a:p>
          <a:endParaRPr lang="en-US"/>
        </a:p>
      </dgm:t>
    </dgm:pt>
    <dgm:pt modelId="{E8BE99A2-7A1F-4E6F-B389-6F60656E37D2}" type="pres">
      <dgm:prSet presAssocID="{F8DFC985-EB98-40E6-8FBA-6A36AAAFA5D2}" presName="accent_5" presStyleCnt="0"/>
      <dgm:spPr/>
      <dgm:t>
        <a:bodyPr/>
        <a:lstStyle/>
        <a:p>
          <a:endParaRPr lang="en-US"/>
        </a:p>
      </dgm:t>
    </dgm:pt>
    <dgm:pt modelId="{81034BA1-2A9F-45C5-B056-A6FA8BCFF7DC}" type="pres">
      <dgm:prSet presAssocID="{F8DFC985-EB98-40E6-8FBA-6A36AAAFA5D2}" presName="accentRepeatNode" presStyleLbl="solidFgAcc1" presStyleIdx="4" presStyleCnt="5"/>
      <dgm:spPr/>
      <dgm:t>
        <a:bodyPr/>
        <a:lstStyle/>
        <a:p>
          <a:endParaRPr lang="en-US"/>
        </a:p>
      </dgm:t>
    </dgm:pt>
  </dgm:ptLst>
  <dgm:cxnLst>
    <dgm:cxn modelId="{EE665046-7551-469B-9888-661A5A4E774C}" type="presOf" srcId="{8C3B94EB-CCEB-4F7B-BF0A-02500094CF7F}" destId="{E0BCDC19-9B85-45D2-B848-C0B1BF4E88B0}" srcOrd="0" destOrd="0" presId="urn:microsoft.com/office/officeart/2008/layout/VerticalCurvedList"/>
    <dgm:cxn modelId="{18EC7C6D-581C-4EB0-843C-B0168592511D}" srcId="{14E6EE71-26B1-476C-AA58-BFFA70EC0D7F}" destId="{F4A9EC94-FF6F-4A6C-AA66-655B89D28FA2}" srcOrd="0" destOrd="0" parTransId="{EE543605-2085-4C60-9043-91678A80D572}" sibTransId="{B33BF72C-2255-44F0-AD62-84B091439EA5}"/>
    <dgm:cxn modelId="{DA961070-FDE5-4332-88A3-C019DEF07BF9}" srcId="{14E6EE71-26B1-476C-AA58-BFFA70EC0D7F}" destId="{7088C645-F229-4FC7-A553-861839DE3CA0}" srcOrd="3" destOrd="0" parTransId="{C535E384-B977-4F43-B03C-142E7BE80AB3}" sibTransId="{64D8DBC7-AA64-4952-BC5D-F68A3CE56FAA}"/>
    <dgm:cxn modelId="{83AD5974-61DB-4D72-97D1-70D6206DB3DC}" srcId="{14E6EE71-26B1-476C-AA58-BFFA70EC0D7F}" destId="{F8DFC985-EB98-40E6-8FBA-6A36AAAFA5D2}" srcOrd="4" destOrd="0" parTransId="{36AEEC69-F675-418C-A4C5-2A9B6D9590EE}" sibTransId="{85402A8C-D4F3-48A2-AAA7-285C4D101D44}"/>
    <dgm:cxn modelId="{A20800A1-06D7-4C6A-AB18-734DC6D584EE}" type="presOf" srcId="{B33BF72C-2255-44F0-AD62-84B091439EA5}" destId="{6A621365-FA47-4CC1-AF26-EFB31691179E}" srcOrd="0" destOrd="0" presId="urn:microsoft.com/office/officeart/2008/layout/VerticalCurvedList"/>
    <dgm:cxn modelId="{8A52DA42-8C9F-45D9-AF4A-543247DA73DF}" type="presOf" srcId="{14E6EE71-26B1-476C-AA58-BFFA70EC0D7F}" destId="{89FE0407-CD62-4739-A88F-C818457C5364}" srcOrd="0" destOrd="0" presId="urn:microsoft.com/office/officeart/2008/layout/VerticalCurvedList"/>
    <dgm:cxn modelId="{1486BC13-ACD6-4E95-9F56-34BC65550703}" type="presOf" srcId="{7088C645-F229-4FC7-A553-861839DE3CA0}" destId="{299527E9-5123-4AB1-B54F-E32EB077A30B}" srcOrd="0" destOrd="0" presId="urn:microsoft.com/office/officeart/2008/layout/VerticalCurvedList"/>
    <dgm:cxn modelId="{A065C1A6-92AC-47D6-BC02-17B0457A58DB}" type="presOf" srcId="{F8DFC985-EB98-40E6-8FBA-6A36AAAFA5D2}" destId="{D68E98B8-5164-4E89-B46B-21DF7B38648F}" srcOrd="0" destOrd="0" presId="urn:microsoft.com/office/officeart/2008/layout/VerticalCurvedList"/>
    <dgm:cxn modelId="{D1E3D8BF-44B3-4453-A23C-360B3931F2BC}" srcId="{14E6EE71-26B1-476C-AA58-BFFA70EC0D7F}" destId="{31BD770F-5ED9-43D6-A172-772EBE40C38F}" srcOrd="2" destOrd="0" parTransId="{E5AFBCEC-3993-4FAC-936C-5E5A60BE3245}" sibTransId="{2A79363C-4145-4354-862B-7DE8E6E95399}"/>
    <dgm:cxn modelId="{9A64CEF5-2FB9-4A5F-BD7B-479BFD389005}" srcId="{14E6EE71-26B1-476C-AA58-BFFA70EC0D7F}" destId="{8C3B94EB-CCEB-4F7B-BF0A-02500094CF7F}" srcOrd="1" destOrd="0" parTransId="{345D79BC-AD34-45EE-8B03-B35F369BD9E6}" sibTransId="{6F7BB5C0-B926-4E53-B621-F1EE398D5145}"/>
    <dgm:cxn modelId="{EE5226B5-1889-4708-8B90-AE3AC4BF61DA}" type="presOf" srcId="{31BD770F-5ED9-43D6-A172-772EBE40C38F}" destId="{89F9680C-764A-4A37-8501-CE131C4EAA3B}" srcOrd="0" destOrd="0" presId="urn:microsoft.com/office/officeart/2008/layout/VerticalCurvedList"/>
    <dgm:cxn modelId="{6DD8F6C4-4BF1-43EC-9B28-E608A6A239FB}" type="presOf" srcId="{F4A9EC94-FF6F-4A6C-AA66-655B89D28FA2}" destId="{FDF3F5CC-E298-4DE6-A815-FCCB4E9EC2A2}" srcOrd="0" destOrd="0" presId="urn:microsoft.com/office/officeart/2008/layout/VerticalCurvedList"/>
    <dgm:cxn modelId="{3C0BA555-BE83-4CEA-9FBD-D1DFB8A157F6}" type="presParOf" srcId="{89FE0407-CD62-4739-A88F-C818457C5364}" destId="{5AB881AF-B022-4424-BE98-9AA3F3E9C261}" srcOrd="0" destOrd="0" presId="urn:microsoft.com/office/officeart/2008/layout/VerticalCurvedList"/>
    <dgm:cxn modelId="{4752134B-4A4D-4177-B880-E9BF7CF14DF6}" type="presParOf" srcId="{5AB881AF-B022-4424-BE98-9AA3F3E9C261}" destId="{1E83E09C-030F-453C-9DC3-51F469DFBDDD}" srcOrd="0" destOrd="0" presId="urn:microsoft.com/office/officeart/2008/layout/VerticalCurvedList"/>
    <dgm:cxn modelId="{9457B809-ACC2-45C7-82EE-A33418678713}" type="presParOf" srcId="{1E83E09C-030F-453C-9DC3-51F469DFBDDD}" destId="{EFA0E8F0-7906-469C-9D50-3B1D76464ADC}" srcOrd="0" destOrd="0" presId="urn:microsoft.com/office/officeart/2008/layout/VerticalCurvedList"/>
    <dgm:cxn modelId="{CF3F5AAC-E831-4EBC-9327-D0ABF77BF0B1}" type="presParOf" srcId="{1E83E09C-030F-453C-9DC3-51F469DFBDDD}" destId="{6A621365-FA47-4CC1-AF26-EFB31691179E}" srcOrd="1" destOrd="0" presId="urn:microsoft.com/office/officeart/2008/layout/VerticalCurvedList"/>
    <dgm:cxn modelId="{F5C60054-851C-48A2-B4E0-50795C9E3B8A}" type="presParOf" srcId="{1E83E09C-030F-453C-9DC3-51F469DFBDDD}" destId="{B6C408E8-1592-4546-9206-68A282F7D677}" srcOrd="2" destOrd="0" presId="urn:microsoft.com/office/officeart/2008/layout/VerticalCurvedList"/>
    <dgm:cxn modelId="{616B0001-CB96-457E-B44F-FE46A6779325}" type="presParOf" srcId="{1E83E09C-030F-453C-9DC3-51F469DFBDDD}" destId="{16D390F8-7312-43DB-B9EA-AEE559952247}" srcOrd="3" destOrd="0" presId="urn:microsoft.com/office/officeart/2008/layout/VerticalCurvedList"/>
    <dgm:cxn modelId="{8644E559-315B-4D08-9C7A-36D7F28E8818}" type="presParOf" srcId="{5AB881AF-B022-4424-BE98-9AA3F3E9C261}" destId="{FDF3F5CC-E298-4DE6-A815-FCCB4E9EC2A2}" srcOrd="1" destOrd="0" presId="urn:microsoft.com/office/officeart/2008/layout/VerticalCurvedList"/>
    <dgm:cxn modelId="{3EB8E38E-6174-4F57-91DE-35CA177DCAED}" type="presParOf" srcId="{5AB881AF-B022-4424-BE98-9AA3F3E9C261}" destId="{AD6B3F1B-4D05-4629-9FC4-1116FBE83C6F}" srcOrd="2" destOrd="0" presId="urn:microsoft.com/office/officeart/2008/layout/VerticalCurvedList"/>
    <dgm:cxn modelId="{2D7CD187-28E6-4025-92E1-93EBCE4B8E4C}" type="presParOf" srcId="{AD6B3F1B-4D05-4629-9FC4-1116FBE83C6F}" destId="{828707ED-F19C-4B14-A7B4-5E8984100D0E}" srcOrd="0" destOrd="0" presId="urn:microsoft.com/office/officeart/2008/layout/VerticalCurvedList"/>
    <dgm:cxn modelId="{451A265F-E6E3-406A-A679-5F6DBF549353}" type="presParOf" srcId="{5AB881AF-B022-4424-BE98-9AA3F3E9C261}" destId="{E0BCDC19-9B85-45D2-B848-C0B1BF4E88B0}" srcOrd="3" destOrd="0" presId="urn:microsoft.com/office/officeart/2008/layout/VerticalCurvedList"/>
    <dgm:cxn modelId="{4D885B2B-82F6-492E-B2D2-AB91D9E39666}" type="presParOf" srcId="{5AB881AF-B022-4424-BE98-9AA3F3E9C261}" destId="{5337C6A8-07F0-464C-A7A7-4E5843092055}" srcOrd="4" destOrd="0" presId="urn:microsoft.com/office/officeart/2008/layout/VerticalCurvedList"/>
    <dgm:cxn modelId="{E788E271-2859-49EA-B091-EFD1299EAEF8}" type="presParOf" srcId="{5337C6A8-07F0-464C-A7A7-4E5843092055}" destId="{01BF4D5F-7D19-45B8-999A-B34DA7B67DCE}" srcOrd="0" destOrd="0" presId="urn:microsoft.com/office/officeart/2008/layout/VerticalCurvedList"/>
    <dgm:cxn modelId="{391145CB-FAF4-4F69-8FE7-94FC4388EE76}" type="presParOf" srcId="{5AB881AF-B022-4424-BE98-9AA3F3E9C261}" destId="{89F9680C-764A-4A37-8501-CE131C4EAA3B}" srcOrd="5" destOrd="0" presId="urn:microsoft.com/office/officeart/2008/layout/VerticalCurvedList"/>
    <dgm:cxn modelId="{5166F55D-B246-41AE-8860-B45134BE63CC}" type="presParOf" srcId="{5AB881AF-B022-4424-BE98-9AA3F3E9C261}" destId="{EE40A7E2-3846-4924-A502-8D301E55B6C5}" srcOrd="6" destOrd="0" presId="urn:microsoft.com/office/officeart/2008/layout/VerticalCurvedList"/>
    <dgm:cxn modelId="{64003435-1992-4B6B-BCDA-145CAD239548}" type="presParOf" srcId="{EE40A7E2-3846-4924-A502-8D301E55B6C5}" destId="{BE5CD82B-2344-4FBC-ABE0-7CB5C11E2BAC}" srcOrd="0" destOrd="0" presId="urn:microsoft.com/office/officeart/2008/layout/VerticalCurvedList"/>
    <dgm:cxn modelId="{0542F4BC-028A-4602-83C7-4B0DBCDF0DAA}" type="presParOf" srcId="{5AB881AF-B022-4424-BE98-9AA3F3E9C261}" destId="{299527E9-5123-4AB1-B54F-E32EB077A30B}" srcOrd="7" destOrd="0" presId="urn:microsoft.com/office/officeart/2008/layout/VerticalCurvedList"/>
    <dgm:cxn modelId="{F39ED4B0-E733-4C43-9D98-6E9D1477B3A9}" type="presParOf" srcId="{5AB881AF-B022-4424-BE98-9AA3F3E9C261}" destId="{8116A296-BC00-432D-8069-6DAF97029F96}" srcOrd="8" destOrd="0" presId="urn:microsoft.com/office/officeart/2008/layout/VerticalCurvedList"/>
    <dgm:cxn modelId="{621D6423-84DB-4892-94C1-83FB223663A8}" type="presParOf" srcId="{8116A296-BC00-432D-8069-6DAF97029F96}" destId="{95927E8C-C32D-4F7C-A771-B4BF109634DA}" srcOrd="0" destOrd="0" presId="urn:microsoft.com/office/officeart/2008/layout/VerticalCurvedList"/>
    <dgm:cxn modelId="{40D1AF2A-8AE4-4BF0-A082-11479F39C5E1}" type="presParOf" srcId="{5AB881AF-B022-4424-BE98-9AA3F3E9C261}" destId="{D68E98B8-5164-4E89-B46B-21DF7B38648F}" srcOrd="9" destOrd="0" presId="urn:microsoft.com/office/officeart/2008/layout/VerticalCurvedList"/>
    <dgm:cxn modelId="{92BA926C-A941-49FC-B6E7-1DB3FFB8B0C9}" type="presParOf" srcId="{5AB881AF-B022-4424-BE98-9AA3F3E9C261}" destId="{E8BE99A2-7A1F-4E6F-B389-6F60656E37D2}" srcOrd="10" destOrd="0" presId="urn:microsoft.com/office/officeart/2008/layout/VerticalCurvedList"/>
    <dgm:cxn modelId="{909D0CDD-8578-4B31-985B-AC34149F7384}" type="presParOf" srcId="{E8BE99A2-7A1F-4E6F-B389-6F60656E37D2}" destId="{81034BA1-2A9F-45C5-B056-A6FA8BCFF7DC}" srcOrd="0" destOrd="0" presId="urn:microsoft.com/office/officeart/2008/layout/VerticalCurvedList"/>
  </dgm:cxnLst>
  <dgm:bg>
    <a:noFill/>
  </dgm:bg>
  <dgm:whole>
    <a:ln>
      <a:solidFill>
        <a:srgbClr val="0070C0"/>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0.2548</cdr:x>
      <cdr:y>0.04297</cdr:y>
    </cdr:from>
    <cdr:to>
      <cdr:x>0.80972</cdr:x>
      <cdr:y>0.13084</cdr:y>
    </cdr:to>
    <cdr:sp macro="" textlink="">
      <cdr:nvSpPr>
        <cdr:cNvPr id="2" name="TextBox 1"/>
        <cdr:cNvSpPr txBox="1"/>
      </cdr:nvSpPr>
      <cdr:spPr>
        <a:xfrm xmlns:a="http://schemas.openxmlformats.org/drawingml/2006/main">
          <a:off x="2344916" y="194063"/>
          <a:ext cx="5106837" cy="396815"/>
        </a:xfrm>
        <a:prstGeom xmlns:a="http://schemas.openxmlformats.org/drawingml/2006/main" prst="rect">
          <a:avLst/>
        </a:prstGeom>
        <a:ln xmlns:a="http://schemas.openxmlformats.org/drawingml/2006/main">
          <a:solidFill>
            <a:schemeClr val="tx2"/>
          </a:solidFill>
        </a:ln>
      </cdr:spPr>
      <cdr:txBody>
        <a:bodyPr xmlns:a="http://schemas.openxmlformats.org/drawingml/2006/main" vertOverflow="clip" wrap="square" rtlCol="0"/>
        <a:lstStyle xmlns:a="http://schemas.openxmlformats.org/drawingml/2006/main"/>
        <a:p xmlns:a="http://schemas.openxmlformats.org/drawingml/2006/main">
          <a:r>
            <a:rPr lang="en-ZA" sz="1100" b="1" dirty="0" smtClean="0">
              <a:solidFill>
                <a:srgbClr val="002060"/>
              </a:solidFill>
            </a:rPr>
            <a:t>OPERATIONAL AVAILABILITY OF SAFARI-1 VS A TARGET OF 287 DAYS</a:t>
          </a:r>
          <a:endParaRPr lang="en-ZA" sz="1100" b="1" dirty="0">
            <a:solidFill>
              <a:srgbClr val="002060"/>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CDA198-EB9B-4C9F-B18D-B1D0A731F383}" type="datetimeFigureOut">
              <a:rPr lang="en-ZA" smtClean="0"/>
              <a:t>2025/03/28</a:t>
            </a:fld>
            <a:endParaRPr lang="en-Z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10A8FA-FA25-4301-9C84-E5ABB86BAF04}" type="slidenum">
              <a:rPr lang="en-ZA" smtClean="0"/>
              <a:t>‹#›</a:t>
            </a:fld>
            <a:endParaRPr lang="en-ZA"/>
          </a:p>
        </p:txBody>
      </p:sp>
    </p:spTree>
    <p:extLst>
      <p:ext uri="{BB962C8B-B14F-4D97-AF65-F5344CB8AC3E}">
        <p14:creationId xmlns:p14="http://schemas.microsoft.com/office/powerpoint/2010/main" val="2132772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CC10A8FA-FA25-4301-9C84-E5ABB86BAF04}" type="slidenum">
              <a:rPr lang="en-ZA" smtClean="0"/>
              <a:t>12</a:t>
            </a:fld>
            <a:endParaRPr lang="en-ZA"/>
          </a:p>
        </p:txBody>
      </p:sp>
    </p:spTree>
    <p:extLst>
      <p:ext uri="{BB962C8B-B14F-4D97-AF65-F5344CB8AC3E}">
        <p14:creationId xmlns:p14="http://schemas.microsoft.com/office/powerpoint/2010/main" val="31500241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CC10A8FA-FA25-4301-9C84-E5ABB86BAF04}" type="slidenum">
              <a:rPr lang="en-ZA" smtClean="0"/>
              <a:t>15</a:t>
            </a:fld>
            <a:endParaRPr lang="en-ZA"/>
          </a:p>
        </p:txBody>
      </p:sp>
    </p:spTree>
    <p:extLst>
      <p:ext uri="{BB962C8B-B14F-4D97-AF65-F5344CB8AC3E}">
        <p14:creationId xmlns:p14="http://schemas.microsoft.com/office/powerpoint/2010/main" val="6483462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3E449EE1-2740-55F4-347B-F5686D8AF3FA}"/>
              </a:ext>
            </a:extLst>
          </p:cNvPr>
          <p:cNvPicPr>
            <a:picLocks noChangeAspect="1"/>
          </p:cNvPicPr>
          <p:nvPr userDrawn="1"/>
        </p:nvPicPr>
        <p:blipFill>
          <a:blip r:embed="rId2"/>
          <a:stretch>
            <a:fillRect/>
          </a:stretch>
        </p:blipFill>
        <p:spPr>
          <a:xfrm>
            <a:off x="0" y="-28664"/>
            <a:ext cx="12192000" cy="6886664"/>
          </a:xfrm>
          <a:prstGeom prst="rect">
            <a:avLst/>
          </a:prstGeom>
        </p:spPr>
      </p:pic>
      <p:sp>
        <p:nvSpPr>
          <p:cNvPr id="16" name="Text Placeholder 15">
            <a:extLst>
              <a:ext uri="{FF2B5EF4-FFF2-40B4-BE49-F238E27FC236}">
                <a16:creationId xmlns="" xmlns:a16="http://schemas.microsoft.com/office/drawing/2014/main" id="{60EE5AD6-FAFF-55EF-5A34-5391E6206535}"/>
              </a:ext>
            </a:extLst>
          </p:cNvPr>
          <p:cNvSpPr>
            <a:spLocks noGrp="1"/>
          </p:cNvSpPr>
          <p:nvPr>
            <p:ph type="body" sz="quarter" idx="10" hasCustomPrompt="1"/>
          </p:nvPr>
        </p:nvSpPr>
        <p:spPr>
          <a:xfrm>
            <a:off x="5278582" y="927676"/>
            <a:ext cx="6858002" cy="1469159"/>
          </a:xfrm>
          <a:prstGeom prst="rect">
            <a:avLst/>
          </a:prstGeom>
        </p:spPr>
        <p:txBody>
          <a:bodyPr/>
          <a:lstStyle>
            <a:lvl1pPr>
              <a:defRPr>
                <a:solidFill>
                  <a:schemeClr val="bg1"/>
                </a:solidFill>
              </a:defRPr>
            </a:lvl1pPr>
          </a:lstStyle>
          <a:p>
            <a:pPr lvl="0"/>
            <a:r>
              <a:rPr lang="en-US" dirty="0"/>
              <a:t>Slides Title</a:t>
            </a:r>
          </a:p>
        </p:txBody>
      </p:sp>
      <p:sp>
        <p:nvSpPr>
          <p:cNvPr id="18" name="Text Placeholder 17">
            <a:extLst>
              <a:ext uri="{FF2B5EF4-FFF2-40B4-BE49-F238E27FC236}">
                <a16:creationId xmlns="" xmlns:a16="http://schemas.microsoft.com/office/drawing/2014/main" id="{1ACCC6C9-3621-78D3-9A6A-EFFAFB1097E2}"/>
              </a:ext>
            </a:extLst>
          </p:cNvPr>
          <p:cNvSpPr>
            <a:spLocks noGrp="1"/>
          </p:cNvSpPr>
          <p:nvPr>
            <p:ph type="body" sz="quarter" idx="11" hasCustomPrompt="1"/>
          </p:nvPr>
        </p:nvSpPr>
        <p:spPr>
          <a:xfrm>
            <a:off x="5875048" y="3879850"/>
            <a:ext cx="6275387" cy="788988"/>
          </a:xfrm>
          <a:prstGeom prst="rect">
            <a:avLst/>
          </a:prstGeom>
        </p:spPr>
        <p:txBody>
          <a:bodyPr/>
          <a:lstStyle>
            <a:lvl1pPr>
              <a:defRPr sz="2000">
                <a:solidFill>
                  <a:srgbClr val="00A1AB"/>
                </a:solidFill>
              </a:defRPr>
            </a:lvl1pPr>
          </a:lstStyle>
          <a:p>
            <a:pPr lvl="0"/>
            <a:r>
              <a:rPr lang="en-US" dirty="0"/>
              <a:t>Presenter</a:t>
            </a:r>
            <a:endParaRPr lang="en-ZA" dirty="0"/>
          </a:p>
        </p:txBody>
      </p:sp>
      <p:sp>
        <p:nvSpPr>
          <p:cNvPr id="20" name="Text Placeholder 17">
            <a:extLst>
              <a:ext uri="{FF2B5EF4-FFF2-40B4-BE49-F238E27FC236}">
                <a16:creationId xmlns="" xmlns:a16="http://schemas.microsoft.com/office/drawing/2014/main" id="{E94A86EF-551F-2792-7608-2AAE7D334804}"/>
              </a:ext>
            </a:extLst>
          </p:cNvPr>
          <p:cNvSpPr>
            <a:spLocks noGrp="1"/>
          </p:cNvSpPr>
          <p:nvPr>
            <p:ph type="body" sz="quarter" idx="12" hasCustomPrompt="1"/>
          </p:nvPr>
        </p:nvSpPr>
        <p:spPr>
          <a:xfrm>
            <a:off x="5888904" y="4738832"/>
            <a:ext cx="3947824" cy="706004"/>
          </a:xfrm>
          <a:prstGeom prst="rect">
            <a:avLst/>
          </a:prstGeom>
        </p:spPr>
        <p:txBody>
          <a:bodyPr/>
          <a:lstStyle>
            <a:lvl1pPr>
              <a:defRPr sz="2000">
                <a:solidFill>
                  <a:srgbClr val="00A1AB"/>
                </a:solidFill>
              </a:defRPr>
            </a:lvl1pPr>
          </a:lstStyle>
          <a:p>
            <a:pPr lvl="0"/>
            <a:r>
              <a:rPr lang="en-US" dirty="0"/>
              <a:t>Date</a:t>
            </a:r>
            <a:endParaRPr lang="en-ZA" dirty="0"/>
          </a:p>
        </p:txBody>
      </p:sp>
    </p:spTree>
    <p:extLst>
      <p:ext uri="{BB962C8B-B14F-4D97-AF65-F5344CB8AC3E}">
        <p14:creationId xmlns:p14="http://schemas.microsoft.com/office/powerpoint/2010/main" val="1433888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Text">
    <p:spTree>
      <p:nvGrpSpPr>
        <p:cNvPr id="1" name=""/>
        <p:cNvGrpSpPr/>
        <p:nvPr/>
      </p:nvGrpSpPr>
      <p:grpSpPr>
        <a:xfrm>
          <a:off x="0" y="0"/>
          <a:ext cx="0" cy="0"/>
          <a:chOff x="0" y="0"/>
          <a:chExt cx="0" cy="0"/>
        </a:xfrm>
      </p:grpSpPr>
      <p:sp>
        <p:nvSpPr>
          <p:cNvPr id="10" name="Text Placeholder 4">
            <a:extLst>
              <a:ext uri="{FF2B5EF4-FFF2-40B4-BE49-F238E27FC236}">
                <a16:creationId xmlns="" xmlns:a16="http://schemas.microsoft.com/office/drawing/2014/main" id="{3005CA47-AA04-EF6E-71B2-98536044F0D9}"/>
              </a:ext>
            </a:extLst>
          </p:cNvPr>
          <p:cNvSpPr>
            <a:spLocks noGrp="1"/>
          </p:cNvSpPr>
          <p:nvPr>
            <p:ph type="body" sz="quarter" idx="13" hasCustomPrompt="1"/>
          </p:nvPr>
        </p:nvSpPr>
        <p:spPr>
          <a:xfrm>
            <a:off x="148908" y="972821"/>
            <a:ext cx="11923712" cy="5583238"/>
          </a:xfrm>
          <a:prstGeom prst="rect">
            <a:avLst/>
          </a:prstGeom>
        </p:spPr>
        <p:txBody>
          <a:bodyPr/>
          <a:lstStyle>
            <a:lvl1pPr marL="0" indent="0">
              <a:lnSpc>
                <a:spcPct val="100000"/>
              </a:lnSpc>
              <a:spcBef>
                <a:spcPts val="400"/>
              </a:spcBef>
              <a:spcAft>
                <a:spcPts val="400"/>
              </a:spcAft>
              <a:buNone/>
              <a:defRPr sz="2000">
                <a:solidFill>
                  <a:srgbClr val="213F99"/>
                </a:solidFill>
              </a:defRPr>
            </a:lvl1pPr>
            <a:lvl2pPr marL="533400" indent="-358775">
              <a:lnSpc>
                <a:spcPct val="100000"/>
              </a:lnSpc>
              <a:spcBef>
                <a:spcPts val="400"/>
              </a:spcBef>
              <a:spcAft>
                <a:spcPts val="400"/>
              </a:spcAft>
              <a:buFont typeface="Wingdings" panose="05000000000000000000" pitchFamily="2" charset="2"/>
              <a:buChar char="q"/>
              <a:defRPr sz="2000">
                <a:solidFill>
                  <a:srgbClr val="213F99"/>
                </a:solidFill>
              </a:defRPr>
            </a:lvl2pPr>
            <a:lvl3pPr marL="892175" indent="-338138">
              <a:lnSpc>
                <a:spcPct val="100000"/>
              </a:lnSpc>
              <a:spcBef>
                <a:spcPts val="400"/>
              </a:spcBef>
              <a:spcAft>
                <a:spcPts val="400"/>
              </a:spcAft>
              <a:buFont typeface="Wingdings" panose="05000000000000000000" pitchFamily="2" charset="2"/>
              <a:buChar char="v"/>
              <a:defRPr>
                <a:solidFill>
                  <a:srgbClr val="213F99"/>
                </a:solidFill>
              </a:defRPr>
            </a:lvl3pPr>
            <a:lvl4pPr marL="1252538" indent="-228600">
              <a:lnSpc>
                <a:spcPct val="100000"/>
              </a:lnSpc>
              <a:spcBef>
                <a:spcPts val="400"/>
              </a:spcBef>
              <a:spcAft>
                <a:spcPts val="400"/>
              </a:spcAft>
              <a:buFont typeface="Wingdings" panose="05000000000000000000" pitchFamily="2" charset="2"/>
              <a:buChar char="§"/>
              <a:defRPr>
                <a:solidFill>
                  <a:srgbClr val="213F99"/>
                </a:solidFill>
              </a:defRPr>
            </a:lvl4pPr>
            <a:lvl5pPr marL="1611313" indent="-228600">
              <a:lnSpc>
                <a:spcPct val="100000"/>
              </a:lnSpc>
              <a:spcBef>
                <a:spcPts val="400"/>
              </a:spcBef>
              <a:spcAft>
                <a:spcPts val="400"/>
              </a:spcAft>
              <a:defRPr>
                <a:solidFill>
                  <a:srgbClr val="213F99"/>
                </a:solidFill>
              </a:defRPr>
            </a:lvl5pPr>
          </a:lstStyle>
          <a:p>
            <a:pPr lvl="0"/>
            <a:r>
              <a:rPr lang="en-ZA" noProof="0" dirty="0"/>
              <a:t>First level</a:t>
            </a:r>
          </a:p>
          <a:p>
            <a:pPr lvl="1"/>
            <a:r>
              <a:rPr lang="en-ZA" noProof="0" dirty="0"/>
              <a:t>Second level</a:t>
            </a:r>
          </a:p>
          <a:p>
            <a:pPr lvl="2"/>
            <a:r>
              <a:rPr lang="en-ZA" noProof="0" dirty="0"/>
              <a:t>Third level</a:t>
            </a:r>
          </a:p>
          <a:p>
            <a:pPr lvl="3"/>
            <a:r>
              <a:rPr lang="en-ZA" noProof="0" dirty="0"/>
              <a:t>Fourth level</a:t>
            </a:r>
          </a:p>
          <a:p>
            <a:pPr lvl="4"/>
            <a:r>
              <a:rPr lang="en-ZA" noProof="0" dirty="0"/>
              <a:t>Fifth level</a:t>
            </a:r>
          </a:p>
          <a:p>
            <a:endParaRPr lang="en-ZA" dirty="0"/>
          </a:p>
        </p:txBody>
      </p:sp>
      <p:sp>
        <p:nvSpPr>
          <p:cNvPr id="12" name="Text Placeholder 11">
            <a:extLst>
              <a:ext uri="{FF2B5EF4-FFF2-40B4-BE49-F238E27FC236}">
                <a16:creationId xmlns="" xmlns:a16="http://schemas.microsoft.com/office/drawing/2014/main" id="{76C9B7EF-4ADA-F2A4-E83D-EB76347130CD}"/>
              </a:ext>
            </a:extLst>
          </p:cNvPr>
          <p:cNvSpPr>
            <a:spLocks noGrp="1"/>
          </p:cNvSpPr>
          <p:nvPr>
            <p:ph type="body" sz="quarter" idx="14" hasCustomPrompt="1"/>
          </p:nvPr>
        </p:nvSpPr>
        <p:spPr>
          <a:xfrm>
            <a:off x="122238" y="0"/>
            <a:ext cx="10545762" cy="884238"/>
          </a:xfrm>
          <a:prstGeom prst="rect">
            <a:avLst/>
          </a:prstGeom>
        </p:spPr>
        <p:txBody>
          <a:bodyPr anchor="ctr"/>
          <a:lstStyle>
            <a:lvl1pPr>
              <a:defRPr>
                <a:solidFill>
                  <a:srgbClr val="233881"/>
                </a:solidFill>
              </a:defRPr>
            </a:lvl1pPr>
          </a:lstStyle>
          <a:p>
            <a:pPr lvl="0"/>
            <a:r>
              <a:rPr lang="en-US" dirty="0"/>
              <a:t>Heading</a:t>
            </a:r>
            <a:endParaRPr lang="en-ZA" dirty="0"/>
          </a:p>
        </p:txBody>
      </p:sp>
    </p:spTree>
    <p:extLst>
      <p:ext uri="{BB962C8B-B14F-4D97-AF65-F5344CB8AC3E}">
        <p14:creationId xmlns:p14="http://schemas.microsoft.com/office/powerpoint/2010/main" val="3085640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Two Boxes">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F9761F8-64CB-C7EF-4937-B267688B7235}"/>
              </a:ext>
            </a:extLst>
          </p:cNvPr>
          <p:cNvSpPr>
            <a:spLocks noGrp="1"/>
          </p:cNvSpPr>
          <p:nvPr>
            <p:ph sz="half" idx="1"/>
          </p:nvPr>
        </p:nvSpPr>
        <p:spPr>
          <a:xfrm>
            <a:off x="121920" y="1139825"/>
            <a:ext cx="5745480" cy="533024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Content Placeholder 3">
            <a:extLst>
              <a:ext uri="{FF2B5EF4-FFF2-40B4-BE49-F238E27FC236}">
                <a16:creationId xmlns="" xmlns:a16="http://schemas.microsoft.com/office/drawing/2014/main" id="{70C913CF-4B9B-F985-8A21-2664AEAFA083}"/>
              </a:ext>
            </a:extLst>
          </p:cNvPr>
          <p:cNvSpPr>
            <a:spLocks noGrp="1"/>
          </p:cNvSpPr>
          <p:nvPr>
            <p:ph sz="half" idx="2"/>
          </p:nvPr>
        </p:nvSpPr>
        <p:spPr>
          <a:xfrm>
            <a:off x="6217920" y="1139825"/>
            <a:ext cx="5821680" cy="533024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9" name="Text Placeholder 11">
            <a:extLst>
              <a:ext uri="{FF2B5EF4-FFF2-40B4-BE49-F238E27FC236}">
                <a16:creationId xmlns="" xmlns:a16="http://schemas.microsoft.com/office/drawing/2014/main" id="{7547A1CB-4CB9-CCE5-813B-1FA1936C9ED7}"/>
              </a:ext>
            </a:extLst>
          </p:cNvPr>
          <p:cNvSpPr>
            <a:spLocks noGrp="1"/>
          </p:cNvSpPr>
          <p:nvPr>
            <p:ph type="body" sz="quarter" idx="14" hasCustomPrompt="1"/>
          </p:nvPr>
        </p:nvSpPr>
        <p:spPr>
          <a:xfrm>
            <a:off x="122238" y="0"/>
            <a:ext cx="10545762" cy="884238"/>
          </a:xfrm>
          <a:prstGeom prst="rect">
            <a:avLst/>
          </a:prstGeom>
        </p:spPr>
        <p:txBody>
          <a:bodyPr anchor="ctr"/>
          <a:lstStyle>
            <a:lvl1pPr>
              <a:defRPr>
                <a:solidFill>
                  <a:srgbClr val="233881"/>
                </a:solidFill>
              </a:defRPr>
            </a:lvl1pPr>
          </a:lstStyle>
          <a:p>
            <a:pPr lvl="0"/>
            <a:r>
              <a:rPr lang="en-US" dirty="0"/>
              <a:t>Heading</a:t>
            </a:r>
            <a:endParaRPr lang="en-ZA" dirty="0"/>
          </a:p>
        </p:txBody>
      </p:sp>
    </p:spTree>
    <p:extLst>
      <p:ext uri="{BB962C8B-B14F-4D97-AF65-F5344CB8AC3E}">
        <p14:creationId xmlns:p14="http://schemas.microsoft.com/office/powerpoint/2010/main" val="425827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Comparison">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C762E069-DA7E-E439-3466-60C9222A498A}"/>
              </a:ext>
            </a:extLst>
          </p:cNvPr>
          <p:cNvSpPr>
            <a:spLocks noGrp="1"/>
          </p:cNvSpPr>
          <p:nvPr>
            <p:ph type="body" idx="1"/>
          </p:nvPr>
        </p:nvSpPr>
        <p:spPr>
          <a:xfrm>
            <a:off x="138748" y="1056323"/>
            <a:ext cx="5637212"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 xmlns:a16="http://schemas.microsoft.com/office/drawing/2014/main" id="{EBBE8621-F488-CDEA-642C-91D66CD4FC41}"/>
              </a:ext>
            </a:extLst>
          </p:cNvPr>
          <p:cNvSpPr>
            <a:spLocks noGrp="1"/>
          </p:cNvSpPr>
          <p:nvPr>
            <p:ph sz="half" idx="2"/>
          </p:nvPr>
        </p:nvSpPr>
        <p:spPr>
          <a:xfrm>
            <a:off x="138748" y="1880235"/>
            <a:ext cx="5637212" cy="4603692"/>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5" name="Text Placeholder 4">
            <a:extLst>
              <a:ext uri="{FF2B5EF4-FFF2-40B4-BE49-F238E27FC236}">
                <a16:creationId xmlns="" xmlns:a16="http://schemas.microsoft.com/office/drawing/2014/main" id="{5079D518-0E46-81D6-B0D7-B5E9DB02E23A}"/>
              </a:ext>
            </a:extLst>
          </p:cNvPr>
          <p:cNvSpPr>
            <a:spLocks noGrp="1"/>
          </p:cNvSpPr>
          <p:nvPr>
            <p:ph type="body" sz="quarter" idx="3"/>
          </p:nvPr>
        </p:nvSpPr>
        <p:spPr>
          <a:xfrm>
            <a:off x="6172200" y="1056323"/>
            <a:ext cx="583850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6245689E-2F74-AE87-4C61-2DBC65792A2E}"/>
              </a:ext>
            </a:extLst>
          </p:cNvPr>
          <p:cNvSpPr>
            <a:spLocks noGrp="1"/>
          </p:cNvSpPr>
          <p:nvPr>
            <p:ph sz="quarter" idx="4"/>
          </p:nvPr>
        </p:nvSpPr>
        <p:spPr>
          <a:xfrm>
            <a:off x="6172200" y="1880235"/>
            <a:ext cx="5838508" cy="4603692"/>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11" name="Text Placeholder 11">
            <a:extLst>
              <a:ext uri="{FF2B5EF4-FFF2-40B4-BE49-F238E27FC236}">
                <a16:creationId xmlns="" xmlns:a16="http://schemas.microsoft.com/office/drawing/2014/main" id="{D16C1A0C-4EDA-BCF6-E22E-537940948009}"/>
              </a:ext>
            </a:extLst>
          </p:cNvPr>
          <p:cNvSpPr>
            <a:spLocks noGrp="1"/>
          </p:cNvSpPr>
          <p:nvPr>
            <p:ph type="body" sz="quarter" idx="14" hasCustomPrompt="1"/>
          </p:nvPr>
        </p:nvSpPr>
        <p:spPr>
          <a:xfrm>
            <a:off x="122238" y="0"/>
            <a:ext cx="10545762" cy="884238"/>
          </a:xfrm>
          <a:prstGeom prst="rect">
            <a:avLst/>
          </a:prstGeom>
        </p:spPr>
        <p:txBody>
          <a:bodyPr anchor="ctr"/>
          <a:lstStyle>
            <a:lvl1pPr>
              <a:defRPr>
                <a:solidFill>
                  <a:srgbClr val="233881"/>
                </a:solidFill>
              </a:defRPr>
            </a:lvl1pPr>
          </a:lstStyle>
          <a:p>
            <a:pPr lvl="0"/>
            <a:r>
              <a:rPr lang="en-US" dirty="0"/>
              <a:t>Heading</a:t>
            </a:r>
            <a:endParaRPr lang="en-ZA" dirty="0"/>
          </a:p>
        </p:txBody>
      </p:sp>
    </p:spTree>
    <p:extLst>
      <p:ext uri="{BB962C8B-B14F-4D97-AF65-F5344CB8AC3E}">
        <p14:creationId xmlns:p14="http://schemas.microsoft.com/office/powerpoint/2010/main" val="4276221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14FE51-39FA-202B-B2B1-3CE634BE106E}"/>
              </a:ext>
            </a:extLst>
          </p:cNvPr>
          <p:cNvSpPr>
            <a:spLocks noGrp="1"/>
          </p:cNvSpPr>
          <p:nvPr>
            <p:ph type="title"/>
          </p:nvPr>
        </p:nvSpPr>
        <p:spPr>
          <a:xfrm>
            <a:off x="198120" y="1021080"/>
            <a:ext cx="4160520" cy="1600200"/>
          </a:xfrm>
          <a:prstGeom prst="rect">
            <a:avLst/>
          </a:prstGeo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 xmlns:a16="http://schemas.microsoft.com/office/drawing/2014/main" id="{35B15C0F-8712-8193-E73D-D4FDE766EA75}"/>
              </a:ext>
            </a:extLst>
          </p:cNvPr>
          <p:cNvSpPr>
            <a:spLocks noGrp="1"/>
          </p:cNvSpPr>
          <p:nvPr>
            <p:ph idx="1"/>
          </p:nvPr>
        </p:nvSpPr>
        <p:spPr>
          <a:xfrm>
            <a:off x="4648200" y="1276985"/>
            <a:ext cx="7408228" cy="520001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 xmlns:a16="http://schemas.microsoft.com/office/drawing/2014/main" id="{81D64A94-E895-5DBF-53C5-6EFEA30FF313}"/>
              </a:ext>
            </a:extLst>
          </p:cNvPr>
          <p:cNvSpPr>
            <a:spLocks noGrp="1"/>
          </p:cNvSpPr>
          <p:nvPr>
            <p:ph type="body" sz="half" idx="2"/>
          </p:nvPr>
        </p:nvSpPr>
        <p:spPr>
          <a:xfrm>
            <a:off x="198120" y="2667000"/>
            <a:ext cx="4160520"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Text Placeholder 11">
            <a:extLst>
              <a:ext uri="{FF2B5EF4-FFF2-40B4-BE49-F238E27FC236}">
                <a16:creationId xmlns="" xmlns:a16="http://schemas.microsoft.com/office/drawing/2014/main" id="{E86013E1-174D-AC5C-253A-CC92AE5E826E}"/>
              </a:ext>
            </a:extLst>
          </p:cNvPr>
          <p:cNvSpPr>
            <a:spLocks noGrp="1"/>
          </p:cNvSpPr>
          <p:nvPr>
            <p:ph type="body" sz="quarter" idx="14" hasCustomPrompt="1"/>
          </p:nvPr>
        </p:nvSpPr>
        <p:spPr>
          <a:xfrm>
            <a:off x="122238" y="0"/>
            <a:ext cx="10545762" cy="884238"/>
          </a:xfrm>
          <a:prstGeom prst="rect">
            <a:avLst/>
          </a:prstGeom>
        </p:spPr>
        <p:txBody>
          <a:bodyPr anchor="ctr"/>
          <a:lstStyle>
            <a:lvl1pPr>
              <a:defRPr>
                <a:solidFill>
                  <a:srgbClr val="233881"/>
                </a:solidFill>
              </a:defRPr>
            </a:lvl1pPr>
          </a:lstStyle>
          <a:p>
            <a:pPr lvl="0"/>
            <a:r>
              <a:rPr lang="en-US" dirty="0"/>
              <a:t>Heading</a:t>
            </a:r>
            <a:endParaRPr lang="en-ZA" dirty="0"/>
          </a:p>
        </p:txBody>
      </p:sp>
    </p:spTree>
    <p:extLst>
      <p:ext uri="{BB962C8B-B14F-4D97-AF65-F5344CB8AC3E}">
        <p14:creationId xmlns:p14="http://schemas.microsoft.com/office/powerpoint/2010/main" val="2880483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D14FE51-39FA-202B-B2B1-3CE634BE106E}"/>
              </a:ext>
            </a:extLst>
          </p:cNvPr>
          <p:cNvSpPr>
            <a:spLocks noGrp="1"/>
          </p:cNvSpPr>
          <p:nvPr>
            <p:ph type="title"/>
          </p:nvPr>
        </p:nvSpPr>
        <p:spPr>
          <a:xfrm>
            <a:off x="110835" y="1021080"/>
            <a:ext cx="6525491" cy="1600200"/>
          </a:xfrm>
          <a:prstGeom prst="rect">
            <a:avLst/>
          </a:prstGeom>
        </p:spPr>
        <p:txBody>
          <a:bodyPr anchor="b"/>
          <a:lstStyle>
            <a:lvl1pPr>
              <a:defRPr sz="3200"/>
            </a:lvl1pPr>
          </a:lstStyle>
          <a:p>
            <a:r>
              <a:rPr lang="en-US"/>
              <a:t>Click to edit Master title style</a:t>
            </a:r>
            <a:endParaRPr lang="en-ZA"/>
          </a:p>
        </p:txBody>
      </p:sp>
      <p:sp>
        <p:nvSpPr>
          <p:cNvPr id="4" name="Text Placeholder 3">
            <a:extLst>
              <a:ext uri="{FF2B5EF4-FFF2-40B4-BE49-F238E27FC236}">
                <a16:creationId xmlns="" xmlns:a16="http://schemas.microsoft.com/office/drawing/2014/main" id="{81D64A94-E895-5DBF-53C5-6EFEA30FF313}"/>
              </a:ext>
            </a:extLst>
          </p:cNvPr>
          <p:cNvSpPr>
            <a:spLocks noGrp="1"/>
          </p:cNvSpPr>
          <p:nvPr>
            <p:ph type="body" sz="half" idx="2"/>
          </p:nvPr>
        </p:nvSpPr>
        <p:spPr>
          <a:xfrm>
            <a:off x="110835" y="2667000"/>
            <a:ext cx="6525491"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Text Placeholder 11">
            <a:extLst>
              <a:ext uri="{FF2B5EF4-FFF2-40B4-BE49-F238E27FC236}">
                <a16:creationId xmlns="" xmlns:a16="http://schemas.microsoft.com/office/drawing/2014/main" id="{E86013E1-174D-AC5C-253A-CC92AE5E826E}"/>
              </a:ext>
            </a:extLst>
          </p:cNvPr>
          <p:cNvSpPr>
            <a:spLocks noGrp="1"/>
          </p:cNvSpPr>
          <p:nvPr>
            <p:ph type="body" sz="quarter" idx="14" hasCustomPrompt="1"/>
          </p:nvPr>
        </p:nvSpPr>
        <p:spPr>
          <a:xfrm>
            <a:off x="122238" y="0"/>
            <a:ext cx="10545762" cy="884238"/>
          </a:xfrm>
          <a:prstGeom prst="rect">
            <a:avLst/>
          </a:prstGeom>
        </p:spPr>
        <p:txBody>
          <a:bodyPr anchor="ctr"/>
          <a:lstStyle>
            <a:lvl1pPr>
              <a:defRPr>
                <a:solidFill>
                  <a:srgbClr val="233881"/>
                </a:solidFill>
              </a:defRPr>
            </a:lvl1pPr>
          </a:lstStyle>
          <a:p>
            <a:pPr lvl="0"/>
            <a:r>
              <a:rPr lang="en-US" dirty="0"/>
              <a:t>Heading</a:t>
            </a:r>
            <a:endParaRPr lang="en-ZA" dirty="0"/>
          </a:p>
        </p:txBody>
      </p:sp>
      <p:sp>
        <p:nvSpPr>
          <p:cNvPr id="6" name="Picture Placeholder 5">
            <a:extLst>
              <a:ext uri="{FF2B5EF4-FFF2-40B4-BE49-F238E27FC236}">
                <a16:creationId xmlns="" xmlns:a16="http://schemas.microsoft.com/office/drawing/2014/main" id="{1A3921C6-5EA2-FAF3-61E1-DEB66AF9B350}"/>
              </a:ext>
            </a:extLst>
          </p:cNvPr>
          <p:cNvSpPr>
            <a:spLocks noGrp="1"/>
          </p:cNvSpPr>
          <p:nvPr>
            <p:ph type="pic" sz="quarter" idx="15"/>
          </p:nvPr>
        </p:nvSpPr>
        <p:spPr>
          <a:xfrm>
            <a:off x="6802438" y="1192213"/>
            <a:ext cx="5278437" cy="5472112"/>
          </a:xfrm>
          <a:prstGeom prst="rect">
            <a:avLst/>
          </a:prstGeom>
        </p:spPr>
        <p:txBody>
          <a:bodyPr/>
          <a:lstStyle/>
          <a:p>
            <a:endParaRPr lang="en-ZA"/>
          </a:p>
        </p:txBody>
      </p:sp>
    </p:spTree>
    <p:extLst>
      <p:ext uri="{BB962C8B-B14F-4D97-AF65-F5344CB8AC3E}">
        <p14:creationId xmlns:p14="http://schemas.microsoft.com/office/powerpoint/2010/main" val="3443372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AA190519-E89C-ADD9-DBDD-FDC272BC3781}"/>
              </a:ext>
            </a:extLst>
          </p:cNvPr>
          <p:cNvPicPr>
            <a:picLocks noChangeAspect="1"/>
          </p:cNvPicPr>
          <p:nvPr userDrawn="1"/>
        </p:nvPicPr>
        <p:blipFill>
          <a:blip r:embed="rId2"/>
          <a:stretch>
            <a:fillRect/>
          </a:stretch>
        </p:blipFill>
        <p:spPr>
          <a:xfrm>
            <a:off x="0" y="0"/>
            <a:ext cx="12199302" cy="5389418"/>
          </a:xfrm>
          <a:prstGeom prst="rect">
            <a:avLst/>
          </a:prstGeom>
        </p:spPr>
      </p:pic>
      <p:sp>
        <p:nvSpPr>
          <p:cNvPr id="7" name="TextBox 6">
            <a:extLst>
              <a:ext uri="{FF2B5EF4-FFF2-40B4-BE49-F238E27FC236}">
                <a16:creationId xmlns="" xmlns:a16="http://schemas.microsoft.com/office/drawing/2014/main" id="{8D77A8FE-4C04-6FB8-574E-FC17C09055FF}"/>
              </a:ext>
            </a:extLst>
          </p:cNvPr>
          <p:cNvSpPr txBox="1"/>
          <p:nvPr userDrawn="1"/>
        </p:nvSpPr>
        <p:spPr>
          <a:xfrm>
            <a:off x="6600306" y="4827914"/>
            <a:ext cx="5120640" cy="461665"/>
          </a:xfrm>
          <a:prstGeom prst="rect">
            <a:avLst/>
          </a:prstGeom>
          <a:noFill/>
        </p:spPr>
        <p:txBody>
          <a:bodyPr wrap="square" rtlCol="0">
            <a:spAutoFit/>
          </a:bodyPr>
          <a:lstStyle/>
          <a:p>
            <a:r>
              <a:rPr lang="en-GB" sz="2400" b="1" dirty="0">
                <a:solidFill>
                  <a:srgbClr val="233881"/>
                </a:solidFill>
                <a:latin typeface="Arial" panose="020B0604020202020204"/>
                <a:ea typeface="+mj-ea"/>
                <a:cs typeface="+mj-cs"/>
              </a:rPr>
              <a:t>Thank you</a:t>
            </a:r>
            <a:endParaRPr lang="en-ZA" sz="2400" dirty="0">
              <a:solidFill>
                <a:srgbClr val="233881"/>
              </a:solidFill>
            </a:endParaRPr>
          </a:p>
        </p:txBody>
      </p:sp>
    </p:spTree>
    <p:extLst>
      <p:ext uri="{BB962C8B-B14F-4D97-AF65-F5344CB8AC3E}">
        <p14:creationId xmlns:p14="http://schemas.microsoft.com/office/powerpoint/2010/main" val="14685457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Content_Slide_1">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stretch>
            <a:fillRect/>
          </a:stretch>
        </p:blipFill>
        <p:spPr>
          <a:xfrm>
            <a:off x="0" y="5391150"/>
            <a:ext cx="3028950" cy="1466850"/>
          </a:xfrm>
          <a:prstGeom prst="rect">
            <a:avLst/>
          </a:prstGeom>
        </p:spPr>
      </p:pic>
      <p:sp>
        <p:nvSpPr>
          <p:cNvPr id="6" name="Slide Number Placeholder 5"/>
          <p:cNvSpPr>
            <a:spLocks noGrp="1"/>
          </p:cNvSpPr>
          <p:nvPr>
            <p:ph type="sldNum" sz="quarter" idx="12"/>
          </p:nvPr>
        </p:nvSpPr>
        <p:spPr>
          <a:xfrm>
            <a:off x="11737848" y="6608910"/>
            <a:ext cx="454152" cy="249090"/>
          </a:xfrm>
          <a:prstGeom prst="rect">
            <a:avLst/>
          </a:prstGeom>
        </p:spPr>
        <p:txBody>
          <a:bodyPr/>
          <a:lstStyle>
            <a:lvl1pPr algn="r">
              <a:defRPr sz="1000" b="1">
                <a:solidFill>
                  <a:srgbClr val="213F99"/>
                </a:solidFill>
              </a:defRPr>
            </a:lvl1pPr>
          </a:lstStyle>
          <a:p>
            <a:fld id="{A513C734-4911-4412-AFD6-7614406B33B3}" type="slidenum">
              <a:rPr lang="en-GB" smtClean="0"/>
              <a:pPr/>
              <a:t>‹#›</a:t>
            </a:fld>
            <a:endParaRPr lang="en-GB"/>
          </a:p>
        </p:txBody>
      </p:sp>
      <p:sp>
        <p:nvSpPr>
          <p:cNvPr id="5" name="Text Placeholder 4"/>
          <p:cNvSpPr>
            <a:spLocks noGrp="1"/>
          </p:cNvSpPr>
          <p:nvPr>
            <p:ph type="body" sz="quarter" idx="13" hasCustomPrompt="1"/>
          </p:nvPr>
        </p:nvSpPr>
        <p:spPr>
          <a:xfrm>
            <a:off x="179388" y="1079501"/>
            <a:ext cx="11923712" cy="5583238"/>
          </a:xfrm>
          <a:prstGeom prst="rect">
            <a:avLst/>
          </a:prstGeom>
        </p:spPr>
        <p:txBody>
          <a:bodyPr/>
          <a:lstStyle>
            <a:lvl1pPr marL="0" indent="0">
              <a:lnSpc>
                <a:spcPct val="100000"/>
              </a:lnSpc>
              <a:spcBef>
                <a:spcPts val="400"/>
              </a:spcBef>
              <a:spcAft>
                <a:spcPts val="400"/>
              </a:spcAft>
              <a:buNone/>
              <a:defRPr sz="2000">
                <a:solidFill>
                  <a:srgbClr val="213F99"/>
                </a:solidFill>
              </a:defRPr>
            </a:lvl1pPr>
            <a:lvl2pPr marL="533400" indent="-358775">
              <a:lnSpc>
                <a:spcPct val="100000"/>
              </a:lnSpc>
              <a:spcBef>
                <a:spcPts val="400"/>
              </a:spcBef>
              <a:spcAft>
                <a:spcPts val="400"/>
              </a:spcAft>
              <a:buFont typeface="Wingdings" panose="05000000000000000000" pitchFamily="2" charset="2"/>
              <a:buChar char="q"/>
              <a:defRPr sz="2000">
                <a:solidFill>
                  <a:srgbClr val="213F99"/>
                </a:solidFill>
              </a:defRPr>
            </a:lvl2pPr>
            <a:lvl3pPr marL="892175" indent="-338138">
              <a:lnSpc>
                <a:spcPct val="100000"/>
              </a:lnSpc>
              <a:spcBef>
                <a:spcPts val="400"/>
              </a:spcBef>
              <a:spcAft>
                <a:spcPts val="400"/>
              </a:spcAft>
              <a:buFont typeface="Wingdings" panose="05000000000000000000" pitchFamily="2" charset="2"/>
              <a:buChar char="v"/>
              <a:defRPr>
                <a:solidFill>
                  <a:srgbClr val="213F99"/>
                </a:solidFill>
              </a:defRPr>
            </a:lvl3pPr>
            <a:lvl4pPr marL="1252538" indent="-228600">
              <a:lnSpc>
                <a:spcPct val="100000"/>
              </a:lnSpc>
              <a:spcBef>
                <a:spcPts val="400"/>
              </a:spcBef>
              <a:spcAft>
                <a:spcPts val="400"/>
              </a:spcAft>
              <a:buFont typeface="Wingdings" panose="05000000000000000000" pitchFamily="2" charset="2"/>
              <a:buChar char="§"/>
              <a:defRPr>
                <a:solidFill>
                  <a:srgbClr val="213F99"/>
                </a:solidFill>
              </a:defRPr>
            </a:lvl4pPr>
            <a:lvl5pPr marL="1611313" indent="-228600">
              <a:lnSpc>
                <a:spcPct val="100000"/>
              </a:lnSpc>
              <a:spcBef>
                <a:spcPts val="400"/>
              </a:spcBef>
              <a:spcAft>
                <a:spcPts val="400"/>
              </a:spcAft>
              <a:defRPr>
                <a:solidFill>
                  <a:srgbClr val="213F99"/>
                </a:solidFill>
              </a:defRPr>
            </a:lvl5pPr>
          </a:lstStyle>
          <a:p>
            <a:pPr lvl="0"/>
            <a:r>
              <a:rPr lang="en-ZA" noProof="0" dirty="0"/>
              <a:t>First level</a:t>
            </a:r>
          </a:p>
          <a:p>
            <a:pPr lvl="1"/>
            <a:r>
              <a:rPr lang="en-ZA" noProof="0" dirty="0"/>
              <a:t>Second level</a:t>
            </a:r>
          </a:p>
          <a:p>
            <a:pPr lvl="2"/>
            <a:r>
              <a:rPr lang="en-ZA" noProof="0" dirty="0"/>
              <a:t>Third level</a:t>
            </a:r>
          </a:p>
          <a:p>
            <a:pPr lvl="3"/>
            <a:r>
              <a:rPr lang="en-ZA" noProof="0" dirty="0"/>
              <a:t>Fourth level</a:t>
            </a:r>
          </a:p>
          <a:p>
            <a:pPr lvl="4"/>
            <a:r>
              <a:rPr lang="en-ZA" noProof="0" dirty="0"/>
              <a:t>Fifth level</a:t>
            </a:r>
          </a:p>
          <a:p>
            <a:endParaRPr lang="en-ZA" dirty="0"/>
          </a:p>
        </p:txBody>
      </p:sp>
      <p:sp>
        <p:nvSpPr>
          <p:cNvPr id="9" name="Title Placeholder 2"/>
          <p:cNvSpPr txBox="1">
            <a:spLocks/>
          </p:cNvSpPr>
          <p:nvPr userDrawn="1"/>
        </p:nvSpPr>
        <p:spPr>
          <a:xfrm>
            <a:off x="1595396" y="73958"/>
            <a:ext cx="10515600" cy="7950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rgbClr val="213F99"/>
                </a:solidFill>
                <a:latin typeface="+mj-lt"/>
                <a:ea typeface="+mj-ea"/>
                <a:cs typeface="+mj-cs"/>
              </a:defRPr>
            </a:lvl1pPr>
          </a:lstStyle>
          <a:p>
            <a:r>
              <a:rPr lang="en-US" dirty="0" smtClean="0"/>
              <a:t>HEADING</a:t>
            </a:r>
            <a:endParaRPr lang="en-ZA" dirty="0"/>
          </a:p>
        </p:txBody>
      </p:sp>
      <p:sp>
        <p:nvSpPr>
          <p:cNvPr id="10" name="Footer Placeholder 3">
            <a:extLst>
              <a:ext uri="{FF2B5EF4-FFF2-40B4-BE49-F238E27FC236}">
                <a16:creationId xmlns="" xmlns:a16="http://schemas.microsoft.com/office/drawing/2014/main" id="{F02F372A-35C8-1D12-2663-485D23A883F4}"/>
              </a:ext>
            </a:extLst>
          </p:cNvPr>
          <p:cNvSpPr>
            <a:spLocks noGrp="1"/>
          </p:cNvSpPr>
          <p:nvPr>
            <p:ph type="ftr" sz="quarter" idx="3"/>
          </p:nvPr>
        </p:nvSpPr>
        <p:spPr>
          <a:xfrm>
            <a:off x="179388" y="6608911"/>
            <a:ext cx="3552923" cy="249089"/>
          </a:xfrm>
          <a:prstGeom prst="rect">
            <a:avLst/>
          </a:prstGeom>
        </p:spPr>
        <p:txBody>
          <a:bodyPr vert="horz" lIns="91440" tIns="45720" rIns="91440" bIns="45720" rtlCol="0" anchor="t"/>
          <a:lstStyle>
            <a:lvl1pPr algn="l">
              <a:defRPr sz="1000" b="1" baseline="0">
                <a:solidFill>
                  <a:srgbClr val="213F99"/>
                </a:solidFill>
                <a:latin typeface="Arial" panose="020B0604020202020204" pitchFamily="34" charset="0"/>
                <a:cs typeface="Arial" panose="020B0604020202020204" pitchFamily="34" charset="0"/>
              </a:defRPr>
            </a:lvl1pPr>
          </a:lstStyle>
          <a:p>
            <a:endParaRPr lang="en-GB" dirty="0"/>
          </a:p>
        </p:txBody>
      </p:sp>
    </p:spTree>
    <p:extLst>
      <p:ext uri="{BB962C8B-B14F-4D97-AF65-F5344CB8AC3E}">
        <p14:creationId xmlns:p14="http://schemas.microsoft.com/office/powerpoint/2010/main" val="3962423519"/>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ext Slides">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0F9761F8-64CB-C7EF-4937-B267688B7235}"/>
              </a:ext>
            </a:extLst>
          </p:cNvPr>
          <p:cNvSpPr>
            <a:spLocks noGrp="1"/>
          </p:cNvSpPr>
          <p:nvPr>
            <p:ph sz="half" idx="1"/>
          </p:nvPr>
        </p:nvSpPr>
        <p:spPr>
          <a:xfrm>
            <a:off x="60960" y="1139825"/>
            <a:ext cx="12059920" cy="5330248"/>
          </a:xfrm>
          <a:prstGeom prst="rect">
            <a:avLst/>
          </a:prstGeom>
        </p:spPr>
        <p:txBody>
          <a:bodyPr/>
          <a:lstStyle>
            <a:lvl1pPr>
              <a:defRPr>
                <a:solidFill>
                  <a:srgbClr val="233881"/>
                </a:solidFill>
              </a:defRPr>
            </a:lvl1pPr>
            <a:lvl2pPr>
              <a:defRPr>
                <a:solidFill>
                  <a:srgbClr val="233881"/>
                </a:solidFill>
              </a:defRPr>
            </a:lvl2pPr>
            <a:lvl3pPr>
              <a:defRPr>
                <a:solidFill>
                  <a:srgbClr val="233881"/>
                </a:solidFill>
              </a:defRPr>
            </a:lvl3pPr>
            <a:lvl4pPr>
              <a:defRPr>
                <a:solidFill>
                  <a:srgbClr val="233881"/>
                </a:solidFill>
              </a:defRPr>
            </a:lvl4pPr>
            <a:lvl5pPr>
              <a:defRPr>
                <a:solidFill>
                  <a:srgbClr val="23388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9" name="Text Placeholder 11">
            <a:extLst>
              <a:ext uri="{FF2B5EF4-FFF2-40B4-BE49-F238E27FC236}">
                <a16:creationId xmlns="" xmlns:a16="http://schemas.microsoft.com/office/drawing/2014/main" id="{7547A1CB-4CB9-CCE5-813B-1FA1936C9ED7}"/>
              </a:ext>
            </a:extLst>
          </p:cNvPr>
          <p:cNvSpPr>
            <a:spLocks noGrp="1"/>
          </p:cNvSpPr>
          <p:nvPr>
            <p:ph type="body" sz="quarter" idx="14" hasCustomPrompt="1"/>
          </p:nvPr>
        </p:nvSpPr>
        <p:spPr>
          <a:xfrm>
            <a:off x="71438" y="0"/>
            <a:ext cx="10545762" cy="884238"/>
          </a:xfrm>
          <a:prstGeom prst="rect">
            <a:avLst/>
          </a:prstGeom>
        </p:spPr>
        <p:txBody>
          <a:bodyPr anchor="ctr"/>
          <a:lstStyle>
            <a:lvl1pPr>
              <a:defRPr>
                <a:solidFill>
                  <a:srgbClr val="233881"/>
                </a:solidFill>
              </a:defRPr>
            </a:lvl1pPr>
          </a:lstStyle>
          <a:p>
            <a:pPr lvl="0"/>
            <a:r>
              <a:rPr lang="en-US" dirty="0"/>
              <a:t>HEADING</a:t>
            </a:r>
            <a:endParaRPr lang="en-ZA" dirty="0"/>
          </a:p>
        </p:txBody>
      </p:sp>
    </p:spTree>
    <p:extLst>
      <p:ext uri="{BB962C8B-B14F-4D97-AF65-F5344CB8AC3E}">
        <p14:creationId xmlns:p14="http://schemas.microsoft.com/office/powerpoint/2010/main" val="2439762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A892D379-70FB-B00C-3411-8B380392415A}"/>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6433642"/>
            <a:ext cx="4114799" cy="590790"/>
          </a:xfrm>
          <a:prstGeom prst="rect">
            <a:avLst/>
          </a:prstGeom>
        </p:spPr>
      </p:pic>
      <p:sp>
        <p:nvSpPr>
          <p:cNvPr id="12" name="Slide Number Placeholder 5">
            <a:extLst>
              <a:ext uri="{FF2B5EF4-FFF2-40B4-BE49-F238E27FC236}">
                <a16:creationId xmlns="" xmlns:a16="http://schemas.microsoft.com/office/drawing/2014/main" id="{C94706DE-970D-5E28-68DF-2168206AD39C}"/>
              </a:ext>
            </a:extLst>
          </p:cNvPr>
          <p:cNvSpPr txBox="1">
            <a:spLocks/>
          </p:cNvSpPr>
          <p:nvPr userDrawn="1"/>
        </p:nvSpPr>
        <p:spPr>
          <a:xfrm>
            <a:off x="3823335" y="6570345"/>
            <a:ext cx="306705" cy="304800"/>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50270FE-4D15-4E1E-8A3F-F50DC4ED65AA}" type="slidenum">
              <a:rPr lang="en-ZA" smtClean="0"/>
              <a:pPr algn="ctr"/>
              <a:t>‹#›</a:t>
            </a:fld>
            <a:endParaRPr lang="en-ZA" dirty="0"/>
          </a:p>
        </p:txBody>
      </p:sp>
      <p:pic>
        <p:nvPicPr>
          <p:cNvPr id="14" name="Picture 13" descr="A logo for a company&#10;&#10;Description automatically generated">
            <a:extLst>
              <a:ext uri="{FF2B5EF4-FFF2-40B4-BE49-F238E27FC236}">
                <a16:creationId xmlns="" xmlns:a16="http://schemas.microsoft.com/office/drawing/2014/main" id="{F38B15EC-4C21-282F-0565-B9FFFB6BCFE9}"/>
              </a:ext>
            </a:extLst>
          </p:cNvPr>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10677698" y="91440"/>
            <a:ext cx="1434724" cy="792000"/>
          </a:xfrm>
          <a:prstGeom prst="rect">
            <a:avLst/>
          </a:prstGeom>
        </p:spPr>
      </p:pic>
    </p:spTree>
    <p:extLst>
      <p:ext uri="{BB962C8B-B14F-4D97-AF65-F5344CB8AC3E}">
        <p14:creationId xmlns:p14="http://schemas.microsoft.com/office/powerpoint/2010/main" val="9561780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6" r:id="rId5"/>
    <p:sldLayoutId id="2147483657" r:id="rId6"/>
    <p:sldLayoutId id="2147483658" r:id="rId7"/>
    <p:sldLayoutId id="2147483659" r:id="rId8"/>
    <p:sldLayoutId id="2147483660"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b="1" kern="1200">
          <a:solidFill>
            <a:srgbClr val="00206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 xmlns:a16="http://schemas.microsoft.com/office/drawing/2014/main" id="{01F8D778-93E4-6E30-01D9-AB51794CF371}"/>
              </a:ext>
            </a:extLst>
          </p:cNvPr>
          <p:cNvSpPr>
            <a:spLocks noGrp="1"/>
          </p:cNvSpPr>
          <p:nvPr>
            <p:ph type="body" sz="quarter" idx="10"/>
          </p:nvPr>
        </p:nvSpPr>
        <p:spPr>
          <a:xfrm>
            <a:off x="5255127" y="958008"/>
            <a:ext cx="6858002" cy="1469159"/>
          </a:xfrm>
        </p:spPr>
        <p:txBody>
          <a:bodyPr/>
          <a:lstStyle/>
          <a:p>
            <a:pPr algn="ctr"/>
            <a:r>
              <a:rPr lang="en-US" dirty="0" err="1" smtClean="0"/>
              <a:t>Pelindaba</a:t>
            </a:r>
            <a:r>
              <a:rPr lang="en-US" dirty="0" smtClean="0"/>
              <a:t> Public </a:t>
            </a:r>
            <a:r>
              <a:rPr lang="en-US" dirty="0"/>
              <a:t>Safety Information </a:t>
            </a:r>
            <a:r>
              <a:rPr lang="en-US" dirty="0" smtClean="0"/>
              <a:t>Forum (PSIF</a:t>
            </a:r>
            <a:r>
              <a:rPr lang="en-US" dirty="0"/>
              <a:t>) </a:t>
            </a:r>
            <a:endParaRPr lang="en-US" dirty="0" smtClean="0"/>
          </a:p>
          <a:p>
            <a:pPr algn="ctr"/>
            <a:r>
              <a:rPr lang="en-US" dirty="0" smtClean="0"/>
              <a:t>4</a:t>
            </a:r>
            <a:r>
              <a:rPr lang="en-US" baseline="30000" dirty="0" smtClean="0"/>
              <a:t>th</a:t>
            </a:r>
            <a:r>
              <a:rPr lang="en-US" dirty="0" smtClean="0"/>
              <a:t>  </a:t>
            </a:r>
            <a:r>
              <a:rPr lang="en-US" dirty="0"/>
              <a:t>Meeting of 2024/25 FY</a:t>
            </a:r>
            <a:endParaRPr lang="en-ZA" dirty="0"/>
          </a:p>
          <a:p>
            <a:pPr algn="ctr"/>
            <a:endParaRPr lang="en-ZA" dirty="0"/>
          </a:p>
        </p:txBody>
      </p:sp>
      <p:sp>
        <p:nvSpPr>
          <p:cNvPr id="6" name="Text Placeholder 5">
            <a:extLst>
              <a:ext uri="{FF2B5EF4-FFF2-40B4-BE49-F238E27FC236}">
                <a16:creationId xmlns="" xmlns:a16="http://schemas.microsoft.com/office/drawing/2014/main" id="{0098B9E3-DCD9-D4D5-DA4F-1EDF26E8A104}"/>
              </a:ext>
            </a:extLst>
          </p:cNvPr>
          <p:cNvSpPr>
            <a:spLocks noGrp="1"/>
          </p:cNvSpPr>
          <p:nvPr>
            <p:ph type="body" sz="quarter" idx="12"/>
          </p:nvPr>
        </p:nvSpPr>
        <p:spPr>
          <a:xfrm>
            <a:off x="6872315" y="3902070"/>
            <a:ext cx="3947824" cy="706004"/>
          </a:xfrm>
        </p:spPr>
        <p:txBody>
          <a:bodyPr/>
          <a:lstStyle/>
          <a:p>
            <a:r>
              <a:rPr lang="en-US" dirty="0"/>
              <a:t>29 March 2025</a:t>
            </a:r>
            <a:endParaRPr lang="en-ZA" dirty="0">
              <a:solidFill>
                <a:srgbClr val="00A1AB"/>
              </a:solidFill>
            </a:endParaRPr>
          </a:p>
        </p:txBody>
      </p:sp>
    </p:spTree>
    <p:extLst>
      <p:ext uri="{BB962C8B-B14F-4D97-AF65-F5344CB8AC3E}">
        <p14:creationId xmlns:p14="http://schemas.microsoft.com/office/powerpoint/2010/main" val="7843696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730569367"/>
              </p:ext>
            </p:extLst>
          </p:nvPr>
        </p:nvGraphicFramePr>
        <p:xfrm>
          <a:off x="1231066" y="1009830"/>
          <a:ext cx="10055632" cy="4724545"/>
        </p:xfrm>
        <a:graphic>
          <a:graphicData uri="http://schemas.openxmlformats.org/drawingml/2006/table">
            <a:tbl>
              <a:tblPr firstRow="1" firstCol="1" bandRow="1">
                <a:tableStyleId>{5C22544A-7EE6-4342-B048-85BDC9FD1C3A}</a:tableStyleId>
              </a:tblPr>
              <a:tblGrid>
                <a:gridCol w="266924">
                  <a:extLst>
                    <a:ext uri="{9D8B030D-6E8A-4147-A177-3AD203B41FA5}">
                      <a16:colId xmlns="" xmlns:a16="http://schemas.microsoft.com/office/drawing/2014/main" val="2887418458"/>
                    </a:ext>
                  </a:extLst>
                </a:gridCol>
                <a:gridCol w="3436549">
                  <a:extLst>
                    <a:ext uri="{9D8B030D-6E8A-4147-A177-3AD203B41FA5}">
                      <a16:colId xmlns="" xmlns:a16="http://schemas.microsoft.com/office/drawing/2014/main" val="1028521714"/>
                    </a:ext>
                  </a:extLst>
                </a:gridCol>
                <a:gridCol w="5004828">
                  <a:extLst>
                    <a:ext uri="{9D8B030D-6E8A-4147-A177-3AD203B41FA5}">
                      <a16:colId xmlns="" xmlns:a16="http://schemas.microsoft.com/office/drawing/2014/main" val="2924509393"/>
                    </a:ext>
                  </a:extLst>
                </a:gridCol>
                <a:gridCol w="1347331">
                  <a:extLst>
                    <a:ext uri="{9D8B030D-6E8A-4147-A177-3AD203B41FA5}">
                      <a16:colId xmlns="" xmlns:a16="http://schemas.microsoft.com/office/drawing/2014/main" val="1136542685"/>
                    </a:ext>
                  </a:extLst>
                </a:gridCol>
              </a:tblGrid>
              <a:tr h="351707">
                <a:tc>
                  <a:txBody>
                    <a:bodyPr/>
                    <a:lstStyle/>
                    <a:p>
                      <a:pPr marL="0" marR="0">
                        <a:spcBef>
                          <a:spcPts val="600"/>
                        </a:spcBef>
                        <a:spcAft>
                          <a:spcPts val="600"/>
                        </a:spcAft>
                      </a:pPr>
                      <a:r>
                        <a:rPr lang="en-US" sz="1200" dirty="0">
                          <a:solidFill>
                            <a:schemeClr val="bg1"/>
                          </a:solidFill>
                          <a:effectLst/>
                          <a:latin typeface="Arial" panose="020B0604020202020204" pitchFamily="34" charset="0"/>
                          <a:cs typeface="Arial" panose="020B0604020202020204" pitchFamily="34" charset="0"/>
                        </a:rPr>
                        <a:t> </a:t>
                      </a:r>
                      <a:endPar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spcBef>
                          <a:spcPts val="600"/>
                        </a:spcBef>
                        <a:spcAft>
                          <a:spcPts val="600"/>
                        </a:spcAft>
                      </a:pPr>
                      <a:r>
                        <a:rPr lang="en-GB" sz="1200" dirty="0">
                          <a:solidFill>
                            <a:schemeClr val="bg1"/>
                          </a:solidFill>
                          <a:effectLst/>
                          <a:latin typeface="Arial" panose="020B0604020202020204" pitchFamily="34" charset="0"/>
                          <a:cs typeface="Arial" panose="020B0604020202020204" pitchFamily="34" charset="0"/>
                        </a:rPr>
                        <a:t>ITEM</a:t>
                      </a:r>
                      <a:endPar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spcBef>
                          <a:spcPts val="600"/>
                        </a:spcBef>
                        <a:spcAft>
                          <a:spcPts val="600"/>
                        </a:spcAft>
                      </a:pPr>
                      <a:r>
                        <a:rPr lang="en-GB" sz="1200" dirty="0">
                          <a:solidFill>
                            <a:schemeClr val="bg1"/>
                          </a:solidFill>
                          <a:effectLst/>
                          <a:latin typeface="Arial" panose="020B0604020202020204" pitchFamily="34" charset="0"/>
                          <a:cs typeface="Arial" panose="020B0604020202020204" pitchFamily="34" charset="0"/>
                        </a:rPr>
                        <a:t>LEAD</a:t>
                      </a:r>
                      <a:endPar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spcBef>
                          <a:spcPts val="600"/>
                        </a:spcBef>
                        <a:spcAft>
                          <a:spcPts val="600"/>
                        </a:spcAft>
                      </a:pPr>
                      <a:r>
                        <a:rPr lang="en-GB" sz="1200" dirty="0" smtClean="0">
                          <a:solidFill>
                            <a:schemeClr val="bg1"/>
                          </a:solidFill>
                          <a:effectLst/>
                          <a:latin typeface="Arial" panose="020B0604020202020204" pitchFamily="34" charset="0"/>
                          <a:cs typeface="Arial" panose="020B0604020202020204" pitchFamily="34" charset="0"/>
                        </a:rPr>
                        <a:t>TIME</a:t>
                      </a:r>
                      <a:endPar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extLst>
                  <a:ext uri="{0D108BD9-81ED-4DB2-BD59-A6C34878D82A}">
                    <a16:rowId xmlns="" xmlns:a16="http://schemas.microsoft.com/office/drawing/2014/main" val="439548403"/>
                  </a:ext>
                </a:extLst>
              </a:tr>
              <a:tr h="433099">
                <a:tc>
                  <a:txBody>
                    <a:bodyPr/>
                    <a:lstStyle/>
                    <a:p>
                      <a:pPr marL="0" marR="0" lvl="0" indent="0" algn="ctr">
                        <a:spcBef>
                          <a:spcPts val="600"/>
                        </a:spcBef>
                        <a:spcAft>
                          <a:spcPts val="600"/>
                        </a:spcAft>
                        <a:buFont typeface="+mj-lt"/>
                        <a:buNone/>
                      </a:pPr>
                      <a:r>
                        <a:rPr lang="en-US" sz="12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1.</a:t>
                      </a:r>
                      <a:endPar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spcBef>
                          <a:spcPts val="600"/>
                        </a:spcBef>
                        <a:spcAft>
                          <a:spcPts val="600"/>
                        </a:spcAft>
                      </a:pPr>
                      <a:r>
                        <a:rPr lang="en-GB" sz="1200" dirty="0">
                          <a:solidFill>
                            <a:srgbClr val="002060"/>
                          </a:solidFill>
                          <a:effectLst/>
                          <a:latin typeface="Arial" panose="020B0604020202020204" pitchFamily="34" charset="0"/>
                          <a:cs typeface="Arial" panose="020B0604020202020204" pitchFamily="34" charset="0"/>
                        </a:rPr>
                        <a:t>Welcome and </a:t>
                      </a:r>
                      <a:r>
                        <a:rPr lang="en-GB" sz="1200" dirty="0" smtClean="0">
                          <a:solidFill>
                            <a:srgbClr val="002060"/>
                          </a:solidFill>
                          <a:effectLst/>
                          <a:latin typeface="Arial" panose="020B0604020202020204" pitchFamily="34" charset="0"/>
                          <a:cs typeface="Arial" panose="020B0604020202020204" pitchFamily="34" charset="0"/>
                        </a:rPr>
                        <a:t>Announcement</a:t>
                      </a:r>
                      <a:r>
                        <a:rPr lang="en-GB" sz="1200" baseline="0" dirty="0" smtClean="0">
                          <a:solidFill>
                            <a:srgbClr val="002060"/>
                          </a:solidFill>
                          <a:effectLst/>
                          <a:latin typeface="Arial" panose="020B0604020202020204" pitchFamily="34" charset="0"/>
                          <a:cs typeface="Arial" panose="020B0604020202020204" pitchFamily="34" charset="0"/>
                        </a:rPr>
                        <a:t> of new Chairperson</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spcBef>
                          <a:spcPts val="600"/>
                        </a:spcBef>
                        <a:spcAft>
                          <a:spcPts val="600"/>
                        </a:spcAft>
                      </a:pPr>
                      <a:r>
                        <a:rPr lang="en-ZA" sz="1200" baseline="0" dirty="0" smtClean="0">
                          <a:solidFill>
                            <a:srgbClr val="002060"/>
                          </a:solidFill>
                          <a:latin typeface="Arial" panose="020B0604020202020204" pitchFamily="34" charset="0"/>
                          <a:cs typeface="Arial" panose="020B0604020202020204" pitchFamily="34" charset="0"/>
                        </a:rPr>
                        <a:t>Gino </a:t>
                      </a:r>
                      <a:r>
                        <a:rPr lang="en-ZA" sz="1200" baseline="0" dirty="0" err="1" smtClean="0">
                          <a:solidFill>
                            <a:srgbClr val="002060"/>
                          </a:solidFill>
                          <a:latin typeface="Arial" panose="020B0604020202020204" pitchFamily="34" charset="0"/>
                          <a:cs typeface="Arial" panose="020B0604020202020204" pitchFamily="34" charset="0"/>
                        </a:rPr>
                        <a:t>Moonsamy</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lgn="l">
                        <a:spcBef>
                          <a:spcPts val="600"/>
                        </a:spcBef>
                        <a:spcAft>
                          <a:spcPts val="600"/>
                        </a:spcAft>
                      </a:pPr>
                      <a:r>
                        <a:rPr lang="en-GB" sz="1200" dirty="0" smtClean="0">
                          <a:solidFill>
                            <a:srgbClr val="002060"/>
                          </a:solidFill>
                          <a:effectLst/>
                          <a:latin typeface="Arial" panose="020B0604020202020204" pitchFamily="34" charset="0"/>
                          <a:cs typeface="Arial" panose="020B0604020202020204" pitchFamily="34" charset="0"/>
                        </a:rPr>
                        <a:t>10:00 – 10:05</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extLst>
                  <a:ext uri="{0D108BD9-81ED-4DB2-BD59-A6C34878D82A}">
                    <a16:rowId xmlns="" xmlns:a16="http://schemas.microsoft.com/office/drawing/2014/main" val="2613399970"/>
                  </a:ext>
                </a:extLst>
              </a:tr>
              <a:tr h="439032">
                <a:tc>
                  <a:txBody>
                    <a:bodyPr/>
                    <a:lstStyle/>
                    <a:p>
                      <a:pPr marL="0" marR="0" lvl="0" indent="0" algn="ctr">
                        <a:spcBef>
                          <a:spcPts val="600"/>
                        </a:spcBef>
                        <a:spcAft>
                          <a:spcPts val="600"/>
                        </a:spcAft>
                        <a:buFont typeface="+mj-lt"/>
                        <a:buNone/>
                      </a:pPr>
                      <a:r>
                        <a:rPr lang="en-US" sz="1200" dirty="0" smtClean="0">
                          <a:solidFill>
                            <a:schemeClr val="bg1"/>
                          </a:solidFill>
                          <a:effectLst/>
                          <a:latin typeface="Arial" panose="020B0604020202020204" pitchFamily="34" charset="0"/>
                          <a:cs typeface="Arial" panose="020B0604020202020204" pitchFamily="34" charset="0"/>
                        </a:rPr>
                        <a:t>2.</a:t>
                      </a:r>
                      <a:r>
                        <a:rPr lang="en-US" sz="1200" dirty="0">
                          <a:solidFill>
                            <a:schemeClr val="bg1"/>
                          </a:solidFill>
                          <a:effectLst/>
                          <a:latin typeface="Arial" panose="020B0604020202020204" pitchFamily="34" charset="0"/>
                          <a:cs typeface="Arial" panose="020B0604020202020204" pitchFamily="34" charset="0"/>
                        </a:rPr>
                        <a:t> </a:t>
                      </a:r>
                      <a:endPar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lnSpc>
                          <a:spcPct val="150000"/>
                        </a:lnSpc>
                        <a:spcBef>
                          <a:spcPts val="600"/>
                        </a:spcBef>
                        <a:spcAft>
                          <a:spcPts val="600"/>
                        </a:spcAft>
                      </a:pPr>
                      <a:r>
                        <a:rPr lang="en-GB" sz="1200" dirty="0">
                          <a:solidFill>
                            <a:srgbClr val="002060"/>
                          </a:solidFill>
                          <a:effectLst/>
                          <a:latin typeface="Arial" panose="020B0604020202020204" pitchFamily="34" charset="0"/>
                          <a:cs typeface="Arial" panose="020B0604020202020204" pitchFamily="34" charset="0"/>
                        </a:rPr>
                        <a:t>Safety Minute </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spcBef>
                          <a:spcPts val="600"/>
                        </a:spcBef>
                        <a:spcAft>
                          <a:spcPts val="600"/>
                        </a:spcAft>
                      </a:pPr>
                      <a:r>
                        <a:rPr lang="en-US" sz="1200" dirty="0" err="1"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rPr>
                        <a:t>Noxolo</a:t>
                      </a:r>
                      <a:r>
                        <a:rPr lang="en-US" sz="1200" baseline="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rPr>
                        <a:t> Kunene</a:t>
                      </a:r>
                      <a:r>
                        <a:rPr lang="en-US" sz="120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rPr>
                        <a:t>, Head:</a:t>
                      </a:r>
                      <a:r>
                        <a:rPr lang="en-US" sz="1200" baseline="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rPr>
                        <a:t> Licensing and Regulatory Management</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lgn="l">
                        <a:spcBef>
                          <a:spcPts val="600"/>
                        </a:spcBef>
                        <a:spcAft>
                          <a:spcPts val="600"/>
                        </a:spcAft>
                      </a:pPr>
                      <a:r>
                        <a:rPr lang="en-GB" sz="1200" dirty="0" smtClean="0">
                          <a:solidFill>
                            <a:srgbClr val="002060"/>
                          </a:solidFill>
                          <a:effectLst/>
                          <a:latin typeface="Arial" panose="020B0604020202020204" pitchFamily="34" charset="0"/>
                          <a:cs typeface="Arial" panose="020B0604020202020204" pitchFamily="34" charset="0"/>
                        </a:rPr>
                        <a:t>10:05 </a:t>
                      </a:r>
                      <a:r>
                        <a:rPr lang="en-GB" sz="1200" dirty="0">
                          <a:solidFill>
                            <a:srgbClr val="002060"/>
                          </a:solidFill>
                          <a:effectLst/>
                          <a:latin typeface="Arial" panose="020B0604020202020204" pitchFamily="34" charset="0"/>
                          <a:cs typeface="Arial" panose="020B0604020202020204" pitchFamily="34" charset="0"/>
                        </a:rPr>
                        <a:t>– </a:t>
                      </a:r>
                      <a:r>
                        <a:rPr lang="en-GB" sz="1200" dirty="0" smtClean="0">
                          <a:solidFill>
                            <a:srgbClr val="002060"/>
                          </a:solidFill>
                          <a:effectLst/>
                          <a:latin typeface="Arial" panose="020B0604020202020204" pitchFamily="34" charset="0"/>
                          <a:cs typeface="Arial" panose="020B0604020202020204" pitchFamily="34" charset="0"/>
                        </a:rPr>
                        <a:t>10:10</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extLst>
                  <a:ext uri="{0D108BD9-81ED-4DB2-BD59-A6C34878D82A}">
                    <a16:rowId xmlns="" xmlns:a16="http://schemas.microsoft.com/office/drawing/2014/main" val="544198426"/>
                  </a:ext>
                </a:extLst>
              </a:tr>
              <a:tr h="450995">
                <a:tc>
                  <a:txBody>
                    <a:bodyPr/>
                    <a:lstStyle/>
                    <a:p>
                      <a:pPr marL="0" marR="0" lvl="0" indent="0" algn="ctr">
                        <a:spcBef>
                          <a:spcPts val="600"/>
                        </a:spcBef>
                        <a:spcAft>
                          <a:spcPts val="600"/>
                        </a:spcAft>
                        <a:buFont typeface="+mj-lt"/>
                        <a:buNone/>
                      </a:pPr>
                      <a:r>
                        <a:rPr lang="en-US" sz="12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3.</a:t>
                      </a:r>
                      <a:endPar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lnSpc>
                          <a:spcPct val="150000"/>
                        </a:lnSpc>
                        <a:spcBef>
                          <a:spcPts val="600"/>
                        </a:spcBef>
                        <a:spcAft>
                          <a:spcPts val="600"/>
                        </a:spcAft>
                      </a:pPr>
                      <a:r>
                        <a:rPr lang="en-US" sz="1200" dirty="0" smtClean="0">
                          <a:solidFill>
                            <a:srgbClr val="002060"/>
                          </a:solidFill>
                          <a:latin typeface="Arial" panose="020B0604020202020204" pitchFamily="34" charset="0"/>
                          <a:cs typeface="Arial" panose="020B0604020202020204" pitchFamily="34" charset="0"/>
                        </a:rPr>
                        <a:t>Minutes of the previous meeting</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ZA" sz="1200" dirty="0" smtClean="0">
                          <a:solidFill>
                            <a:srgbClr val="002060"/>
                          </a:solidFill>
                          <a:latin typeface="Arial" panose="020B0604020202020204" pitchFamily="34" charset="0"/>
                          <a:cs typeface="Arial" panose="020B0604020202020204" pitchFamily="34" charset="0"/>
                        </a:rPr>
                        <a:t>Chairperson</a:t>
                      </a:r>
                      <a:endParaRPr lang="en-US" sz="120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lgn="l">
                        <a:spcBef>
                          <a:spcPts val="600"/>
                        </a:spcBef>
                        <a:spcAft>
                          <a:spcPts val="600"/>
                        </a:spcAft>
                      </a:pPr>
                      <a:r>
                        <a:rPr lang="en-US" sz="120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rPr>
                        <a:t>10:10 – 10:20</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extLst>
                  <a:ext uri="{0D108BD9-81ED-4DB2-BD59-A6C34878D82A}">
                    <a16:rowId xmlns="" xmlns:a16="http://schemas.microsoft.com/office/drawing/2014/main" val="10004"/>
                  </a:ext>
                </a:extLst>
              </a:tr>
              <a:tr h="453373">
                <a:tc>
                  <a:txBody>
                    <a:bodyPr/>
                    <a:lstStyle/>
                    <a:p>
                      <a:pPr marL="0" marR="0" lvl="0" indent="0" algn="ctr" defTabSz="457200" rtl="0" eaLnBrk="1" fontAlgn="auto" latinLnBrk="0" hangingPunct="1">
                        <a:lnSpc>
                          <a:spcPct val="100000"/>
                        </a:lnSpc>
                        <a:spcBef>
                          <a:spcPts val="600"/>
                        </a:spcBef>
                        <a:spcAft>
                          <a:spcPts val="600"/>
                        </a:spcAft>
                        <a:buClrTx/>
                        <a:buSzTx/>
                        <a:buFont typeface="+mj-lt"/>
                        <a:buNone/>
                        <a:tabLst/>
                        <a:defRPr/>
                      </a:pPr>
                      <a:r>
                        <a:rPr lang="en-US" sz="12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4.</a:t>
                      </a:r>
                      <a:endPar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lvl="0" indent="0" algn="l" defTabSz="457200" rtl="0" eaLnBrk="1" fontAlgn="auto" latinLnBrk="0" hangingPunct="1">
                        <a:lnSpc>
                          <a:spcPct val="150000"/>
                        </a:lnSpc>
                        <a:spcBef>
                          <a:spcPts val="600"/>
                        </a:spcBef>
                        <a:spcAft>
                          <a:spcPts val="600"/>
                        </a:spcAft>
                        <a:buClrTx/>
                        <a:buSzTx/>
                        <a:buFontTx/>
                        <a:buNone/>
                        <a:tabLst/>
                        <a:defRPr/>
                      </a:pPr>
                      <a:r>
                        <a:rPr lang="en-US" sz="1200" dirty="0" smtClean="0">
                          <a:solidFill>
                            <a:srgbClr val="002060"/>
                          </a:solidFill>
                          <a:latin typeface="Arial" panose="020B0604020202020204" pitchFamily="34" charset="0"/>
                          <a:cs typeface="Arial" panose="020B0604020202020204" pitchFamily="34" charset="0"/>
                        </a:rPr>
                        <a:t>Matters arising from previous minutes </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lvl="0" indent="0" algn="l" defTabSz="457200" rtl="0" eaLnBrk="1" fontAlgn="auto" latinLnBrk="0" hangingPunct="1">
                        <a:lnSpc>
                          <a:spcPct val="150000"/>
                        </a:lnSpc>
                        <a:spcBef>
                          <a:spcPts val="600"/>
                        </a:spcBef>
                        <a:spcAft>
                          <a:spcPts val="600"/>
                        </a:spcAft>
                        <a:buClrTx/>
                        <a:buSzTx/>
                        <a:buFontTx/>
                        <a:buNone/>
                        <a:tabLst/>
                        <a:defRPr/>
                      </a:pPr>
                      <a:r>
                        <a:rPr lang="en-ZA" sz="1200" dirty="0" smtClean="0">
                          <a:solidFill>
                            <a:srgbClr val="002060"/>
                          </a:solidFill>
                          <a:latin typeface="Arial" panose="020B0604020202020204" pitchFamily="34" charset="0"/>
                          <a:cs typeface="Arial" panose="020B0604020202020204" pitchFamily="34" charset="0"/>
                        </a:rPr>
                        <a:t>Chairperson</a:t>
                      </a:r>
                      <a:endParaRPr lang="en-US" sz="120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lvl="0" indent="0" algn="l" defTabSz="457200" rtl="0" eaLnBrk="1" fontAlgn="auto" latinLnBrk="0" hangingPunct="1">
                        <a:lnSpc>
                          <a:spcPct val="100000"/>
                        </a:lnSpc>
                        <a:spcBef>
                          <a:spcPts val="600"/>
                        </a:spcBef>
                        <a:spcAft>
                          <a:spcPts val="600"/>
                        </a:spcAft>
                        <a:buClrTx/>
                        <a:buSzTx/>
                        <a:buFontTx/>
                        <a:buNone/>
                        <a:tabLst/>
                        <a:defRPr/>
                      </a:pPr>
                      <a:r>
                        <a:rPr lang="en-US" sz="120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rPr>
                        <a:t>10:20 – 10:35</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extLst>
                  <a:ext uri="{0D108BD9-81ED-4DB2-BD59-A6C34878D82A}">
                    <a16:rowId xmlns="" xmlns:a16="http://schemas.microsoft.com/office/drawing/2014/main" val="10005"/>
                  </a:ext>
                </a:extLst>
              </a:tr>
              <a:tr h="409981">
                <a:tc rowSpan="2">
                  <a:txBody>
                    <a:bodyPr/>
                    <a:lstStyle/>
                    <a:p>
                      <a:pPr marL="0" marR="0" lvl="0" indent="0" algn="ctr">
                        <a:spcBef>
                          <a:spcPts val="600"/>
                        </a:spcBef>
                        <a:spcAft>
                          <a:spcPts val="600"/>
                        </a:spcAft>
                        <a:buFont typeface="+mj-lt"/>
                        <a:buNone/>
                      </a:pPr>
                      <a:r>
                        <a:rPr lang="en-US" sz="12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5.</a:t>
                      </a:r>
                      <a:endPar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lnSpc>
                          <a:spcPct val="150000"/>
                        </a:lnSpc>
                        <a:spcBef>
                          <a:spcPts val="600"/>
                        </a:spcBef>
                        <a:spcAft>
                          <a:spcPts val="600"/>
                        </a:spcAft>
                      </a:pPr>
                      <a:r>
                        <a:rPr lang="en-US" sz="120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rPr>
                        <a:t>Necsa Group Update</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solidFill>
                      <a:srgbClr val="CFD5EA"/>
                    </a:solidFill>
                  </a:tcPr>
                </a:tc>
                <a:tc>
                  <a:txBody>
                    <a:bodyPr/>
                    <a:lstStyle/>
                    <a:p>
                      <a:pPr marL="0" marR="0" lvl="0" indent="0" algn="l" defTabSz="457200" rtl="0" eaLnBrk="1" fontAlgn="auto" latinLnBrk="0" hangingPunct="1">
                        <a:lnSpc>
                          <a:spcPct val="150000"/>
                        </a:lnSpc>
                        <a:spcBef>
                          <a:spcPts val="600"/>
                        </a:spcBef>
                        <a:spcAft>
                          <a:spcPts val="600"/>
                        </a:spcAft>
                        <a:buClrTx/>
                        <a:buSzTx/>
                        <a:buFontTx/>
                        <a:buNone/>
                        <a:tabLst/>
                        <a:defRPr/>
                      </a:pPr>
                      <a:r>
                        <a:rPr lang="en-US" sz="120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rPr>
                        <a:t>Loyiso Tyabashe, Group Chief Executive Officer</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solidFill>
                      <a:srgbClr val="CFD5EA"/>
                    </a:solidFill>
                  </a:tcPr>
                </a:tc>
                <a:tc>
                  <a:txBody>
                    <a:bodyPr/>
                    <a:lstStyle/>
                    <a:p>
                      <a:pPr marL="0" marR="0">
                        <a:spcBef>
                          <a:spcPts val="600"/>
                        </a:spcBef>
                        <a:spcAft>
                          <a:spcPts val="600"/>
                        </a:spcAft>
                      </a:pPr>
                      <a:r>
                        <a:rPr lang="en-US" sz="120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rPr>
                        <a:t>10:35 – 11:00</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solidFill>
                      <a:srgbClr val="CFD5EA"/>
                    </a:solidFill>
                  </a:tcPr>
                </a:tc>
                <a:extLst>
                  <a:ext uri="{0D108BD9-81ED-4DB2-BD59-A6C34878D82A}">
                    <a16:rowId xmlns="" xmlns:a16="http://schemas.microsoft.com/office/drawing/2014/main" val="10006"/>
                  </a:ext>
                </a:extLst>
              </a:tr>
              <a:tr h="409981">
                <a:tc vMerge="1">
                  <a:txBody>
                    <a:bodyPr/>
                    <a:lstStyle/>
                    <a:p>
                      <a:pPr marL="0" marR="0" lvl="0" indent="0">
                        <a:spcBef>
                          <a:spcPts val="600"/>
                        </a:spcBef>
                        <a:spcAft>
                          <a:spcPts val="600"/>
                        </a:spcAft>
                        <a:buFont typeface="+mj-lt"/>
                        <a:buNone/>
                      </a:pP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lnSpc>
                          <a:spcPct val="150000"/>
                        </a:lnSpc>
                        <a:spcBef>
                          <a:spcPts val="600"/>
                        </a:spcBef>
                        <a:spcAft>
                          <a:spcPts val="600"/>
                        </a:spcAft>
                      </a:pPr>
                      <a:r>
                        <a:rPr lang="en-US" sz="1200" i="1"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rPr>
                        <a:t>Comments and Discussion</a:t>
                      </a:r>
                      <a:endParaRPr lang="en-US" sz="1200" i="1"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lvl="0" indent="0" algn="l" defTabSz="457200" rtl="0" eaLnBrk="1" fontAlgn="auto" latinLnBrk="0" hangingPunct="1">
                        <a:lnSpc>
                          <a:spcPct val="150000"/>
                        </a:lnSpc>
                        <a:spcBef>
                          <a:spcPts val="600"/>
                        </a:spcBef>
                        <a:spcAft>
                          <a:spcPts val="600"/>
                        </a:spcAft>
                        <a:buClrTx/>
                        <a:buSzTx/>
                        <a:buFontTx/>
                        <a:buNone/>
                        <a:tabLst/>
                        <a:defRPr/>
                      </a:pPr>
                      <a:r>
                        <a:rPr lang="en-ZA" sz="1200" dirty="0" smtClean="0">
                          <a:solidFill>
                            <a:srgbClr val="002060"/>
                          </a:solidFill>
                          <a:latin typeface="Arial" panose="020B0604020202020204" pitchFamily="34" charset="0"/>
                          <a:cs typeface="Arial" panose="020B0604020202020204" pitchFamily="34" charset="0"/>
                        </a:rPr>
                        <a:t>Chairperson</a:t>
                      </a:r>
                      <a:endParaRPr lang="en-US" sz="120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spcBef>
                          <a:spcPts val="600"/>
                        </a:spcBef>
                        <a:spcAft>
                          <a:spcPts val="600"/>
                        </a:spcAft>
                      </a:pPr>
                      <a:r>
                        <a:rPr lang="en-US" sz="120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rPr>
                        <a:t>11:00 – 11:10</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extLst>
                  <a:ext uri="{0D108BD9-81ED-4DB2-BD59-A6C34878D82A}">
                    <a16:rowId xmlns="" xmlns:a16="http://schemas.microsoft.com/office/drawing/2014/main" val="10009"/>
                  </a:ext>
                </a:extLst>
              </a:tr>
              <a:tr h="409981">
                <a:tc rowSpan="2">
                  <a:txBody>
                    <a:bodyPr/>
                    <a:lstStyle/>
                    <a:p>
                      <a:pPr marL="0" marR="0" lvl="0" indent="0" algn="ctr">
                        <a:spcBef>
                          <a:spcPts val="600"/>
                        </a:spcBef>
                        <a:spcAft>
                          <a:spcPts val="600"/>
                        </a:spcAft>
                        <a:buFont typeface="+mj-lt"/>
                        <a:buNone/>
                      </a:pPr>
                      <a:r>
                        <a:rPr lang="en-US" sz="12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6.</a:t>
                      </a:r>
                      <a:endPar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lnSpc>
                          <a:spcPct val="150000"/>
                        </a:lnSpc>
                        <a:spcBef>
                          <a:spcPts val="600"/>
                        </a:spcBef>
                        <a:spcAft>
                          <a:spcPts val="600"/>
                        </a:spcAft>
                      </a:pPr>
                      <a:r>
                        <a:rPr lang="en-US" sz="120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rPr>
                        <a:t>NNR Update</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lvl="0" indent="0" algn="l" defTabSz="457200" rtl="0" eaLnBrk="1" fontAlgn="auto" latinLnBrk="0" hangingPunct="1">
                        <a:lnSpc>
                          <a:spcPct val="150000"/>
                        </a:lnSpc>
                        <a:spcBef>
                          <a:spcPts val="600"/>
                        </a:spcBef>
                        <a:spcAft>
                          <a:spcPts val="600"/>
                        </a:spcAft>
                        <a:buClrTx/>
                        <a:buSzTx/>
                        <a:buFontTx/>
                        <a:buNone/>
                        <a:tabLst/>
                        <a:defRPr/>
                      </a:pPr>
                      <a:r>
                        <a:rPr lang="en-US" sz="120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rPr>
                        <a:t>Wesley Damon, Acting Programme Manager: Nuclear Technology</a:t>
                      </a:r>
                      <a:r>
                        <a:rPr lang="en-US" sz="1200" baseline="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rPr>
                        <a:t> </a:t>
                      </a:r>
                      <a:r>
                        <a:rPr lang="en-US" sz="120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rPr>
                        <a:t>and Waste Projects</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spcBef>
                          <a:spcPts val="600"/>
                        </a:spcBef>
                        <a:spcAft>
                          <a:spcPts val="600"/>
                        </a:spcAft>
                      </a:pPr>
                      <a:r>
                        <a:rPr lang="en-US" sz="120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rPr>
                        <a:t>11:10 – 11:20</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extLst>
                  <a:ext uri="{0D108BD9-81ED-4DB2-BD59-A6C34878D82A}">
                    <a16:rowId xmlns="" xmlns:a16="http://schemas.microsoft.com/office/drawing/2014/main" val="10010"/>
                  </a:ext>
                </a:extLst>
              </a:tr>
              <a:tr h="415858">
                <a:tc vMerge="1">
                  <a:txBody>
                    <a:bodyPr/>
                    <a:lstStyle/>
                    <a:p>
                      <a:pPr marL="0" marR="0" lvl="0" indent="0">
                        <a:spcBef>
                          <a:spcPts val="600"/>
                        </a:spcBef>
                        <a:spcAft>
                          <a:spcPts val="600"/>
                        </a:spcAft>
                        <a:buFont typeface="+mj-lt"/>
                        <a:buNone/>
                      </a:pPr>
                      <a:endParaRPr lang="en-US" sz="1200" dirty="0">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228600" marR="0" indent="-228600">
                        <a:spcBef>
                          <a:spcPts val="600"/>
                        </a:spcBef>
                        <a:spcAft>
                          <a:spcPts val="600"/>
                        </a:spcAft>
                      </a:pPr>
                      <a:r>
                        <a:rPr lang="en-US" sz="1200" i="1"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rPr>
                        <a:t>Comments and Discussion</a:t>
                      </a:r>
                      <a:endParaRPr lang="en-US" sz="1200" i="1"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solidFill>
                      <a:srgbClr val="E9EBF5"/>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200" dirty="0" smtClean="0">
                          <a:solidFill>
                            <a:srgbClr val="002060"/>
                          </a:solidFill>
                          <a:latin typeface="Arial" panose="020B0604020202020204" pitchFamily="34" charset="0"/>
                          <a:cs typeface="Arial" panose="020B0604020202020204" pitchFamily="34" charset="0"/>
                        </a:rPr>
                        <a:t>Chairperson</a:t>
                      </a:r>
                      <a:endParaRPr lang="en-US" sz="120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ZA" sz="1200" dirty="0">
                        <a:solidFill>
                          <a:srgbClr val="002060"/>
                        </a:solidFill>
                        <a:latin typeface="Arial" panose="020B0604020202020204" pitchFamily="34" charset="0"/>
                        <a:cs typeface="Arial" panose="020B0604020202020204" pitchFamily="34" charset="0"/>
                      </a:endParaRPr>
                    </a:p>
                  </a:txBody>
                  <a:tcPr marL="20031" marR="20031" marT="0" marB="0" anchor="ctr">
                    <a:solidFill>
                      <a:srgbClr val="E9EBF5"/>
                    </a:solidFill>
                  </a:tcPr>
                </a:tc>
                <a:tc>
                  <a:txBody>
                    <a:bodyPr/>
                    <a:lstStyle/>
                    <a:p>
                      <a:pPr algn="l"/>
                      <a:r>
                        <a:rPr lang="en-ZA" sz="1200" dirty="0" smtClean="0">
                          <a:solidFill>
                            <a:srgbClr val="002060"/>
                          </a:solidFill>
                          <a:latin typeface="Arial" panose="020B0604020202020204" pitchFamily="34" charset="0"/>
                          <a:cs typeface="Arial" panose="020B0604020202020204" pitchFamily="34" charset="0"/>
                        </a:rPr>
                        <a:t>11:20 – 11:30</a:t>
                      </a:r>
                      <a:endParaRPr lang="en-ZA" sz="1200" dirty="0">
                        <a:solidFill>
                          <a:srgbClr val="002060"/>
                        </a:solidFill>
                        <a:latin typeface="Arial" panose="020B0604020202020204" pitchFamily="34" charset="0"/>
                        <a:cs typeface="Arial" panose="020B0604020202020204" pitchFamily="34" charset="0"/>
                      </a:endParaRPr>
                    </a:p>
                  </a:txBody>
                  <a:tcPr marL="20031" marR="20031" marT="0" marB="0" anchor="ctr">
                    <a:solidFill>
                      <a:srgbClr val="E9EBF5"/>
                    </a:solidFill>
                  </a:tcPr>
                </a:tc>
                <a:extLst>
                  <a:ext uri="{0D108BD9-81ED-4DB2-BD59-A6C34878D82A}">
                    <a16:rowId xmlns="" xmlns:a16="http://schemas.microsoft.com/office/drawing/2014/main" val="10011"/>
                  </a:ext>
                </a:extLst>
              </a:tr>
              <a:tr h="424676">
                <a:tc>
                  <a:txBody>
                    <a:bodyPr/>
                    <a:lstStyle/>
                    <a:p>
                      <a:pPr marL="0" marR="0" lvl="0" indent="0" algn="ctr">
                        <a:spcBef>
                          <a:spcPts val="600"/>
                        </a:spcBef>
                        <a:spcAft>
                          <a:spcPts val="600"/>
                        </a:spcAft>
                        <a:buFont typeface="+mj-lt"/>
                        <a:buNone/>
                      </a:pPr>
                      <a:r>
                        <a:rPr lang="en-US" sz="1200" dirty="0" smtClean="0">
                          <a:solidFill>
                            <a:schemeClr val="bg1"/>
                          </a:solidFill>
                          <a:effectLst/>
                          <a:latin typeface="Arial" panose="020B0604020202020204" pitchFamily="34" charset="0"/>
                          <a:ea typeface="Times New Roman" panose="02020603050405020304" pitchFamily="18" charset="0"/>
                          <a:cs typeface="Arial" panose="020B0604020202020204" pitchFamily="34" charset="0"/>
                        </a:rPr>
                        <a:t>7.</a:t>
                      </a:r>
                      <a:endPar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228600" marR="0" indent="-228600">
                        <a:spcBef>
                          <a:spcPts val="600"/>
                        </a:spcBef>
                        <a:spcAft>
                          <a:spcPts val="600"/>
                        </a:spcAft>
                      </a:pPr>
                      <a:r>
                        <a:rPr lang="en-US" sz="120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rPr>
                        <a:t>General</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solidFill>
                      <a:srgbClr val="CFD5EA"/>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ZA" sz="1200" dirty="0" smtClean="0">
                          <a:solidFill>
                            <a:srgbClr val="002060"/>
                          </a:solidFill>
                          <a:latin typeface="Arial" panose="020B0604020202020204" pitchFamily="34" charset="0"/>
                          <a:cs typeface="Arial" panose="020B0604020202020204" pitchFamily="34" charset="0"/>
                        </a:rPr>
                        <a:t>Chairperson</a:t>
                      </a:r>
                      <a:endParaRPr lang="en-US" sz="120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ZA" sz="1200" dirty="0">
                        <a:solidFill>
                          <a:srgbClr val="002060"/>
                        </a:solidFill>
                        <a:latin typeface="Arial" panose="020B0604020202020204" pitchFamily="34" charset="0"/>
                        <a:cs typeface="Arial" panose="020B0604020202020204" pitchFamily="34" charset="0"/>
                      </a:endParaRPr>
                    </a:p>
                  </a:txBody>
                  <a:tcPr marL="20031" marR="20031" marT="0" marB="0" anchor="ctr">
                    <a:solidFill>
                      <a:srgbClr val="CFD5EA"/>
                    </a:solidFill>
                  </a:tcPr>
                </a:tc>
                <a:tc>
                  <a:txBody>
                    <a:bodyPr/>
                    <a:lstStyle/>
                    <a:p>
                      <a:pPr algn="l"/>
                      <a:r>
                        <a:rPr lang="en-US" sz="1200" dirty="0" smtClean="0">
                          <a:solidFill>
                            <a:srgbClr val="002060"/>
                          </a:solidFill>
                          <a:latin typeface="Arial" panose="020B0604020202020204" pitchFamily="34" charset="0"/>
                          <a:cs typeface="Arial" panose="020B0604020202020204" pitchFamily="34" charset="0"/>
                        </a:rPr>
                        <a:t>11:30 – 11:40</a:t>
                      </a:r>
                      <a:endParaRPr lang="en-ZA" sz="1200" dirty="0">
                        <a:solidFill>
                          <a:srgbClr val="002060"/>
                        </a:solidFill>
                        <a:latin typeface="Arial" panose="020B0604020202020204" pitchFamily="34" charset="0"/>
                        <a:cs typeface="Arial" panose="020B0604020202020204" pitchFamily="34" charset="0"/>
                      </a:endParaRPr>
                    </a:p>
                  </a:txBody>
                  <a:tcPr marL="20031" marR="20031" marT="0" marB="0" anchor="ctr">
                    <a:solidFill>
                      <a:srgbClr val="CFD5EA"/>
                    </a:solidFill>
                  </a:tcPr>
                </a:tc>
                <a:extLst>
                  <a:ext uri="{0D108BD9-81ED-4DB2-BD59-A6C34878D82A}">
                    <a16:rowId xmlns="" xmlns:a16="http://schemas.microsoft.com/office/drawing/2014/main" val="10012"/>
                  </a:ext>
                </a:extLst>
              </a:tr>
              <a:tr h="387203">
                <a:tc>
                  <a:txBody>
                    <a:bodyPr/>
                    <a:lstStyle/>
                    <a:p>
                      <a:pPr marL="0" marR="0" lvl="0" indent="0" algn="ctr">
                        <a:spcBef>
                          <a:spcPts val="600"/>
                        </a:spcBef>
                        <a:spcAft>
                          <a:spcPts val="600"/>
                        </a:spcAft>
                        <a:buFont typeface="+mj-lt"/>
                        <a:buNone/>
                      </a:pPr>
                      <a:r>
                        <a:rPr lang="en-US" sz="1200" dirty="0" smtClean="0">
                          <a:solidFill>
                            <a:schemeClr val="bg1"/>
                          </a:solidFill>
                          <a:effectLst/>
                          <a:latin typeface="Arial" panose="020B0604020202020204" pitchFamily="34" charset="0"/>
                          <a:ea typeface="+mn-ea"/>
                          <a:cs typeface="Arial" panose="020B0604020202020204" pitchFamily="34" charset="0"/>
                        </a:rPr>
                        <a:t>8.</a:t>
                      </a:r>
                      <a:endParaRPr lang="en-US" sz="120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tc>
                <a:tc>
                  <a:txBody>
                    <a:bodyPr/>
                    <a:lstStyle/>
                    <a:p>
                      <a:pPr marL="0" marR="0">
                        <a:spcBef>
                          <a:spcPts val="600"/>
                        </a:spcBef>
                        <a:spcAft>
                          <a:spcPts val="600"/>
                        </a:spcAft>
                      </a:pPr>
                      <a:r>
                        <a:rPr lang="en-GB" sz="1200" dirty="0">
                          <a:solidFill>
                            <a:srgbClr val="002060"/>
                          </a:solidFill>
                          <a:effectLst/>
                          <a:latin typeface="Arial" panose="020B0604020202020204" pitchFamily="34" charset="0"/>
                          <a:cs typeface="Arial" panose="020B0604020202020204" pitchFamily="34" charset="0"/>
                        </a:rPr>
                        <a:t>Closure </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solidFill>
                      <a:srgbClr val="CFD5EA"/>
                    </a:solidFill>
                  </a:tcPr>
                </a:tc>
                <a:tc>
                  <a:txBody>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lang="en-ZA" sz="1200" dirty="0" smtClean="0">
                          <a:solidFill>
                            <a:srgbClr val="002060"/>
                          </a:solidFill>
                          <a:latin typeface="Arial" panose="020B0604020202020204" pitchFamily="34" charset="0"/>
                          <a:cs typeface="Arial" panose="020B0604020202020204" pitchFamily="34" charset="0"/>
                        </a:rPr>
                        <a:t>Chairperson</a:t>
                      </a:r>
                      <a:endParaRPr lang="en-US" sz="120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solidFill>
                      <a:srgbClr val="CFD5EA"/>
                    </a:solidFill>
                  </a:tcPr>
                </a:tc>
                <a:tc>
                  <a:txBody>
                    <a:bodyPr/>
                    <a:lstStyle/>
                    <a:p>
                      <a:pPr marL="0" marR="0">
                        <a:spcBef>
                          <a:spcPts val="600"/>
                        </a:spcBef>
                        <a:spcAft>
                          <a:spcPts val="600"/>
                        </a:spcAft>
                      </a:pPr>
                      <a:r>
                        <a:rPr lang="en-US" sz="1200" dirty="0" smtClean="0">
                          <a:solidFill>
                            <a:srgbClr val="002060"/>
                          </a:solidFill>
                          <a:effectLst/>
                          <a:latin typeface="Arial" panose="020B0604020202020204" pitchFamily="34" charset="0"/>
                          <a:ea typeface="Times New Roman" panose="02020603050405020304" pitchFamily="18" charset="0"/>
                          <a:cs typeface="Arial" panose="020B0604020202020204" pitchFamily="34" charset="0"/>
                        </a:rPr>
                        <a:t>11:45</a:t>
                      </a:r>
                      <a:endParaRPr lang="en-US" sz="1200" dirty="0">
                        <a:solidFill>
                          <a:srgbClr val="002060"/>
                        </a:solidFill>
                        <a:effectLst/>
                        <a:latin typeface="Arial" panose="020B0604020202020204" pitchFamily="34" charset="0"/>
                        <a:ea typeface="Times New Roman" panose="02020603050405020304" pitchFamily="18" charset="0"/>
                        <a:cs typeface="Arial" panose="020B0604020202020204" pitchFamily="34" charset="0"/>
                      </a:endParaRPr>
                    </a:p>
                  </a:txBody>
                  <a:tcPr marL="20031" marR="20031" marT="0" marB="0" anchor="ctr">
                    <a:solidFill>
                      <a:srgbClr val="CFD5EA"/>
                    </a:solidFill>
                  </a:tcPr>
                </a:tc>
                <a:extLst>
                  <a:ext uri="{0D108BD9-81ED-4DB2-BD59-A6C34878D82A}">
                    <a16:rowId xmlns="" xmlns:a16="http://schemas.microsoft.com/office/drawing/2014/main" val="1458913273"/>
                  </a:ext>
                </a:extLst>
              </a:tr>
            </a:tbl>
          </a:graphicData>
        </a:graphic>
      </p:graphicFrame>
      <p:sp>
        <p:nvSpPr>
          <p:cNvPr id="3" name="Text Placeholder 2"/>
          <p:cNvSpPr>
            <a:spLocks noGrp="1"/>
          </p:cNvSpPr>
          <p:nvPr>
            <p:ph type="body" sz="quarter" idx="14"/>
          </p:nvPr>
        </p:nvSpPr>
        <p:spPr>
          <a:xfrm>
            <a:off x="0" y="0"/>
            <a:ext cx="10545762" cy="884238"/>
          </a:xfrm>
        </p:spPr>
        <p:txBody>
          <a:bodyPr/>
          <a:lstStyle/>
          <a:p>
            <a:r>
              <a:rPr lang="en-ZA" dirty="0"/>
              <a:t>PSIF AGENDA – 29 </a:t>
            </a:r>
            <a:r>
              <a:rPr lang="en-ZA" dirty="0" smtClean="0"/>
              <a:t>MARCH 2025</a:t>
            </a:r>
            <a:endParaRPr lang="en-ZA" dirty="0"/>
          </a:p>
        </p:txBody>
      </p:sp>
    </p:spTree>
    <p:extLst>
      <p:ext uri="{BB962C8B-B14F-4D97-AF65-F5344CB8AC3E}">
        <p14:creationId xmlns:p14="http://schemas.microsoft.com/office/powerpoint/2010/main" val="20107152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 xmlns:a16="http://schemas.microsoft.com/office/drawing/2014/main" id="{01F8D778-93E4-6E30-01D9-AB51794CF371}"/>
              </a:ext>
            </a:extLst>
          </p:cNvPr>
          <p:cNvSpPr>
            <a:spLocks noGrp="1"/>
          </p:cNvSpPr>
          <p:nvPr>
            <p:ph type="body" sz="quarter" idx="10"/>
          </p:nvPr>
        </p:nvSpPr>
        <p:spPr>
          <a:xfrm>
            <a:off x="6083262" y="1104657"/>
            <a:ext cx="6858002" cy="1469159"/>
          </a:xfrm>
        </p:spPr>
        <p:txBody>
          <a:bodyPr/>
          <a:lstStyle/>
          <a:p>
            <a:r>
              <a:rPr lang="en-US" dirty="0"/>
              <a:t>Public Safety Information Forum</a:t>
            </a:r>
          </a:p>
          <a:p>
            <a:r>
              <a:rPr lang="en-US" dirty="0"/>
              <a:t>(PSIF) Presentation</a:t>
            </a:r>
            <a:endParaRPr lang="en-ZA" dirty="0"/>
          </a:p>
          <a:p>
            <a:r>
              <a:rPr lang="en-US" dirty="0"/>
              <a:t>4</a:t>
            </a:r>
            <a:r>
              <a:rPr lang="en-US" baseline="30000" dirty="0"/>
              <a:t>th</a:t>
            </a:r>
            <a:r>
              <a:rPr lang="en-US" dirty="0"/>
              <a:t>  Meeting of 2024/25 FY</a:t>
            </a:r>
            <a:endParaRPr lang="en-ZA" dirty="0"/>
          </a:p>
          <a:p>
            <a:endParaRPr lang="en-ZA" dirty="0"/>
          </a:p>
        </p:txBody>
      </p:sp>
      <p:sp>
        <p:nvSpPr>
          <p:cNvPr id="5" name="Text Placeholder 4">
            <a:extLst>
              <a:ext uri="{FF2B5EF4-FFF2-40B4-BE49-F238E27FC236}">
                <a16:creationId xmlns="" xmlns:a16="http://schemas.microsoft.com/office/drawing/2014/main" id="{89238FCB-891A-E993-5D6D-246CDAF5B020}"/>
              </a:ext>
            </a:extLst>
          </p:cNvPr>
          <p:cNvSpPr>
            <a:spLocks noGrp="1"/>
          </p:cNvSpPr>
          <p:nvPr>
            <p:ph type="body" sz="quarter" idx="11"/>
          </p:nvPr>
        </p:nvSpPr>
        <p:spPr/>
        <p:txBody>
          <a:bodyPr/>
          <a:lstStyle/>
          <a:p>
            <a:r>
              <a:rPr lang="en-ZA" dirty="0"/>
              <a:t>Mr Loyiso Tyabashe</a:t>
            </a:r>
            <a:endParaRPr lang="en-ZA" dirty="0">
              <a:solidFill>
                <a:srgbClr val="00A1AB"/>
              </a:solidFill>
            </a:endParaRPr>
          </a:p>
          <a:p>
            <a:r>
              <a:rPr lang="en-US" dirty="0"/>
              <a:t>Group CEO</a:t>
            </a:r>
            <a:endParaRPr lang="en-ZA" dirty="0">
              <a:solidFill>
                <a:srgbClr val="00A1AB"/>
              </a:solidFill>
            </a:endParaRPr>
          </a:p>
        </p:txBody>
      </p:sp>
      <p:sp>
        <p:nvSpPr>
          <p:cNvPr id="6" name="Text Placeholder 5">
            <a:extLst>
              <a:ext uri="{FF2B5EF4-FFF2-40B4-BE49-F238E27FC236}">
                <a16:creationId xmlns="" xmlns:a16="http://schemas.microsoft.com/office/drawing/2014/main" id="{0098B9E3-DCD9-D4D5-DA4F-1EDF26E8A104}"/>
              </a:ext>
            </a:extLst>
          </p:cNvPr>
          <p:cNvSpPr>
            <a:spLocks noGrp="1"/>
          </p:cNvSpPr>
          <p:nvPr>
            <p:ph type="body" sz="quarter" idx="12"/>
          </p:nvPr>
        </p:nvSpPr>
        <p:spPr/>
        <p:txBody>
          <a:bodyPr/>
          <a:lstStyle/>
          <a:p>
            <a:r>
              <a:rPr lang="en-US" dirty="0"/>
              <a:t>29 March 2025</a:t>
            </a:r>
            <a:endParaRPr lang="en-ZA" dirty="0">
              <a:solidFill>
                <a:srgbClr val="00A1AB"/>
              </a:solidFill>
            </a:endParaRPr>
          </a:p>
        </p:txBody>
      </p:sp>
    </p:spTree>
    <p:extLst>
      <p:ext uri="{BB962C8B-B14F-4D97-AF65-F5344CB8AC3E}">
        <p14:creationId xmlns:p14="http://schemas.microsoft.com/office/powerpoint/2010/main" val="22454416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r>
              <a:rPr lang="en-ZA" dirty="0" smtClean="0">
                <a:solidFill>
                  <a:srgbClr val="002060"/>
                </a:solidFill>
              </a:rPr>
              <a:t>LEGISLATIVE REQUIREMENTS FOR PUBLIC SAFETY INFORMATION FORUM MEETINGS</a:t>
            </a:r>
            <a:endParaRPr lang="en-ZA" dirty="0">
              <a:solidFill>
                <a:srgbClr val="002060"/>
              </a:solidFill>
            </a:endParaRPr>
          </a:p>
        </p:txBody>
      </p:sp>
      <p:sp>
        <p:nvSpPr>
          <p:cNvPr id="22" name="Rectangle 10"/>
          <p:cNvSpPr txBox="1">
            <a:spLocks/>
          </p:cNvSpPr>
          <p:nvPr/>
        </p:nvSpPr>
        <p:spPr bwMode="auto">
          <a:xfrm>
            <a:off x="122237" y="1204087"/>
            <a:ext cx="11663466" cy="1898069"/>
          </a:xfrm>
          <a:prstGeom prst="rect">
            <a:avLst/>
          </a:prstGeom>
          <a:solidFill>
            <a:srgbClr val="FFFFFF"/>
          </a:solidFill>
          <a:ln w="9525">
            <a:solidFill>
              <a:srgbClr val="808080"/>
            </a:solidFill>
            <a:miter lim="800000"/>
            <a:headEnd/>
            <a:tailEnd/>
          </a:ln>
          <a:effectLst/>
        </p:spPr>
        <p:txBody>
          <a:bodyPr lIns="45720" rIns="45720" anchor="ctr"/>
          <a:lstStyle>
            <a:lvl1pPr lvl="0">
              <a:buClr>
                <a:srgbClr val="8C7F6D"/>
              </a:buClr>
              <a:defRPr sz="1600">
                <a:solidFill>
                  <a:srgbClr val="003896"/>
                </a:solidFill>
                <a:latin typeface="+mn-lt"/>
                <a:cs typeface="+mn-cs"/>
              </a:defRPr>
            </a:lvl1pPr>
            <a:lvl2pPr marL="147638" lvl="1" indent="-146050">
              <a:buClr>
                <a:srgbClr val="8C7F6D"/>
              </a:buClr>
              <a:buSzPct val="125000"/>
              <a:buChar char="•"/>
              <a:defRPr sz="1600">
                <a:solidFill>
                  <a:srgbClr val="003896"/>
                </a:solidFill>
                <a:latin typeface="+mn-lt"/>
                <a:cs typeface="+mn-cs"/>
              </a:defRPr>
            </a:lvl2pPr>
            <a:lvl3pPr marL="357188" lvl="2" indent="-207963">
              <a:buClr>
                <a:srgbClr val="8C7F6D"/>
              </a:buClr>
              <a:buSzPct val="125000"/>
              <a:buFont typeface="Arial" charset="0"/>
              <a:buChar char="–"/>
              <a:defRPr sz="1600">
                <a:solidFill>
                  <a:srgbClr val="003896"/>
                </a:solidFill>
                <a:latin typeface="+mn-lt"/>
                <a:cs typeface="+mn-cs"/>
              </a:defRPr>
            </a:lvl3pPr>
            <a:lvl4pPr marL="481013" lvl="3" indent="-122238">
              <a:buClr>
                <a:srgbClr val="8C7F6D"/>
              </a:buClr>
              <a:buChar char="•"/>
              <a:defRPr sz="1600">
                <a:solidFill>
                  <a:srgbClr val="003896"/>
                </a:solidFill>
                <a:latin typeface="+mn-lt"/>
                <a:cs typeface="+mn-cs"/>
              </a:defRPr>
            </a:lvl4pPr>
            <a:lvl5pPr marL="657225" lvl="4" indent="-174625">
              <a:buClr>
                <a:srgbClr val="8C7F6D"/>
              </a:buClr>
              <a:buFont typeface="Arial" charset="0"/>
              <a:buChar char="–"/>
              <a:defRPr sz="1600">
                <a:solidFill>
                  <a:srgbClr val="003896"/>
                </a:solidFill>
                <a:latin typeface="+mn-lt"/>
                <a:cs typeface="+mn-cs"/>
              </a:defRPr>
            </a:lvl5pPr>
            <a:lvl6pPr marL="1114425" indent="-174625" fontAlgn="base">
              <a:spcBef>
                <a:spcPct val="0"/>
              </a:spcBef>
              <a:spcAft>
                <a:spcPct val="0"/>
              </a:spcAft>
              <a:buClr>
                <a:srgbClr val="8C7F6D"/>
              </a:buClr>
              <a:buFont typeface="Arial" charset="0"/>
              <a:buChar char="–"/>
              <a:defRPr sz="1600">
                <a:solidFill>
                  <a:srgbClr val="003896"/>
                </a:solidFill>
                <a:latin typeface="+mn-lt"/>
                <a:cs typeface="+mn-cs"/>
              </a:defRPr>
            </a:lvl6pPr>
            <a:lvl7pPr marL="1571625" indent="-174625" fontAlgn="base">
              <a:spcBef>
                <a:spcPct val="0"/>
              </a:spcBef>
              <a:spcAft>
                <a:spcPct val="0"/>
              </a:spcAft>
              <a:buClr>
                <a:srgbClr val="8C7F6D"/>
              </a:buClr>
              <a:buFont typeface="Arial" charset="0"/>
              <a:buChar char="–"/>
              <a:defRPr sz="1600">
                <a:solidFill>
                  <a:srgbClr val="003896"/>
                </a:solidFill>
                <a:latin typeface="+mn-lt"/>
                <a:cs typeface="+mn-cs"/>
              </a:defRPr>
            </a:lvl7pPr>
            <a:lvl8pPr marL="2028825" indent="-174625" fontAlgn="base">
              <a:spcBef>
                <a:spcPct val="0"/>
              </a:spcBef>
              <a:spcAft>
                <a:spcPct val="0"/>
              </a:spcAft>
              <a:buClr>
                <a:srgbClr val="8C7F6D"/>
              </a:buClr>
              <a:buFont typeface="Arial" charset="0"/>
              <a:buChar char="–"/>
              <a:defRPr sz="1600">
                <a:solidFill>
                  <a:srgbClr val="003896"/>
                </a:solidFill>
                <a:latin typeface="+mn-lt"/>
                <a:cs typeface="+mn-cs"/>
              </a:defRPr>
            </a:lvl8pPr>
            <a:lvl9pPr marL="2486025" indent="-174625" fontAlgn="base">
              <a:spcBef>
                <a:spcPct val="0"/>
              </a:spcBef>
              <a:spcAft>
                <a:spcPct val="0"/>
              </a:spcAft>
              <a:buClr>
                <a:srgbClr val="8C7F6D"/>
              </a:buClr>
              <a:buFont typeface="Arial" charset="0"/>
              <a:buChar char="–"/>
              <a:defRPr sz="1600">
                <a:solidFill>
                  <a:srgbClr val="003896"/>
                </a:solidFill>
                <a:latin typeface="+mn-lt"/>
                <a:cs typeface="+mn-cs"/>
              </a:defRPr>
            </a:lvl9pPr>
          </a:lstStyle>
          <a:p>
            <a:pPr lvl="1">
              <a:defRPr/>
            </a:pPr>
            <a:r>
              <a:rPr lang="en-US" kern="0" dirty="0" smtClean="0">
                <a:solidFill>
                  <a:srgbClr val="002060"/>
                </a:solidFill>
                <a:latin typeface="Arial" panose="020B0604020202020204" pitchFamily="34" charset="0"/>
                <a:cs typeface="Arial" panose="020B0604020202020204" pitchFamily="34" charset="0"/>
              </a:rPr>
              <a:t>Necsa, </a:t>
            </a:r>
            <a:r>
              <a:rPr lang="en-US" kern="0" dirty="0">
                <a:solidFill>
                  <a:srgbClr val="002060"/>
                </a:solidFill>
                <a:latin typeface="Arial" panose="020B0604020202020204" pitchFamily="34" charset="0"/>
                <a:cs typeface="Arial" panose="020B0604020202020204" pitchFamily="34" charset="0"/>
              </a:rPr>
              <a:t>as a the holder of a nuclear installation </a:t>
            </a:r>
            <a:r>
              <a:rPr lang="en-US" kern="0" dirty="0" smtClean="0">
                <a:solidFill>
                  <a:srgbClr val="002060"/>
                </a:solidFill>
                <a:latin typeface="Arial" panose="020B0604020202020204" pitchFamily="34" charset="0"/>
                <a:cs typeface="Arial" panose="020B0604020202020204" pitchFamily="34" charset="0"/>
              </a:rPr>
              <a:t>license, holds </a:t>
            </a:r>
            <a:r>
              <a:rPr lang="en-US" b="1" kern="0" dirty="0" smtClean="0">
                <a:solidFill>
                  <a:srgbClr val="002060"/>
                </a:solidFill>
                <a:latin typeface="Arial" panose="020B0604020202020204" pitchFamily="34" charset="0"/>
                <a:cs typeface="Arial" panose="020B0604020202020204" pitchFamily="34" charset="0"/>
              </a:rPr>
              <a:t>Public </a:t>
            </a:r>
            <a:r>
              <a:rPr lang="en-US" b="1" kern="0" dirty="0">
                <a:solidFill>
                  <a:srgbClr val="002060"/>
                </a:solidFill>
                <a:latin typeface="Arial" panose="020B0604020202020204" pitchFamily="34" charset="0"/>
                <a:cs typeface="Arial" panose="020B0604020202020204" pitchFamily="34" charset="0"/>
              </a:rPr>
              <a:t>Safety Information Forum </a:t>
            </a:r>
            <a:r>
              <a:rPr lang="en-US" kern="0" dirty="0" smtClean="0">
                <a:solidFill>
                  <a:srgbClr val="002060"/>
                </a:solidFill>
                <a:latin typeface="Arial" panose="020B0604020202020204" pitchFamily="34" charset="0"/>
                <a:cs typeface="Arial" panose="020B0604020202020204" pitchFamily="34" charset="0"/>
              </a:rPr>
              <a:t>to inform people living in the area that falls under the scope of the </a:t>
            </a:r>
            <a:r>
              <a:rPr lang="en-US" b="1" kern="0" dirty="0" smtClean="0">
                <a:solidFill>
                  <a:srgbClr val="002060"/>
                </a:solidFill>
                <a:latin typeface="Arial" panose="020B0604020202020204" pitchFamily="34" charset="0"/>
                <a:cs typeface="Arial" panose="020B0604020202020204" pitchFamily="34" charset="0"/>
              </a:rPr>
              <a:t>emergency </a:t>
            </a:r>
            <a:r>
              <a:rPr lang="en-US" b="1" kern="0" dirty="0">
                <a:solidFill>
                  <a:srgbClr val="002060"/>
                </a:solidFill>
                <a:latin typeface="Arial" panose="020B0604020202020204" pitchFamily="34" charset="0"/>
                <a:cs typeface="Arial" panose="020B0604020202020204" pitchFamily="34" charset="0"/>
              </a:rPr>
              <a:t>plan </a:t>
            </a:r>
            <a:r>
              <a:rPr lang="en-US" kern="0" dirty="0" smtClean="0">
                <a:solidFill>
                  <a:srgbClr val="002060"/>
                </a:solidFill>
                <a:latin typeface="Arial" panose="020B0604020202020204" pitchFamily="34" charset="0"/>
                <a:cs typeface="Arial" panose="020B0604020202020204" pitchFamily="34" charset="0"/>
              </a:rPr>
              <a:t>on </a:t>
            </a:r>
            <a:r>
              <a:rPr lang="en-US" b="1" kern="0" dirty="0">
                <a:solidFill>
                  <a:srgbClr val="002060"/>
                </a:solidFill>
                <a:latin typeface="Arial" panose="020B0604020202020204" pitchFamily="34" charset="0"/>
                <a:cs typeface="Arial" panose="020B0604020202020204" pitchFamily="34" charset="0"/>
              </a:rPr>
              <a:t>nuclear safety and radiation safety matters</a:t>
            </a:r>
            <a:r>
              <a:rPr lang="en-US" kern="0" dirty="0">
                <a:solidFill>
                  <a:srgbClr val="002060"/>
                </a:solidFill>
                <a:latin typeface="Arial" panose="020B0604020202020204" pitchFamily="34" charset="0"/>
                <a:cs typeface="Arial" panose="020B0604020202020204" pitchFamily="34" charset="0"/>
              </a:rPr>
              <a:t> related to </a:t>
            </a:r>
            <a:r>
              <a:rPr lang="en-US" kern="0" dirty="0" smtClean="0">
                <a:solidFill>
                  <a:srgbClr val="002060"/>
                </a:solidFill>
                <a:latin typeface="Arial" panose="020B0604020202020204" pitchFamily="34" charset="0"/>
                <a:cs typeface="Arial" panose="020B0604020202020204" pitchFamily="34" charset="0"/>
              </a:rPr>
              <a:t>its activities.</a:t>
            </a:r>
          </a:p>
          <a:p>
            <a:pPr lvl="1">
              <a:defRPr/>
            </a:pPr>
            <a:r>
              <a:rPr lang="en-US" dirty="0" err="1">
                <a:solidFill>
                  <a:srgbClr val="002060"/>
                </a:solidFill>
                <a:latin typeface="Arial" panose="020B0604020202020204" pitchFamily="34" charset="0"/>
                <a:cs typeface="Arial" panose="020B0604020202020204" pitchFamily="34" charset="0"/>
              </a:rPr>
              <a:t>Necsa’s</a:t>
            </a:r>
            <a:r>
              <a:rPr lang="en-US" dirty="0">
                <a:solidFill>
                  <a:srgbClr val="002060"/>
                </a:solidFill>
                <a:latin typeface="Arial" panose="020B0604020202020204" pitchFamily="34" charset="0"/>
                <a:cs typeface="Arial" panose="020B0604020202020204" pitchFamily="34" charset="0"/>
              </a:rPr>
              <a:t> </a:t>
            </a:r>
            <a:r>
              <a:rPr lang="en-US" b="1" dirty="0">
                <a:solidFill>
                  <a:srgbClr val="002060"/>
                </a:solidFill>
                <a:latin typeface="Arial" panose="020B0604020202020204" pitchFamily="34" charset="0"/>
                <a:cs typeface="Arial" panose="020B0604020202020204" pitchFamily="34" charset="0"/>
              </a:rPr>
              <a:t>licensing requirements guide </a:t>
            </a:r>
            <a:r>
              <a:rPr lang="en-US" dirty="0">
                <a:solidFill>
                  <a:srgbClr val="002060"/>
                </a:solidFill>
                <a:latin typeface="Arial" panose="020B0604020202020204" pitchFamily="34" charset="0"/>
                <a:cs typeface="Arial" panose="020B0604020202020204" pitchFamily="34" charset="0"/>
              </a:rPr>
              <a:t>us in terms of key areas where we need to </a:t>
            </a:r>
            <a:r>
              <a:rPr lang="en-US" b="1" dirty="0">
                <a:solidFill>
                  <a:srgbClr val="002060"/>
                </a:solidFill>
                <a:latin typeface="Arial" panose="020B0604020202020204" pitchFamily="34" charset="0"/>
                <a:cs typeface="Arial" panose="020B0604020202020204" pitchFamily="34" charset="0"/>
              </a:rPr>
              <a:t>account to communities </a:t>
            </a:r>
            <a:r>
              <a:rPr lang="en-US" dirty="0">
                <a:solidFill>
                  <a:srgbClr val="002060"/>
                </a:solidFill>
                <a:latin typeface="Arial" panose="020B0604020202020204" pitchFamily="34" charset="0"/>
                <a:cs typeface="Arial" panose="020B0604020202020204" pitchFamily="34" charset="0"/>
              </a:rPr>
              <a:t>about the impacts of our business. </a:t>
            </a:r>
            <a:endParaRPr lang="en-US" kern="0" dirty="0" smtClean="0">
              <a:solidFill>
                <a:srgbClr val="002060"/>
              </a:solidFill>
              <a:latin typeface="Arial" panose="020B0604020202020204" pitchFamily="34" charset="0"/>
              <a:cs typeface="Arial" panose="020B0604020202020204" pitchFamily="34" charset="0"/>
            </a:endParaRPr>
          </a:p>
          <a:p>
            <a:pPr lvl="1">
              <a:defRPr/>
            </a:pPr>
            <a:r>
              <a:rPr lang="en-US" b="1" kern="0" dirty="0" smtClean="0">
                <a:solidFill>
                  <a:srgbClr val="002060"/>
                </a:solidFill>
                <a:latin typeface="Arial" panose="020B0604020202020204" pitchFamily="34" charset="0"/>
                <a:cs typeface="Arial" panose="020B0604020202020204" pitchFamily="34" charset="0"/>
              </a:rPr>
              <a:t>Relevant stakeholders </a:t>
            </a:r>
            <a:r>
              <a:rPr lang="en-US" kern="0" dirty="0" smtClean="0">
                <a:solidFill>
                  <a:srgbClr val="002060"/>
                </a:solidFill>
                <a:latin typeface="Arial" panose="020B0604020202020204" pitchFamily="34" charset="0"/>
                <a:cs typeface="Arial" panose="020B0604020202020204" pitchFamily="34" charset="0"/>
              </a:rPr>
              <a:t>invited to an open meeting</a:t>
            </a:r>
            <a:endParaRPr lang="en-ZA" kern="0" dirty="0">
              <a:solidFill>
                <a:srgbClr val="002060"/>
              </a:solidFill>
              <a:latin typeface="Arial" panose="020B0604020202020204" pitchFamily="34" charset="0"/>
              <a:cs typeface="Arial" panose="020B0604020202020204" pitchFamily="34" charset="0"/>
            </a:endParaRPr>
          </a:p>
        </p:txBody>
      </p:sp>
      <p:sp>
        <p:nvSpPr>
          <p:cNvPr id="23" name="Rectangle 14"/>
          <p:cNvSpPr txBox="1">
            <a:spLocks/>
          </p:cNvSpPr>
          <p:nvPr/>
        </p:nvSpPr>
        <p:spPr bwMode="auto">
          <a:xfrm>
            <a:off x="122236" y="3154671"/>
            <a:ext cx="11663463" cy="1557806"/>
          </a:xfrm>
          <a:prstGeom prst="rect">
            <a:avLst/>
          </a:prstGeom>
          <a:solidFill>
            <a:srgbClr val="FFFFFF"/>
          </a:solidFill>
          <a:ln w="9525">
            <a:solidFill>
              <a:srgbClr val="808080"/>
            </a:solidFill>
            <a:miter lim="800000"/>
            <a:headEnd/>
            <a:tailEnd/>
          </a:ln>
          <a:effectLst/>
        </p:spPr>
        <p:txBody>
          <a:bodyPr lIns="45720" rIns="45720" anchor="ctr"/>
          <a:lstStyle>
            <a:lvl1pPr lvl="0">
              <a:buClr>
                <a:srgbClr val="8C7F6D"/>
              </a:buClr>
              <a:defRPr sz="1600">
                <a:solidFill>
                  <a:srgbClr val="003896"/>
                </a:solidFill>
                <a:latin typeface="+mn-lt"/>
                <a:cs typeface="+mn-cs"/>
              </a:defRPr>
            </a:lvl1pPr>
            <a:lvl2pPr marL="147638" lvl="1" indent="-146050">
              <a:buClr>
                <a:srgbClr val="8C7F6D"/>
              </a:buClr>
              <a:buSzPct val="125000"/>
              <a:buChar char="•"/>
              <a:defRPr sz="1600">
                <a:solidFill>
                  <a:srgbClr val="003896"/>
                </a:solidFill>
                <a:latin typeface="+mn-lt"/>
                <a:cs typeface="+mn-cs"/>
              </a:defRPr>
            </a:lvl2pPr>
            <a:lvl3pPr marL="357188" lvl="2" indent="-207963">
              <a:buClr>
                <a:srgbClr val="8C7F6D"/>
              </a:buClr>
              <a:buSzPct val="125000"/>
              <a:buFont typeface="Arial" charset="0"/>
              <a:buChar char="–"/>
              <a:defRPr sz="1600">
                <a:solidFill>
                  <a:srgbClr val="003896"/>
                </a:solidFill>
                <a:latin typeface="+mn-lt"/>
                <a:cs typeface="+mn-cs"/>
              </a:defRPr>
            </a:lvl3pPr>
            <a:lvl4pPr marL="481013" lvl="3" indent="-122238">
              <a:buClr>
                <a:srgbClr val="8C7F6D"/>
              </a:buClr>
              <a:buChar char="•"/>
              <a:defRPr sz="1600">
                <a:solidFill>
                  <a:srgbClr val="003896"/>
                </a:solidFill>
                <a:latin typeface="+mn-lt"/>
                <a:cs typeface="+mn-cs"/>
              </a:defRPr>
            </a:lvl4pPr>
            <a:lvl5pPr marL="657225" lvl="4" indent="-174625">
              <a:buClr>
                <a:srgbClr val="8C7F6D"/>
              </a:buClr>
              <a:buFont typeface="Arial" charset="0"/>
              <a:buChar char="–"/>
              <a:defRPr sz="1600">
                <a:solidFill>
                  <a:srgbClr val="003896"/>
                </a:solidFill>
                <a:latin typeface="+mn-lt"/>
                <a:cs typeface="+mn-cs"/>
              </a:defRPr>
            </a:lvl5pPr>
            <a:lvl6pPr marL="1114425" indent="-174625" fontAlgn="base">
              <a:spcBef>
                <a:spcPct val="0"/>
              </a:spcBef>
              <a:spcAft>
                <a:spcPct val="0"/>
              </a:spcAft>
              <a:buClr>
                <a:srgbClr val="8C7F6D"/>
              </a:buClr>
              <a:buFont typeface="Arial" charset="0"/>
              <a:buChar char="–"/>
              <a:defRPr sz="1600">
                <a:solidFill>
                  <a:srgbClr val="003896"/>
                </a:solidFill>
                <a:latin typeface="+mn-lt"/>
                <a:cs typeface="+mn-cs"/>
              </a:defRPr>
            </a:lvl6pPr>
            <a:lvl7pPr marL="1571625" indent="-174625" fontAlgn="base">
              <a:spcBef>
                <a:spcPct val="0"/>
              </a:spcBef>
              <a:spcAft>
                <a:spcPct val="0"/>
              </a:spcAft>
              <a:buClr>
                <a:srgbClr val="8C7F6D"/>
              </a:buClr>
              <a:buFont typeface="Arial" charset="0"/>
              <a:buChar char="–"/>
              <a:defRPr sz="1600">
                <a:solidFill>
                  <a:srgbClr val="003896"/>
                </a:solidFill>
                <a:latin typeface="+mn-lt"/>
                <a:cs typeface="+mn-cs"/>
              </a:defRPr>
            </a:lvl7pPr>
            <a:lvl8pPr marL="2028825" indent="-174625" fontAlgn="base">
              <a:spcBef>
                <a:spcPct val="0"/>
              </a:spcBef>
              <a:spcAft>
                <a:spcPct val="0"/>
              </a:spcAft>
              <a:buClr>
                <a:srgbClr val="8C7F6D"/>
              </a:buClr>
              <a:buFont typeface="Arial" charset="0"/>
              <a:buChar char="–"/>
              <a:defRPr sz="1600">
                <a:solidFill>
                  <a:srgbClr val="003896"/>
                </a:solidFill>
                <a:latin typeface="+mn-lt"/>
                <a:cs typeface="+mn-cs"/>
              </a:defRPr>
            </a:lvl8pPr>
            <a:lvl9pPr marL="2486025" indent="-174625" fontAlgn="base">
              <a:spcBef>
                <a:spcPct val="0"/>
              </a:spcBef>
              <a:spcAft>
                <a:spcPct val="0"/>
              </a:spcAft>
              <a:buClr>
                <a:srgbClr val="8C7F6D"/>
              </a:buClr>
              <a:buFont typeface="Arial" charset="0"/>
              <a:buChar char="–"/>
              <a:defRPr sz="1600">
                <a:solidFill>
                  <a:srgbClr val="003896"/>
                </a:solidFill>
                <a:latin typeface="+mn-lt"/>
                <a:cs typeface="+mn-cs"/>
              </a:defRPr>
            </a:lvl9pPr>
          </a:lstStyle>
          <a:p>
            <a:pPr lvl="1">
              <a:defRPr/>
            </a:pPr>
            <a:r>
              <a:rPr lang="en-ZA" kern="0" dirty="0" smtClean="0">
                <a:solidFill>
                  <a:srgbClr val="002060"/>
                </a:solidFill>
                <a:latin typeface="Arial" panose="020B0604020202020204" pitchFamily="34" charset="0"/>
                <a:cs typeface="Arial" panose="020B0604020202020204" pitchFamily="34" charset="0"/>
              </a:rPr>
              <a:t>Nuclear Energy Act </a:t>
            </a:r>
          </a:p>
          <a:p>
            <a:pPr lvl="1">
              <a:defRPr/>
            </a:pPr>
            <a:r>
              <a:rPr lang="en-ZA" kern="0" dirty="0" smtClean="0">
                <a:solidFill>
                  <a:srgbClr val="002060"/>
                </a:solidFill>
                <a:latin typeface="Arial" panose="020B0604020202020204" pitchFamily="34" charset="0"/>
                <a:cs typeface="Arial" panose="020B0604020202020204" pitchFamily="34" charset="0"/>
              </a:rPr>
              <a:t>Environmental compliance Acts</a:t>
            </a:r>
          </a:p>
          <a:p>
            <a:pPr lvl="1">
              <a:defRPr/>
            </a:pPr>
            <a:r>
              <a:rPr lang="en-ZA" kern="0" dirty="0" smtClean="0">
                <a:solidFill>
                  <a:srgbClr val="002060"/>
                </a:solidFill>
                <a:latin typeface="Arial" panose="020B0604020202020204" pitchFamily="34" charset="0"/>
                <a:cs typeface="Arial" panose="020B0604020202020204" pitchFamily="34" charset="0"/>
              </a:rPr>
              <a:t>Occupational Health and Safety Act</a:t>
            </a:r>
          </a:p>
          <a:p>
            <a:pPr lvl="1">
              <a:defRPr/>
            </a:pPr>
            <a:r>
              <a:rPr lang="en-ZA" kern="0" dirty="0" smtClean="0">
                <a:solidFill>
                  <a:srgbClr val="002060"/>
                </a:solidFill>
                <a:latin typeface="Arial" panose="020B0604020202020204" pitchFamily="34" charset="0"/>
                <a:cs typeface="Arial" panose="020B0604020202020204" pitchFamily="34" charset="0"/>
              </a:rPr>
              <a:t>National Nuclear Regulator (NNR) Act</a:t>
            </a:r>
          </a:p>
          <a:p>
            <a:pPr lvl="1">
              <a:defRPr/>
            </a:pPr>
            <a:r>
              <a:rPr lang="en-ZA" kern="0" dirty="0" smtClean="0">
                <a:solidFill>
                  <a:srgbClr val="002060"/>
                </a:solidFill>
                <a:latin typeface="Arial" panose="020B0604020202020204" pitchFamily="34" charset="0"/>
                <a:cs typeface="Arial" panose="020B0604020202020204" pitchFamily="34" charset="0"/>
              </a:rPr>
              <a:t>Disaster Management Act</a:t>
            </a:r>
            <a:endParaRPr lang="en-ZA" kern="0" dirty="0">
              <a:solidFill>
                <a:srgbClr val="002060"/>
              </a:solidFill>
              <a:latin typeface="Arial" panose="020B0604020202020204" pitchFamily="34" charset="0"/>
              <a:cs typeface="Arial" panose="020B0604020202020204" pitchFamily="34" charset="0"/>
            </a:endParaRPr>
          </a:p>
        </p:txBody>
      </p:sp>
      <p:sp>
        <p:nvSpPr>
          <p:cNvPr id="24" name="Rectangle 19"/>
          <p:cNvSpPr txBox="1">
            <a:spLocks/>
          </p:cNvSpPr>
          <p:nvPr/>
        </p:nvSpPr>
        <p:spPr bwMode="auto">
          <a:xfrm>
            <a:off x="122237" y="4764993"/>
            <a:ext cx="11663463" cy="1733084"/>
          </a:xfrm>
          <a:prstGeom prst="rect">
            <a:avLst/>
          </a:prstGeom>
          <a:solidFill>
            <a:srgbClr val="FFFFFF"/>
          </a:solidFill>
          <a:ln w="9525">
            <a:solidFill>
              <a:srgbClr val="808080"/>
            </a:solidFill>
            <a:miter lim="800000"/>
            <a:headEnd/>
            <a:tailEnd/>
          </a:ln>
          <a:effectLst/>
        </p:spPr>
        <p:txBody>
          <a:bodyPr lIns="45720" rIns="45720" anchor="ctr"/>
          <a:lstStyle>
            <a:lvl1pPr lvl="0">
              <a:buClr>
                <a:srgbClr val="8C7F6D"/>
              </a:buClr>
              <a:defRPr sz="1600">
                <a:solidFill>
                  <a:srgbClr val="003896"/>
                </a:solidFill>
                <a:latin typeface="+mn-lt"/>
                <a:cs typeface="+mn-cs"/>
              </a:defRPr>
            </a:lvl1pPr>
            <a:lvl2pPr marL="147638" lvl="1" indent="-146050">
              <a:buClr>
                <a:srgbClr val="8C7F6D"/>
              </a:buClr>
              <a:buSzPct val="125000"/>
              <a:buChar char="•"/>
              <a:defRPr sz="1600">
                <a:solidFill>
                  <a:srgbClr val="003896"/>
                </a:solidFill>
                <a:latin typeface="+mn-lt"/>
                <a:cs typeface="+mn-cs"/>
              </a:defRPr>
            </a:lvl2pPr>
            <a:lvl3pPr marL="357188" lvl="2" indent="-207963">
              <a:buClr>
                <a:srgbClr val="8C7F6D"/>
              </a:buClr>
              <a:buSzPct val="125000"/>
              <a:buFont typeface="Arial" charset="0"/>
              <a:buChar char="–"/>
              <a:defRPr sz="1600">
                <a:solidFill>
                  <a:srgbClr val="003896"/>
                </a:solidFill>
                <a:latin typeface="+mn-lt"/>
                <a:cs typeface="+mn-cs"/>
              </a:defRPr>
            </a:lvl3pPr>
            <a:lvl4pPr marL="481013" lvl="3" indent="-122238">
              <a:buClr>
                <a:srgbClr val="8C7F6D"/>
              </a:buClr>
              <a:buChar char="•"/>
              <a:defRPr sz="1600">
                <a:solidFill>
                  <a:srgbClr val="003896"/>
                </a:solidFill>
                <a:latin typeface="+mn-lt"/>
                <a:cs typeface="+mn-cs"/>
              </a:defRPr>
            </a:lvl4pPr>
            <a:lvl5pPr marL="657225" lvl="4" indent="-174625">
              <a:buClr>
                <a:srgbClr val="8C7F6D"/>
              </a:buClr>
              <a:buFont typeface="Arial" charset="0"/>
              <a:buChar char="–"/>
              <a:defRPr sz="1600">
                <a:solidFill>
                  <a:srgbClr val="003896"/>
                </a:solidFill>
                <a:latin typeface="+mn-lt"/>
                <a:cs typeface="+mn-cs"/>
              </a:defRPr>
            </a:lvl5pPr>
            <a:lvl6pPr marL="1114425" indent="-174625" fontAlgn="base">
              <a:spcBef>
                <a:spcPct val="0"/>
              </a:spcBef>
              <a:spcAft>
                <a:spcPct val="0"/>
              </a:spcAft>
              <a:buClr>
                <a:srgbClr val="8C7F6D"/>
              </a:buClr>
              <a:buFont typeface="Arial" charset="0"/>
              <a:buChar char="–"/>
              <a:defRPr sz="1600">
                <a:solidFill>
                  <a:srgbClr val="003896"/>
                </a:solidFill>
                <a:latin typeface="+mn-lt"/>
                <a:cs typeface="+mn-cs"/>
              </a:defRPr>
            </a:lvl6pPr>
            <a:lvl7pPr marL="1571625" indent="-174625" fontAlgn="base">
              <a:spcBef>
                <a:spcPct val="0"/>
              </a:spcBef>
              <a:spcAft>
                <a:spcPct val="0"/>
              </a:spcAft>
              <a:buClr>
                <a:srgbClr val="8C7F6D"/>
              </a:buClr>
              <a:buFont typeface="Arial" charset="0"/>
              <a:buChar char="–"/>
              <a:defRPr sz="1600">
                <a:solidFill>
                  <a:srgbClr val="003896"/>
                </a:solidFill>
                <a:latin typeface="+mn-lt"/>
                <a:cs typeface="+mn-cs"/>
              </a:defRPr>
            </a:lvl7pPr>
            <a:lvl8pPr marL="2028825" indent="-174625" fontAlgn="base">
              <a:spcBef>
                <a:spcPct val="0"/>
              </a:spcBef>
              <a:spcAft>
                <a:spcPct val="0"/>
              </a:spcAft>
              <a:buClr>
                <a:srgbClr val="8C7F6D"/>
              </a:buClr>
              <a:buFont typeface="Arial" charset="0"/>
              <a:buChar char="–"/>
              <a:defRPr sz="1600">
                <a:solidFill>
                  <a:srgbClr val="003896"/>
                </a:solidFill>
                <a:latin typeface="+mn-lt"/>
                <a:cs typeface="+mn-cs"/>
              </a:defRPr>
            </a:lvl8pPr>
            <a:lvl9pPr marL="2486025" indent="-174625" fontAlgn="base">
              <a:spcBef>
                <a:spcPct val="0"/>
              </a:spcBef>
              <a:spcAft>
                <a:spcPct val="0"/>
              </a:spcAft>
              <a:buClr>
                <a:srgbClr val="8C7F6D"/>
              </a:buClr>
              <a:buFont typeface="Arial" charset="0"/>
              <a:buChar char="–"/>
              <a:defRPr sz="1600">
                <a:solidFill>
                  <a:srgbClr val="003896"/>
                </a:solidFill>
                <a:latin typeface="+mn-lt"/>
                <a:cs typeface="+mn-cs"/>
              </a:defRPr>
            </a:lvl9pPr>
          </a:lstStyle>
          <a:p>
            <a:pPr lvl="1">
              <a:defRPr/>
            </a:pPr>
            <a:r>
              <a:rPr lang="en-US" b="1" kern="0" dirty="0" smtClean="0">
                <a:solidFill>
                  <a:srgbClr val="002060"/>
                </a:solidFill>
                <a:latin typeface="Arial" panose="020B0604020202020204" pitchFamily="34" charset="0"/>
                <a:cs typeface="Arial" panose="020B0604020202020204" pitchFamily="34" charset="0"/>
              </a:rPr>
              <a:t>Mission: </a:t>
            </a:r>
            <a:r>
              <a:rPr lang="en-US" kern="0" dirty="0" smtClean="0">
                <a:solidFill>
                  <a:srgbClr val="002060"/>
                </a:solidFill>
                <a:latin typeface="Arial" panose="020B0604020202020204" pitchFamily="34" charset="0"/>
                <a:cs typeface="Arial" panose="020B0604020202020204" pitchFamily="34" charset="0"/>
              </a:rPr>
              <a:t>To </a:t>
            </a:r>
            <a:r>
              <a:rPr lang="en-US" kern="0" dirty="0">
                <a:solidFill>
                  <a:srgbClr val="002060"/>
                </a:solidFill>
                <a:latin typeface="Arial" panose="020B0604020202020204" pitchFamily="34" charset="0"/>
                <a:cs typeface="Arial" panose="020B0604020202020204" pitchFamily="34" charset="0"/>
              </a:rPr>
              <a:t>develop and safely utilise nuclear, radiation, and related technologies to make a socioeconomic impact in diverse global markets through commercial and non-commercial technologies, in an environmentally responsible manner</a:t>
            </a:r>
            <a:r>
              <a:rPr lang="en-US" kern="0" dirty="0" smtClean="0">
                <a:solidFill>
                  <a:srgbClr val="002060"/>
                </a:solidFill>
                <a:latin typeface="Arial" panose="020B0604020202020204" pitchFamily="34" charset="0"/>
                <a:cs typeface="Arial" panose="020B0604020202020204" pitchFamily="34" charset="0"/>
              </a:rPr>
              <a:t>.</a:t>
            </a:r>
          </a:p>
          <a:p>
            <a:pPr lvl="1">
              <a:defRPr/>
            </a:pPr>
            <a:r>
              <a:rPr lang="en-ZA" b="1" kern="0" dirty="0" smtClean="0">
                <a:solidFill>
                  <a:srgbClr val="002060"/>
                </a:solidFill>
                <a:latin typeface="Arial" panose="020B0604020202020204" pitchFamily="34" charset="0"/>
                <a:cs typeface="Arial" panose="020B0604020202020204" pitchFamily="34" charset="0"/>
              </a:rPr>
              <a:t>Necsa values</a:t>
            </a:r>
            <a:r>
              <a:rPr lang="en-ZA" kern="0" dirty="0">
                <a:solidFill>
                  <a:srgbClr val="002060"/>
                </a:solidFill>
                <a:latin typeface="Arial" panose="020B0604020202020204" pitchFamily="34" charset="0"/>
                <a:cs typeface="Arial" panose="020B0604020202020204" pitchFamily="34" charset="0"/>
              </a:rPr>
              <a:t> </a:t>
            </a:r>
            <a:r>
              <a:rPr lang="en-ZA" kern="0" dirty="0" smtClean="0">
                <a:solidFill>
                  <a:srgbClr val="002060"/>
                </a:solidFill>
                <a:latin typeface="Arial" panose="020B0604020202020204" pitchFamily="34" charset="0"/>
                <a:cs typeface="Arial" panose="020B0604020202020204" pitchFamily="34" charset="0"/>
              </a:rPr>
              <a:t>include “</a:t>
            </a:r>
            <a:r>
              <a:rPr lang="en-ZA" kern="0" dirty="0">
                <a:solidFill>
                  <a:srgbClr val="002060"/>
                </a:solidFill>
                <a:latin typeface="Arial" panose="020B0604020202020204" pitchFamily="34" charset="0"/>
                <a:cs typeface="Arial" panose="020B0604020202020204" pitchFamily="34" charset="0"/>
              </a:rPr>
              <a:t>S</a:t>
            </a:r>
            <a:r>
              <a:rPr lang="en-ZA" kern="0" dirty="0" smtClean="0">
                <a:solidFill>
                  <a:srgbClr val="002060"/>
                </a:solidFill>
                <a:latin typeface="Arial" panose="020B0604020202020204" pitchFamily="34" charset="0"/>
                <a:cs typeface="Arial" panose="020B0604020202020204" pitchFamily="34" charset="0"/>
              </a:rPr>
              <a:t>afety </a:t>
            </a:r>
            <a:r>
              <a:rPr lang="en-ZA" kern="0" dirty="0">
                <a:solidFill>
                  <a:srgbClr val="002060"/>
                </a:solidFill>
                <a:latin typeface="Arial" panose="020B0604020202020204" pitchFamily="34" charset="0"/>
                <a:cs typeface="Arial" panose="020B0604020202020204" pitchFamily="34" charset="0"/>
              </a:rPr>
              <a:t>F</a:t>
            </a:r>
            <a:r>
              <a:rPr lang="en-ZA" kern="0" dirty="0" smtClean="0">
                <a:solidFill>
                  <a:srgbClr val="002060"/>
                </a:solidFill>
                <a:latin typeface="Arial" panose="020B0604020202020204" pitchFamily="34" charset="0"/>
                <a:cs typeface="Arial" panose="020B0604020202020204" pitchFamily="34" charset="0"/>
              </a:rPr>
              <a:t>irst”</a:t>
            </a:r>
            <a:endParaRPr lang="en-ZA" b="1" kern="0" dirty="0">
              <a:solidFill>
                <a:srgbClr val="002060"/>
              </a:solidFill>
            </a:endParaRPr>
          </a:p>
        </p:txBody>
      </p:sp>
    </p:spTree>
    <p:extLst>
      <p:ext uri="{BB962C8B-B14F-4D97-AF65-F5344CB8AC3E}">
        <p14:creationId xmlns:p14="http://schemas.microsoft.com/office/powerpoint/2010/main" val="7117530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ECA1DC32-0DBF-EF20-3CE0-9171617B29AB}"/>
              </a:ext>
            </a:extLst>
          </p:cNvPr>
          <p:cNvSpPr>
            <a:spLocks noGrp="1"/>
          </p:cNvSpPr>
          <p:nvPr>
            <p:ph type="body" sz="quarter" idx="14"/>
          </p:nvPr>
        </p:nvSpPr>
        <p:spPr/>
        <p:txBody>
          <a:bodyPr/>
          <a:lstStyle/>
          <a:p>
            <a:r>
              <a:rPr lang="en-US" dirty="0" smtClean="0"/>
              <a:t>BUSINESS </a:t>
            </a:r>
            <a:r>
              <a:rPr lang="en-US" dirty="0"/>
              <a:t>UPDATE </a:t>
            </a:r>
            <a:endParaRPr lang="en-ZA" dirty="0"/>
          </a:p>
        </p:txBody>
      </p:sp>
      <p:sp>
        <p:nvSpPr>
          <p:cNvPr id="6" name="TextBox 5">
            <a:extLst>
              <a:ext uri="{FF2B5EF4-FFF2-40B4-BE49-F238E27FC236}">
                <a16:creationId xmlns="" xmlns:a16="http://schemas.microsoft.com/office/drawing/2014/main" id="{10AD9215-42D5-AF0C-62C3-D967193A711C}"/>
              </a:ext>
            </a:extLst>
          </p:cNvPr>
          <p:cNvSpPr txBox="1"/>
          <p:nvPr/>
        </p:nvSpPr>
        <p:spPr>
          <a:xfrm>
            <a:off x="0" y="1031363"/>
            <a:ext cx="12008498" cy="1569660"/>
          </a:xfrm>
          <a:prstGeom prst="rect">
            <a:avLst/>
          </a:prstGeom>
          <a:noFill/>
        </p:spPr>
        <p:txBody>
          <a:bodyPr wrap="square" rtlCol="0">
            <a:spAutoFit/>
          </a:bodyPr>
          <a:lstStyle/>
          <a:p>
            <a:pPr marL="285750" lvl="0" indent="-285750" algn="just">
              <a:lnSpc>
                <a:spcPct val="150000"/>
              </a:lnSpc>
              <a:buFont typeface="Wingdings" panose="05000000000000000000" pitchFamily="2" charset="2"/>
              <a:buChar char="q"/>
              <a:defRPr/>
            </a:pPr>
            <a:r>
              <a:rPr lang="en-US" sz="1600" dirty="0" smtClean="0">
                <a:solidFill>
                  <a:srgbClr val="002060"/>
                </a:solidFill>
              </a:rPr>
              <a:t>The SAFARI-1 Rector (South African Fundamental Atomic Research Installation) reached 60 years on 18 March 2025.</a:t>
            </a:r>
          </a:p>
          <a:p>
            <a:pPr marL="285750" lvl="0" indent="-285750" algn="just">
              <a:lnSpc>
                <a:spcPct val="150000"/>
              </a:lnSpc>
              <a:buFont typeface="Wingdings" panose="05000000000000000000" pitchFamily="2" charset="2"/>
              <a:buChar char="q"/>
              <a:defRPr/>
            </a:pPr>
            <a:r>
              <a:rPr lang="en-US" sz="1600" dirty="0" smtClean="0">
                <a:solidFill>
                  <a:srgbClr val="002060"/>
                </a:solidFill>
              </a:rPr>
              <a:t>Necsa Group employees celebrated this remarkable milestone on 18 March 2025. </a:t>
            </a:r>
          </a:p>
          <a:p>
            <a:pPr marL="285750" lvl="0" indent="-285750" algn="just">
              <a:lnSpc>
                <a:spcPct val="150000"/>
              </a:lnSpc>
              <a:buFont typeface="Wingdings" panose="05000000000000000000" pitchFamily="2" charset="2"/>
              <a:buChar char="q"/>
              <a:defRPr/>
            </a:pPr>
            <a:r>
              <a:rPr lang="en-US" sz="1600" dirty="0" smtClean="0">
                <a:solidFill>
                  <a:srgbClr val="002060"/>
                </a:solidFill>
              </a:rPr>
              <a:t>A bigger event for employees and external stakeholders was held on 25 March 2025 led by the </a:t>
            </a:r>
            <a:r>
              <a:rPr kumimoji="0" lang="en-US" sz="1600" b="0" i="0" u="none" strike="noStrike" kern="1200" cap="none" spc="0" normalizeH="0" baseline="0" noProof="0" dirty="0" smtClean="0">
                <a:ln>
                  <a:noFill/>
                </a:ln>
                <a:solidFill>
                  <a:srgbClr val="002060"/>
                </a:solidFill>
                <a:effectLst/>
                <a:uLnTx/>
                <a:uFillTx/>
                <a:latin typeface="Arial" panose="020B0604020202020204"/>
                <a:ea typeface="+mn-ea"/>
                <a:cs typeface="+mn-cs"/>
              </a:rPr>
              <a:t>Minister of Electricity and Energy Dr Kgosientsho Ramokgopa.  He was supported by his Deputy </a:t>
            </a:r>
            <a:r>
              <a:rPr kumimoji="0" lang="en-US" sz="1600" b="0" i="0" u="none" strike="noStrike" kern="1200" cap="none" spc="0" normalizeH="0" baseline="0" noProof="0" dirty="0" smtClean="0">
                <a:ln>
                  <a:noFill/>
                </a:ln>
                <a:solidFill>
                  <a:srgbClr val="233881"/>
                </a:solidFill>
                <a:effectLst/>
                <a:uLnTx/>
                <a:uFillTx/>
                <a:latin typeface="Arial" panose="020B0604020202020204"/>
                <a:ea typeface="+mn-ea"/>
                <a:cs typeface="+mn-cs"/>
              </a:rPr>
              <a:t>Minister,</a:t>
            </a:r>
            <a:r>
              <a:rPr kumimoji="0" lang="en-US" sz="1600" b="0" i="0" u="none" strike="noStrike" kern="1200" cap="none" spc="0" normalizeH="0" noProof="0" dirty="0" smtClean="0">
                <a:ln>
                  <a:noFill/>
                </a:ln>
                <a:solidFill>
                  <a:srgbClr val="233881"/>
                </a:solidFill>
                <a:effectLst/>
                <a:uLnTx/>
                <a:uFillTx/>
                <a:latin typeface="Arial" panose="020B0604020202020204"/>
                <a:ea typeface="+mn-ea"/>
                <a:cs typeface="+mn-cs"/>
              </a:rPr>
              <a:t> Ms Samantha Graham-Mare</a:t>
            </a:r>
            <a:r>
              <a:rPr lang="en-US" sz="1600" strike="sngStrike" noProof="0" dirty="0">
                <a:solidFill>
                  <a:srgbClr val="233881"/>
                </a:solidFill>
                <a:latin typeface="Arial" panose="020B0604020202020204"/>
              </a:rPr>
              <a:t>.</a:t>
            </a:r>
            <a:endParaRPr lang="en-US" sz="1600" dirty="0" smtClean="0">
              <a:solidFill>
                <a:srgbClr val="233881"/>
              </a:solidFill>
            </a:endParaRPr>
          </a:p>
        </p:txBody>
      </p:sp>
      <p:pic>
        <p:nvPicPr>
          <p:cNvPr id="2" name="Picture 1"/>
          <p:cNvPicPr>
            <a:picLocks noChangeAspect="1"/>
          </p:cNvPicPr>
          <p:nvPr/>
        </p:nvPicPr>
        <p:blipFill rotWithShape="1">
          <a:blip r:embed="rId2"/>
          <a:srcRect t="4190"/>
          <a:stretch/>
        </p:blipFill>
        <p:spPr>
          <a:xfrm>
            <a:off x="17897" y="2885903"/>
            <a:ext cx="5108652" cy="3578034"/>
          </a:xfrm>
          <a:prstGeom prst="rect">
            <a:avLst/>
          </a:prstGeom>
        </p:spPr>
      </p:pic>
      <p:pic>
        <p:nvPicPr>
          <p:cNvPr id="4" name="Picture 3"/>
          <p:cNvPicPr>
            <a:picLocks noChangeAspect="1"/>
          </p:cNvPicPr>
          <p:nvPr/>
        </p:nvPicPr>
        <p:blipFill rotWithShape="1">
          <a:blip r:embed="rId3"/>
          <a:srcRect b="71910"/>
          <a:stretch/>
        </p:blipFill>
        <p:spPr>
          <a:xfrm>
            <a:off x="5126548" y="2748148"/>
            <a:ext cx="7065451" cy="782369"/>
          </a:xfrm>
          <a:prstGeom prst="rect">
            <a:avLst/>
          </a:prstGeom>
        </p:spPr>
      </p:pic>
      <p:pic>
        <p:nvPicPr>
          <p:cNvPr id="5" name="Picture 4"/>
          <p:cNvPicPr>
            <a:picLocks noChangeAspect="1"/>
          </p:cNvPicPr>
          <p:nvPr/>
        </p:nvPicPr>
        <p:blipFill>
          <a:blip r:embed="rId4"/>
          <a:stretch>
            <a:fillRect/>
          </a:stretch>
        </p:blipFill>
        <p:spPr>
          <a:xfrm>
            <a:off x="5126549" y="3662170"/>
            <a:ext cx="3974963" cy="2655724"/>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050682" y="3662171"/>
            <a:ext cx="3141318" cy="2655723"/>
          </a:xfrm>
          <a:prstGeom prst="rect">
            <a:avLst/>
          </a:prstGeom>
        </p:spPr>
      </p:pic>
    </p:spTree>
    <p:extLst>
      <p:ext uri="{BB962C8B-B14F-4D97-AF65-F5344CB8AC3E}">
        <p14:creationId xmlns:p14="http://schemas.microsoft.com/office/powerpoint/2010/main" val="4008552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ECA1DC32-0DBF-EF20-3CE0-9171617B29AB}"/>
              </a:ext>
            </a:extLst>
          </p:cNvPr>
          <p:cNvSpPr>
            <a:spLocks noGrp="1"/>
          </p:cNvSpPr>
          <p:nvPr>
            <p:ph type="body" sz="quarter" idx="14"/>
          </p:nvPr>
        </p:nvSpPr>
        <p:spPr/>
        <p:txBody>
          <a:bodyPr/>
          <a:lstStyle/>
          <a:p>
            <a:r>
              <a:rPr lang="en-US" dirty="0" smtClean="0"/>
              <a:t>NEW APPOINTMENT IN HUMAN CAPITAL</a:t>
            </a:r>
            <a:endParaRPr lang="en-ZA" dirty="0"/>
          </a:p>
        </p:txBody>
      </p:sp>
      <p:pic>
        <p:nvPicPr>
          <p:cNvPr id="2" name="Picture 1"/>
          <p:cNvPicPr>
            <a:picLocks noChangeAspect="1"/>
          </p:cNvPicPr>
          <p:nvPr/>
        </p:nvPicPr>
        <p:blipFill>
          <a:blip r:embed="rId2"/>
          <a:stretch>
            <a:fillRect/>
          </a:stretch>
        </p:blipFill>
        <p:spPr>
          <a:xfrm>
            <a:off x="396816" y="1467507"/>
            <a:ext cx="4340708" cy="4474783"/>
          </a:xfrm>
          <a:prstGeom prst="rect">
            <a:avLst/>
          </a:prstGeom>
        </p:spPr>
      </p:pic>
      <p:sp>
        <p:nvSpPr>
          <p:cNvPr id="4" name="Rectangle 3"/>
          <p:cNvSpPr/>
          <p:nvPr/>
        </p:nvSpPr>
        <p:spPr>
          <a:xfrm>
            <a:off x="4737524" y="1225967"/>
            <a:ext cx="7454476" cy="5589543"/>
          </a:xfrm>
          <a:prstGeom prst="rect">
            <a:avLst/>
          </a:prstGeom>
        </p:spPr>
        <p:txBody>
          <a:bodyPr wrap="square">
            <a:spAutoFit/>
          </a:bodyPr>
          <a:lstStyle/>
          <a:p>
            <a:pPr marL="285750" indent="-285750">
              <a:lnSpc>
                <a:spcPct val="150000"/>
              </a:lnSpc>
              <a:buFont typeface="Arial" panose="020B0604020202020204" pitchFamily="34" charset="0"/>
              <a:buChar char="•"/>
            </a:pPr>
            <a:r>
              <a:rPr lang="en-US" sz="1500" b="1" dirty="0" err="1" smtClean="0">
                <a:solidFill>
                  <a:srgbClr val="002060"/>
                </a:solidFill>
              </a:rPr>
              <a:t>Ms</a:t>
            </a:r>
            <a:r>
              <a:rPr lang="en-US" sz="1500" b="1" dirty="0" smtClean="0">
                <a:solidFill>
                  <a:srgbClr val="002060"/>
                </a:solidFill>
              </a:rPr>
              <a:t> Sithembile Mbuyisa </a:t>
            </a:r>
            <a:r>
              <a:rPr lang="en-US" sz="1500" dirty="0" smtClean="0">
                <a:solidFill>
                  <a:srgbClr val="002060"/>
                </a:solidFill>
              </a:rPr>
              <a:t>appointed Group </a:t>
            </a:r>
            <a:r>
              <a:rPr lang="en-US" sz="1500" dirty="0">
                <a:solidFill>
                  <a:srgbClr val="002060"/>
                </a:solidFill>
              </a:rPr>
              <a:t>Executive: Human Capital with effect from </a:t>
            </a:r>
            <a:r>
              <a:rPr lang="en-US" sz="1500" b="1" dirty="0" smtClean="0">
                <a:solidFill>
                  <a:srgbClr val="002060"/>
                </a:solidFill>
              </a:rPr>
              <a:t>1 </a:t>
            </a:r>
            <a:r>
              <a:rPr lang="en-US" sz="1500" b="1" dirty="0">
                <a:solidFill>
                  <a:srgbClr val="002060"/>
                </a:solidFill>
              </a:rPr>
              <a:t>March </a:t>
            </a:r>
            <a:r>
              <a:rPr lang="en-US" sz="1500" b="1" dirty="0" smtClean="0">
                <a:solidFill>
                  <a:srgbClr val="002060"/>
                </a:solidFill>
              </a:rPr>
              <a:t>2025</a:t>
            </a:r>
          </a:p>
          <a:p>
            <a:pPr marL="285750" indent="-285750">
              <a:lnSpc>
                <a:spcPct val="150000"/>
              </a:lnSpc>
              <a:buFont typeface="Arial" panose="020B0604020202020204" pitchFamily="34" charset="0"/>
              <a:buChar char="•"/>
            </a:pPr>
            <a:endParaRPr lang="en-US" sz="1500" dirty="0" smtClean="0">
              <a:solidFill>
                <a:srgbClr val="002060"/>
              </a:solidFill>
            </a:endParaRPr>
          </a:p>
          <a:p>
            <a:pPr marL="285750" indent="-285750">
              <a:lnSpc>
                <a:spcPct val="150000"/>
              </a:lnSpc>
              <a:buFont typeface="Arial" panose="020B0604020202020204" pitchFamily="34" charset="0"/>
              <a:buChar char="•"/>
            </a:pPr>
            <a:r>
              <a:rPr lang="en-US" sz="1500" dirty="0">
                <a:solidFill>
                  <a:srgbClr val="002060"/>
                </a:solidFill>
              </a:rPr>
              <a:t>A</a:t>
            </a:r>
            <a:r>
              <a:rPr lang="en-US" sz="1500" dirty="0" smtClean="0">
                <a:solidFill>
                  <a:srgbClr val="002060"/>
                </a:solidFill>
              </a:rPr>
              <a:t> well-experienced </a:t>
            </a:r>
            <a:r>
              <a:rPr lang="en-US" sz="1500" dirty="0">
                <a:solidFill>
                  <a:srgbClr val="002060"/>
                </a:solidFill>
              </a:rPr>
              <a:t>business leader with extensive Human Resources management experience at </a:t>
            </a:r>
            <a:r>
              <a:rPr lang="en-US" sz="1500" b="1" dirty="0">
                <a:solidFill>
                  <a:srgbClr val="002060"/>
                </a:solidFill>
              </a:rPr>
              <a:t>master practitioner </a:t>
            </a:r>
            <a:r>
              <a:rPr lang="en-US" sz="1500" dirty="0">
                <a:solidFill>
                  <a:srgbClr val="002060"/>
                </a:solidFill>
              </a:rPr>
              <a:t>level obtained from both the </a:t>
            </a:r>
            <a:r>
              <a:rPr lang="en-US" sz="1500" b="1" dirty="0">
                <a:solidFill>
                  <a:srgbClr val="002060"/>
                </a:solidFill>
              </a:rPr>
              <a:t>corporate and public </a:t>
            </a:r>
            <a:r>
              <a:rPr lang="en-US" sz="1500" b="1" dirty="0" smtClean="0">
                <a:solidFill>
                  <a:srgbClr val="002060"/>
                </a:solidFill>
              </a:rPr>
              <a:t>sectors in local and global organisations</a:t>
            </a:r>
          </a:p>
          <a:p>
            <a:pPr marL="285750" indent="-285750">
              <a:lnSpc>
                <a:spcPct val="150000"/>
              </a:lnSpc>
              <a:buFont typeface="Arial" panose="020B0604020202020204" pitchFamily="34" charset="0"/>
              <a:buChar char="•"/>
            </a:pPr>
            <a:endParaRPr lang="en-US" sz="1500" b="1" dirty="0" smtClean="0">
              <a:solidFill>
                <a:srgbClr val="002060"/>
              </a:solidFill>
            </a:endParaRPr>
          </a:p>
          <a:p>
            <a:pPr marL="285750" indent="-285750">
              <a:lnSpc>
                <a:spcPct val="150000"/>
              </a:lnSpc>
              <a:buFont typeface="Arial" panose="020B0604020202020204" pitchFamily="34" charset="0"/>
              <a:buChar char="•"/>
            </a:pPr>
            <a:r>
              <a:rPr lang="en-US" sz="1500" dirty="0" smtClean="0">
                <a:solidFill>
                  <a:srgbClr val="002060"/>
                </a:solidFill>
              </a:rPr>
              <a:t>She brings </a:t>
            </a:r>
            <a:r>
              <a:rPr lang="en-US" sz="1500" dirty="0">
                <a:solidFill>
                  <a:srgbClr val="002060"/>
                </a:solidFill>
              </a:rPr>
              <a:t>to Necsa </a:t>
            </a:r>
            <a:r>
              <a:rPr lang="en-US" sz="1500" b="1" dirty="0">
                <a:solidFill>
                  <a:srgbClr val="002060"/>
                </a:solidFill>
              </a:rPr>
              <a:t>a wealth of experience in Strategic Human Capital Leadership</a:t>
            </a:r>
            <a:r>
              <a:rPr lang="en-US" sz="1500" dirty="0">
                <a:solidFill>
                  <a:srgbClr val="002060"/>
                </a:solidFill>
              </a:rPr>
              <a:t>, Corporate Governance, Ethics and Social Compliance, Strategic Communication, Corporate Social Responsibility and </a:t>
            </a:r>
            <a:r>
              <a:rPr lang="en-US" sz="1500" dirty="0" smtClean="0">
                <a:solidFill>
                  <a:srgbClr val="002060"/>
                </a:solidFill>
              </a:rPr>
              <a:t>broader </a:t>
            </a:r>
            <a:r>
              <a:rPr lang="en-US" sz="1500" dirty="0">
                <a:solidFill>
                  <a:srgbClr val="002060"/>
                </a:solidFill>
              </a:rPr>
              <a:t>Business Operations </a:t>
            </a:r>
            <a:r>
              <a:rPr lang="en-US" sz="1500" dirty="0" smtClean="0">
                <a:solidFill>
                  <a:srgbClr val="002060"/>
                </a:solidFill>
              </a:rPr>
              <a:t>Management</a:t>
            </a:r>
          </a:p>
          <a:p>
            <a:pPr marL="285750" indent="-285750">
              <a:lnSpc>
                <a:spcPct val="150000"/>
              </a:lnSpc>
              <a:buFont typeface="Arial" panose="020B0604020202020204" pitchFamily="34" charset="0"/>
              <a:buChar char="•"/>
            </a:pPr>
            <a:endParaRPr lang="en-US" sz="1500" dirty="0">
              <a:solidFill>
                <a:srgbClr val="002060"/>
              </a:solidFill>
            </a:endParaRPr>
          </a:p>
          <a:p>
            <a:pPr marL="285750" indent="-285750">
              <a:lnSpc>
                <a:spcPct val="150000"/>
              </a:lnSpc>
              <a:buFont typeface="Arial" panose="020B0604020202020204" pitchFamily="34" charset="0"/>
              <a:buChar char="•"/>
            </a:pPr>
            <a:r>
              <a:rPr lang="en-US" sz="1500" dirty="0" smtClean="0">
                <a:solidFill>
                  <a:srgbClr val="002060"/>
                </a:solidFill>
              </a:rPr>
              <a:t>Ms Mbuyisa </a:t>
            </a:r>
            <a:r>
              <a:rPr lang="en-US" sz="1500" dirty="0">
                <a:solidFill>
                  <a:srgbClr val="002060"/>
                </a:solidFill>
              </a:rPr>
              <a:t>holds a </a:t>
            </a:r>
            <a:r>
              <a:rPr lang="en-US" sz="1500" b="1" dirty="0">
                <a:solidFill>
                  <a:srgbClr val="002060"/>
                </a:solidFill>
              </a:rPr>
              <a:t>Master of Business Leadership (MBL</a:t>
            </a:r>
            <a:r>
              <a:rPr lang="en-US" sz="1500" dirty="0" smtClean="0">
                <a:solidFill>
                  <a:srgbClr val="002060"/>
                </a:solidFill>
              </a:rPr>
              <a:t>),  Honours Degree in </a:t>
            </a:r>
            <a:r>
              <a:rPr lang="en-US" sz="1500" dirty="0">
                <a:solidFill>
                  <a:srgbClr val="002060"/>
                </a:solidFill>
              </a:rPr>
              <a:t>Social </a:t>
            </a:r>
            <a:r>
              <a:rPr lang="en-US" sz="1500" dirty="0" smtClean="0">
                <a:solidFill>
                  <a:srgbClr val="002060"/>
                </a:solidFill>
              </a:rPr>
              <a:t>Sciences, </a:t>
            </a:r>
            <a:r>
              <a:rPr lang="en-US" sz="1500" dirty="0">
                <a:solidFill>
                  <a:srgbClr val="002060"/>
                </a:solidFill>
              </a:rPr>
              <a:t>Postgraduate Diploma in Human Resources Management from </a:t>
            </a:r>
            <a:r>
              <a:rPr lang="en-US" sz="1500" dirty="0" smtClean="0">
                <a:solidFill>
                  <a:srgbClr val="002060"/>
                </a:solidFill>
              </a:rPr>
              <a:t>UNISA, People </a:t>
            </a:r>
            <a:r>
              <a:rPr lang="en-US" sz="1500" dirty="0">
                <a:solidFill>
                  <a:srgbClr val="002060"/>
                </a:solidFill>
              </a:rPr>
              <a:t>Leadership Development qualification through Development Dimensions International (DDI</a:t>
            </a:r>
            <a:r>
              <a:rPr lang="en-US" sz="1500" dirty="0" smtClean="0">
                <a:solidFill>
                  <a:srgbClr val="002060"/>
                </a:solidFill>
              </a:rPr>
              <a:t>)</a:t>
            </a:r>
            <a:endParaRPr lang="en-US" sz="1500" dirty="0">
              <a:solidFill>
                <a:srgbClr val="002060"/>
              </a:solidFill>
            </a:endParaRPr>
          </a:p>
        </p:txBody>
      </p:sp>
    </p:spTree>
    <p:extLst>
      <p:ext uri="{BB962C8B-B14F-4D97-AF65-F5344CB8AC3E}">
        <p14:creationId xmlns:p14="http://schemas.microsoft.com/office/powerpoint/2010/main" val="22545277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ECA1DC32-0DBF-EF20-3CE0-9171617B29AB}"/>
              </a:ext>
            </a:extLst>
          </p:cNvPr>
          <p:cNvSpPr>
            <a:spLocks noGrp="1"/>
          </p:cNvSpPr>
          <p:nvPr>
            <p:ph type="body" sz="quarter" idx="14"/>
          </p:nvPr>
        </p:nvSpPr>
        <p:spPr/>
        <p:txBody>
          <a:bodyPr/>
          <a:lstStyle/>
          <a:p>
            <a:r>
              <a:rPr lang="en-US" dirty="0" smtClean="0"/>
              <a:t>NECSA COMPLIANCE</a:t>
            </a:r>
            <a:endParaRPr lang="en-ZA" dirty="0"/>
          </a:p>
        </p:txBody>
      </p:sp>
      <p:sp>
        <p:nvSpPr>
          <p:cNvPr id="6" name="TextBox 5">
            <a:extLst>
              <a:ext uri="{FF2B5EF4-FFF2-40B4-BE49-F238E27FC236}">
                <a16:creationId xmlns="" xmlns:a16="http://schemas.microsoft.com/office/drawing/2014/main" id="{10AD9215-42D5-AF0C-62C3-D967193A711C}"/>
              </a:ext>
            </a:extLst>
          </p:cNvPr>
          <p:cNvSpPr txBox="1"/>
          <p:nvPr/>
        </p:nvSpPr>
        <p:spPr>
          <a:xfrm>
            <a:off x="0" y="974794"/>
            <a:ext cx="5710136" cy="4616648"/>
          </a:xfrm>
          <a:prstGeom prst="rect">
            <a:avLst/>
          </a:prstGeom>
          <a:noFill/>
        </p:spPr>
        <p:txBody>
          <a:bodyPr wrap="square" rtlCol="0">
            <a:spAutoFit/>
          </a:bodyPr>
          <a:lstStyle/>
          <a:p>
            <a:pPr marL="285750" lvl="0" indent="-285750" algn="just">
              <a:lnSpc>
                <a:spcPct val="150000"/>
              </a:lnSpc>
              <a:buFont typeface="Wingdings" panose="05000000000000000000" pitchFamily="2" charset="2"/>
              <a:buChar char="q"/>
              <a:defRPr/>
            </a:pPr>
            <a:r>
              <a:rPr lang="en-US" sz="1400" dirty="0" smtClean="0">
                <a:solidFill>
                  <a:srgbClr val="002060"/>
                </a:solidFill>
              </a:rPr>
              <a:t>Necsa has a mature SHEQ system as a process base license, justifying adequate systems to ensure safe operations in compliance to NNR and other applicable legislative requirements, as well as international best practice.</a:t>
            </a:r>
          </a:p>
          <a:p>
            <a:pPr marL="285750" lvl="0" indent="-285750" algn="just">
              <a:lnSpc>
                <a:spcPct val="150000"/>
              </a:lnSpc>
              <a:buFont typeface="Wingdings" panose="05000000000000000000" pitchFamily="2" charset="2"/>
              <a:buChar char="q"/>
              <a:defRPr/>
            </a:pPr>
            <a:r>
              <a:rPr lang="en-US" sz="1400" dirty="0" smtClean="0">
                <a:solidFill>
                  <a:srgbClr val="002060"/>
                </a:solidFill>
                <a:latin typeface="Arial" panose="020B0604020202020204"/>
              </a:rPr>
              <a:t>The system allows for reporting of events, self evaluation to identify areas of improvement.</a:t>
            </a:r>
          </a:p>
          <a:p>
            <a:pPr marL="285750" lvl="0" indent="-285750" algn="just">
              <a:lnSpc>
                <a:spcPct val="150000"/>
              </a:lnSpc>
              <a:buFont typeface="Wingdings" panose="05000000000000000000" pitchFamily="2" charset="2"/>
              <a:buChar char="q"/>
              <a:defRPr/>
            </a:pPr>
            <a:r>
              <a:rPr lang="en-US" sz="1400" dirty="0" smtClean="0">
                <a:solidFill>
                  <a:srgbClr val="002060"/>
                </a:solidFill>
                <a:latin typeface="Arial" panose="020B0604020202020204"/>
              </a:rPr>
              <a:t>A comprehensive environmental management plan with technically justifiable monitoring programme is implemented and trends monitored and mitigations activated as appropriate.</a:t>
            </a:r>
          </a:p>
          <a:p>
            <a:pPr marL="285750" lvl="0" indent="-285750" algn="just">
              <a:lnSpc>
                <a:spcPct val="150000"/>
              </a:lnSpc>
              <a:buFont typeface="Wingdings" panose="05000000000000000000" pitchFamily="2" charset="2"/>
              <a:buChar char="q"/>
              <a:defRPr/>
            </a:pPr>
            <a:r>
              <a:rPr lang="en-US" sz="1400" dirty="0" smtClean="0">
                <a:solidFill>
                  <a:srgbClr val="002060"/>
                </a:solidFill>
                <a:latin typeface="Arial" panose="020B0604020202020204"/>
              </a:rPr>
              <a:t>An emergency plan is implemented at different levels of operations starting at building level, emergencies that could impact the site and beyond the Necsa parameter.</a:t>
            </a:r>
          </a:p>
          <a:p>
            <a:pPr marL="285750" lvl="0" indent="-285750" algn="just">
              <a:lnSpc>
                <a:spcPct val="150000"/>
              </a:lnSpc>
              <a:buFont typeface="Wingdings" panose="05000000000000000000" pitchFamily="2" charset="2"/>
              <a:buChar char="q"/>
              <a:defRPr/>
            </a:pPr>
            <a:r>
              <a:rPr lang="en-US" sz="1400" dirty="0" smtClean="0">
                <a:solidFill>
                  <a:srgbClr val="002060"/>
                </a:solidFill>
                <a:latin typeface="Arial" panose="020B0604020202020204"/>
              </a:rPr>
              <a:t>Necsa regularly reports to the NNR on compliance related matters, as well as reporting to other regulators as applicable.</a:t>
            </a:r>
            <a:endParaRPr kumimoji="0" lang="en-US" sz="1400" b="0" i="0" u="none" strike="noStrike" kern="1200" cap="none" spc="0" normalizeH="0" baseline="0" noProof="0" dirty="0">
              <a:ln>
                <a:noFill/>
              </a:ln>
              <a:solidFill>
                <a:srgbClr val="002060"/>
              </a:solidFill>
              <a:effectLst/>
              <a:uLnTx/>
              <a:uFillTx/>
              <a:latin typeface="Arial" panose="020B0604020202020204"/>
            </a:endParaRPr>
          </a:p>
        </p:txBody>
      </p:sp>
      <p:sp>
        <p:nvSpPr>
          <p:cNvPr id="5" name="TextBox 4">
            <a:extLst>
              <a:ext uri="{FF2B5EF4-FFF2-40B4-BE49-F238E27FC236}">
                <a16:creationId xmlns="" xmlns:a16="http://schemas.microsoft.com/office/drawing/2014/main" id="{10AD9215-42D5-AF0C-62C3-D967193A711C}"/>
              </a:ext>
            </a:extLst>
          </p:cNvPr>
          <p:cNvSpPr txBox="1"/>
          <p:nvPr/>
        </p:nvSpPr>
        <p:spPr>
          <a:xfrm>
            <a:off x="6134910" y="1782707"/>
            <a:ext cx="5710136" cy="4293483"/>
          </a:xfrm>
          <a:prstGeom prst="rect">
            <a:avLst/>
          </a:prstGeom>
          <a:noFill/>
        </p:spPr>
        <p:txBody>
          <a:bodyPr wrap="square" rtlCol="0">
            <a:spAutoFit/>
          </a:bodyPr>
          <a:lstStyle/>
          <a:p>
            <a:pPr marL="285750" lvl="0" indent="-285750" algn="just">
              <a:lnSpc>
                <a:spcPct val="150000"/>
              </a:lnSpc>
              <a:buFont typeface="Wingdings" panose="05000000000000000000" pitchFamily="2" charset="2"/>
              <a:buChar char="q"/>
              <a:defRPr/>
            </a:pPr>
            <a:r>
              <a:rPr lang="en-US" sz="1400" dirty="0" smtClean="0">
                <a:solidFill>
                  <a:srgbClr val="002060"/>
                </a:solidFill>
              </a:rPr>
              <a:t>Necsa facilities are still in compliance to Nuclear Installation License requirements with findings from internal and external audit/inspection findings being continuously addressed. </a:t>
            </a:r>
          </a:p>
          <a:p>
            <a:pPr marL="285750" lvl="0" indent="-285750" algn="just">
              <a:lnSpc>
                <a:spcPct val="150000"/>
              </a:lnSpc>
              <a:buFont typeface="Wingdings" panose="05000000000000000000" pitchFamily="2" charset="2"/>
              <a:buChar char="q"/>
              <a:defRPr/>
            </a:pPr>
            <a:r>
              <a:rPr lang="en-US" sz="1400" dirty="0" smtClean="0">
                <a:solidFill>
                  <a:srgbClr val="002060"/>
                </a:solidFill>
              </a:rPr>
              <a:t>A robust event management process is implemented, which is also applied to address inspection findings and any non-conformances. Events are reported, investigated and corrective and preventive actions are implemented accordingly.</a:t>
            </a:r>
          </a:p>
          <a:p>
            <a:pPr marL="285750" lvl="0" indent="-285750" algn="just">
              <a:lnSpc>
                <a:spcPct val="150000"/>
              </a:lnSpc>
              <a:buFont typeface="Wingdings" panose="05000000000000000000" pitchFamily="2" charset="2"/>
              <a:buChar char="q"/>
              <a:defRPr/>
            </a:pPr>
            <a:r>
              <a:rPr lang="en-US" sz="1400" dirty="0" smtClean="0">
                <a:solidFill>
                  <a:srgbClr val="002060"/>
                </a:solidFill>
              </a:rPr>
              <a:t>Oversight is regularly reviewed and strengthened to ensure effectiveness of processes for continuous improvements.</a:t>
            </a:r>
          </a:p>
          <a:p>
            <a:pPr marL="285750" lvl="0" indent="-285750" algn="just">
              <a:lnSpc>
                <a:spcPct val="150000"/>
              </a:lnSpc>
              <a:buFont typeface="Wingdings" panose="05000000000000000000" pitchFamily="2" charset="2"/>
              <a:buChar char="q"/>
              <a:defRPr/>
            </a:pPr>
            <a:r>
              <a:rPr lang="en-US" sz="1400" dirty="0" smtClean="0">
                <a:solidFill>
                  <a:srgbClr val="002060"/>
                </a:solidFill>
              </a:rPr>
              <a:t>All safety targets have been met and authorisations valid.</a:t>
            </a:r>
          </a:p>
          <a:p>
            <a:pPr marL="285750" lvl="0" indent="-285750" algn="just">
              <a:lnSpc>
                <a:spcPct val="150000"/>
              </a:lnSpc>
              <a:buFont typeface="Wingdings" panose="05000000000000000000" pitchFamily="2" charset="2"/>
              <a:buChar char="q"/>
              <a:defRPr/>
            </a:pPr>
            <a:endParaRPr lang="en-US" sz="1400" dirty="0" smtClean="0">
              <a:solidFill>
                <a:srgbClr val="002060"/>
              </a:solidFill>
            </a:endParaRPr>
          </a:p>
          <a:p>
            <a:pPr marL="285750" lvl="0" indent="-285750" algn="just">
              <a:lnSpc>
                <a:spcPct val="150000"/>
              </a:lnSpc>
              <a:buFont typeface="Wingdings" panose="05000000000000000000" pitchFamily="2" charset="2"/>
              <a:buChar char="q"/>
              <a:defRPr/>
            </a:pPr>
            <a:endParaRPr lang="en-US" sz="1400" dirty="0" smtClean="0">
              <a:solidFill>
                <a:srgbClr val="002060"/>
              </a:solidFill>
            </a:endParaRPr>
          </a:p>
          <a:p>
            <a:pPr marL="285750" lvl="0" indent="-285750" algn="just">
              <a:lnSpc>
                <a:spcPct val="150000"/>
              </a:lnSpc>
              <a:buFont typeface="Wingdings" panose="05000000000000000000" pitchFamily="2" charset="2"/>
              <a:buChar char="q"/>
              <a:defRPr/>
            </a:pPr>
            <a:endParaRPr kumimoji="0" lang="en-US" sz="1400" b="0" i="0" u="none" strike="noStrike" kern="1200" cap="none" spc="0" normalizeH="0" baseline="0" noProof="0" dirty="0">
              <a:ln>
                <a:noFill/>
              </a:ln>
              <a:solidFill>
                <a:srgbClr val="002060"/>
              </a:solidFill>
              <a:effectLst/>
              <a:uLnTx/>
              <a:uFillTx/>
              <a:latin typeface="Arial" panose="020B0604020202020204"/>
            </a:endParaRPr>
          </a:p>
        </p:txBody>
      </p:sp>
    </p:spTree>
    <p:extLst>
      <p:ext uri="{BB962C8B-B14F-4D97-AF65-F5344CB8AC3E}">
        <p14:creationId xmlns:p14="http://schemas.microsoft.com/office/powerpoint/2010/main" val="25305383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48908" y="2461097"/>
            <a:ext cx="11923712" cy="4094961"/>
          </a:xfrm>
        </p:spPr>
        <p:txBody>
          <a:bodyPr/>
          <a:lstStyle/>
          <a:p>
            <a:pPr marL="342900" indent="-342900">
              <a:lnSpc>
                <a:spcPct val="150000"/>
              </a:lnSpc>
              <a:buFont typeface="Wingdings" panose="05000000000000000000" pitchFamily="2" charset="2"/>
              <a:buChar char="q"/>
            </a:pPr>
            <a:r>
              <a:rPr lang="en-ZA" sz="1200" b="0" dirty="0" smtClean="0">
                <a:solidFill>
                  <a:srgbClr val="002060"/>
                </a:solidFill>
              </a:rPr>
              <a:t>NIL02 – Safari Operations</a:t>
            </a:r>
          </a:p>
          <a:p>
            <a:pPr marL="876300" lvl="1" indent="-342900">
              <a:lnSpc>
                <a:spcPct val="150000"/>
              </a:lnSpc>
              <a:buFont typeface="Arial" panose="020B0604020202020204" pitchFamily="34" charset="0"/>
              <a:buChar char="•"/>
            </a:pPr>
            <a:r>
              <a:rPr lang="en-ZA" sz="1200" b="0" dirty="0" smtClean="0">
                <a:solidFill>
                  <a:srgbClr val="002060"/>
                </a:solidFill>
              </a:rPr>
              <a:t>New revised license limited to December 2030</a:t>
            </a:r>
          </a:p>
          <a:p>
            <a:pPr marL="876300" lvl="1" indent="-342900">
              <a:lnSpc>
                <a:spcPct val="150000"/>
              </a:lnSpc>
              <a:buFont typeface="Arial" panose="020B0604020202020204" pitchFamily="34" charset="0"/>
              <a:buChar char="•"/>
            </a:pPr>
            <a:r>
              <a:rPr lang="en-ZA" sz="1200" b="0" dirty="0" smtClean="0">
                <a:solidFill>
                  <a:srgbClr val="002060"/>
                </a:solidFill>
              </a:rPr>
              <a:t>Project initiated for long term operation</a:t>
            </a:r>
          </a:p>
          <a:p>
            <a:pPr marL="342900" indent="-342900">
              <a:lnSpc>
                <a:spcPct val="150000"/>
              </a:lnSpc>
              <a:buFont typeface="Wingdings" panose="05000000000000000000" pitchFamily="2" charset="2"/>
              <a:buChar char="q"/>
            </a:pPr>
            <a:r>
              <a:rPr lang="en-ZA" sz="1200" b="0" dirty="0" smtClean="0">
                <a:solidFill>
                  <a:srgbClr val="002060"/>
                </a:solidFill>
              </a:rPr>
              <a:t>NIL11- </a:t>
            </a:r>
            <a:r>
              <a:rPr lang="en-ZA" sz="1200" b="0" dirty="0" err="1" smtClean="0">
                <a:solidFill>
                  <a:srgbClr val="002060"/>
                </a:solidFill>
              </a:rPr>
              <a:t>Thabana</a:t>
            </a:r>
            <a:r>
              <a:rPr lang="en-ZA" sz="1200" b="0" dirty="0" smtClean="0">
                <a:solidFill>
                  <a:srgbClr val="002060"/>
                </a:solidFill>
              </a:rPr>
              <a:t> Pipe Store</a:t>
            </a:r>
          </a:p>
          <a:p>
            <a:pPr marL="876300" lvl="1" indent="-342900">
              <a:lnSpc>
                <a:spcPct val="150000"/>
              </a:lnSpc>
              <a:buFont typeface="Arial" panose="020B0604020202020204" pitchFamily="34" charset="0"/>
              <a:buChar char="•"/>
            </a:pPr>
            <a:r>
              <a:rPr lang="en-ZA" sz="1200" b="0" dirty="0" smtClean="0">
                <a:solidFill>
                  <a:srgbClr val="002060"/>
                </a:solidFill>
              </a:rPr>
              <a:t>NNR approval to extend </a:t>
            </a:r>
            <a:r>
              <a:rPr lang="en-ZA" sz="1200" b="0" dirty="0" err="1" smtClean="0">
                <a:solidFill>
                  <a:srgbClr val="002060"/>
                </a:solidFill>
              </a:rPr>
              <a:t>Thabana</a:t>
            </a:r>
            <a:r>
              <a:rPr lang="en-ZA" sz="1200" b="0" dirty="0" smtClean="0">
                <a:solidFill>
                  <a:srgbClr val="002060"/>
                </a:solidFill>
              </a:rPr>
              <a:t> requested to enable capacity for spent fuel</a:t>
            </a:r>
          </a:p>
          <a:p>
            <a:pPr marL="342900" indent="-342900">
              <a:lnSpc>
                <a:spcPct val="150000"/>
              </a:lnSpc>
              <a:buFont typeface="Wingdings" panose="05000000000000000000" pitchFamily="2" charset="2"/>
              <a:buChar char="q"/>
            </a:pPr>
            <a:r>
              <a:rPr lang="en-ZA" sz="1200" b="0" dirty="0" smtClean="0">
                <a:solidFill>
                  <a:srgbClr val="002060"/>
                </a:solidFill>
              </a:rPr>
              <a:t>Waste Projects</a:t>
            </a:r>
          </a:p>
          <a:p>
            <a:pPr marL="876300" lvl="1" indent="-342900">
              <a:lnSpc>
                <a:spcPct val="150000"/>
              </a:lnSpc>
              <a:buFont typeface="Arial" panose="020B0604020202020204" pitchFamily="34" charset="0"/>
              <a:buChar char="•"/>
            </a:pPr>
            <a:r>
              <a:rPr lang="en-ZA" sz="1200" b="0" dirty="0" smtClean="0">
                <a:solidFill>
                  <a:srgbClr val="002060"/>
                </a:solidFill>
              </a:rPr>
              <a:t>Cold commissioning for Test Smelter in progress</a:t>
            </a:r>
          </a:p>
          <a:p>
            <a:pPr marL="876300" lvl="1" indent="-342900">
              <a:lnSpc>
                <a:spcPct val="150000"/>
              </a:lnSpc>
              <a:buFont typeface="Arial" panose="020B0604020202020204" pitchFamily="34" charset="0"/>
              <a:buChar char="•"/>
            </a:pPr>
            <a:r>
              <a:rPr lang="en-ZA" sz="1200" b="0" dirty="0" smtClean="0">
                <a:solidFill>
                  <a:srgbClr val="002060"/>
                </a:solidFill>
              </a:rPr>
              <a:t>Hot commissioning of Volume Reduction Facility completed with report in progress addressing areas of improvement.</a:t>
            </a:r>
            <a:endParaRPr lang="en-ZA" sz="1200" b="0" dirty="0">
              <a:solidFill>
                <a:srgbClr val="002060"/>
              </a:solidFill>
            </a:endParaRPr>
          </a:p>
          <a:p>
            <a:pPr marL="342900" indent="-342900">
              <a:lnSpc>
                <a:spcPct val="150000"/>
              </a:lnSpc>
              <a:buFont typeface="Wingdings" panose="05000000000000000000" pitchFamily="2" charset="2"/>
              <a:buChar char="q"/>
            </a:pPr>
            <a:r>
              <a:rPr lang="en-ZA" sz="1200" b="0" dirty="0" smtClean="0">
                <a:solidFill>
                  <a:srgbClr val="002060"/>
                </a:solidFill>
              </a:rPr>
              <a:t>Significant progress on ensuring compliance to new NIL conditions.</a:t>
            </a:r>
          </a:p>
          <a:p>
            <a:pPr marL="342900" indent="-342900">
              <a:lnSpc>
                <a:spcPct val="150000"/>
              </a:lnSpc>
              <a:buFont typeface="Wingdings" panose="05000000000000000000" pitchFamily="2" charset="2"/>
              <a:buChar char="q"/>
            </a:pPr>
            <a:r>
              <a:rPr lang="en-US" sz="1200" b="0" dirty="0">
                <a:solidFill>
                  <a:srgbClr val="002060"/>
                </a:solidFill>
              </a:rPr>
              <a:t>Section 38 of the National Nuclear Regulator Act (Act 47 of 1999) requires that the licensee (Necsa) must conduct a land use census every 30 months</a:t>
            </a:r>
            <a:r>
              <a:rPr lang="en-US" sz="1200" b="0" dirty="0" smtClean="0">
                <a:solidFill>
                  <a:srgbClr val="002060"/>
                </a:solidFill>
              </a:rPr>
              <a:t>. The land use census will be closed end March. Thank you to all who responded</a:t>
            </a:r>
            <a:endParaRPr lang="en-ZA" sz="1200" b="0" dirty="0">
              <a:solidFill>
                <a:srgbClr val="002060"/>
              </a:solidFill>
            </a:endParaRPr>
          </a:p>
        </p:txBody>
      </p:sp>
      <p:sp>
        <p:nvSpPr>
          <p:cNvPr id="3" name="Text Placeholder 2"/>
          <p:cNvSpPr>
            <a:spLocks noGrp="1"/>
          </p:cNvSpPr>
          <p:nvPr>
            <p:ph type="body" sz="quarter" idx="14"/>
          </p:nvPr>
        </p:nvSpPr>
        <p:spPr/>
        <p:txBody>
          <a:bodyPr/>
          <a:lstStyle/>
          <a:p>
            <a:r>
              <a:rPr lang="en-ZA" dirty="0" smtClean="0"/>
              <a:t>NNR AUTHORISATIONS</a:t>
            </a:r>
            <a:endParaRPr lang="en-ZA" dirty="0"/>
          </a:p>
        </p:txBody>
      </p:sp>
      <p:graphicFrame>
        <p:nvGraphicFramePr>
          <p:cNvPr id="4" name="Diagram 3">
            <a:extLst>
              <a:ext uri="{FF2B5EF4-FFF2-40B4-BE49-F238E27FC236}">
                <a16:creationId xmlns="" xmlns:a16="http://schemas.microsoft.com/office/drawing/2014/main" id="{AB33EC14-E7FE-B9C1-CF55-61D4A49C199B}"/>
              </a:ext>
            </a:extLst>
          </p:cNvPr>
          <p:cNvGraphicFramePr/>
          <p:nvPr>
            <p:extLst>
              <p:ext uri="{D42A27DB-BD31-4B8C-83A1-F6EECF244321}">
                <p14:modId xmlns:p14="http://schemas.microsoft.com/office/powerpoint/2010/main" val="2633381893"/>
              </p:ext>
            </p:extLst>
          </p:nvPr>
        </p:nvGraphicFramePr>
        <p:xfrm>
          <a:off x="389106" y="1127011"/>
          <a:ext cx="11322996" cy="12465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378986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a:xfrm>
            <a:off x="148908" y="2806061"/>
            <a:ext cx="11923712" cy="3749998"/>
          </a:xfrm>
        </p:spPr>
        <p:txBody>
          <a:bodyPr/>
          <a:lstStyle/>
          <a:p>
            <a:pPr marL="342900" indent="-342900">
              <a:lnSpc>
                <a:spcPct val="150000"/>
              </a:lnSpc>
              <a:buFont typeface="Wingdings" panose="05000000000000000000" pitchFamily="2" charset="2"/>
              <a:buChar char="q"/>
            </a:pPr>
            <a:r>
              <a:rPr lang="en-ZA" sz="1600" b="0" dirty="0" smtClean="0">
                <a:solidFill>
                  <a:srgbClr val="002060"/>
                </a:solidFill>
              </a:rPr>
              <a:t>All SAHPRA Authorisation in good standing.</a:t>
            </a:r>
          </a:p>
          <a:p>
            <a:pPr marL="342900" indent="-342900">
              <a:lnSpc>
                <a:spcPct val="150000"/>
              </a:lnSpc>
              <a:buFont typeface="Wingdings" panose="05000000000000000000" pitchFamily="2" charset="2"/>
              <a:buChar char="q"/>
            </a:pPr>
            <a:r>
              <a:rPr lang="en-ZA" sz="1600" b="0" dirty="0" smtClean="0">
                <a:solidFill>
                  <a:srgbClr val="002060"/>
                </a:solidFill>
              </a:rPr>
              <a:t>DFFE requirements are met with the Air Emission License issued by Bojanala in good standing.</a:t>
            </a:r>
          </a:p>
          <a:p>
            <a:pPr marL="342900" indent="-342900">
              <a:lnSpc>
                <a:spcPct val="150000"/>
              </a:lnSpc>
              <a:buFont typeface="Wingdings" panose="05000000000000000000" pitchFamily="2" charset="2"/>
              <a:buChar char="q"/>
            </a:pPr>
            <a:r>
              <a:rPr lang="en-US" sz="1600" b="0" dirty="0">
                <a:solidFill>
                  <a:srgbClr val="002060"/>
                </a:solidFill>
              </a:rPr>
              <a:t>Necsa is operating under Water Permit 16/2/7 A210/B9. A directive issued in 2005 by Region Director: NW Province to Necsa in this regard. </a:t>
            </a:r>
          </a:p>
          <a:p>
            <a:pPr marL="342900" indent="-342900">
              <a:lnSpc>
                <a:spcPct val="150000"/>
              </a:lnSpc>
              <a:buFont typeface="Wingdings" panose="05000000000000000000" pitchFamily="2" charset="2"/>
              <a:buChar char="q"/>
            </a:pPr>
            <a:r>
              <a:rPr lang="en-US" sz="1600" b="0" dirty="0" smtClean="0">
                <a:solidFill>
                  <a:srgbClr val="002060"/>
                </a:solidFill>
              </a:rPr>
              <a:t>Water Use License Application (</a:t>
            </a:r>
            <a:r>
              <a:rPr lang="en-US" sz="1600" b="0" dirty="0">
                <a:solidFill>
                  <a:srgbClr val="002060"/>
                </a:solidFill>
              </a:rPr>
              <a:t>WULA) </a:t>
            </a:r>
            <a:r>
              <a:rPr lang="en-US" sz="1600" b="0" dirty="0" smtClean="0">
                <a:solidFill>
                  <a:srgbClr val="002060"/>
                </a:solidFill>
              </a:rPr>
              <a:t>to </a:t>
            </a:r>
            <a:r>
              <a:rPr lang="en-US" sz="1600" b="0" dirty="0">
                <a:solidFill>
                  <a:srgbClr val="002060"/>
                </a:solidFill>
              </a:rPr>
              <a:t>DWS </a:t>
            </a:r>
            <a:r>
              <a:rPr lang="en-US" sz="1600" b="0" dirty="0" smtClean="0">
                <a:solidFill>
                  <a:srgbClr val="002060"/>
                </a:solidFill>
              </a:rPr>
              <a:t>in terms of Section </a:t>
            </a:r>
            <a:r>
              <a:rPr lang="en-US" sz="1600" b="0" dirty="0">
                <a:solidFill>
                  <a:srgbClr val="002060"/>
                </a:solidFill>
              </a:rPr>
              <a:t>21 </a:t>
            </a:r>
            <a:r>
              <a:rPr lang="en-US" sz="1600" b="0" dirty="0" smtClean="0">
                <a:solidFill>
                  <a:srgbClr val="002060"/>
                </a:solidFill>
              </a:rPr>
              <a:t>of the National Water Act (</a:t>
            </a:r>
            <a:r>
              <a:rPr lang="en-US" sz="1600" b="0" dirty="0">
                <a:solidFill>
                  <a:srgbClr val="002060"/>
                </a:solidFill>
              </a:rPr>
              <a:t>ACT 36 OF 1998) </a:t>
            </a:r>
            <a:r>
              <a:rPr lang="en-US" sz="1600" b="0" dirty="0" smtClean="0">
                <a:solidFill>
                  <a:srgbClr val="002060"/>
                </a:solidFill>
              </a:rPr>
              <a:t>in progress.</a:t>
            </a:r>
            <a:endParaRPr lang="en-US" sz="1600" b="0" dirty="0">
              <a:solidFill>
                <a:srgbClr val="002060"/>
              </a:solidFill>
            </a:endParaRPr>
          </a:p>
          <a:p>
            <a:pPr marL="342900" indent="-342900">
              <a:lnSpc>
                <a:spcPct val="150000"/>
              </a:lnSpc>
              <a:buFont typeface="Wingdings" panose="05000000000000000000" pitchFamily="2" charset="2"/>
              <a:buChar char="q"/>
            </a:pPr>
            <a:r>
              <a:rPr lang="en-ZA" sz="1600" b="0" dirty="0" smtClean="0">
                <a:solidFill>
                  <a:srgbClr val="002060"/>
                </a:solidFill>
              </a:rPr>
              <a:t>Compliance </a:t>
            </a:r>
            <a:r>
              <a:rPr lang="en-ZA" sz="1600" b="0" dirty="0">
                <a:solidFill>
                  <a:srgbClr val="002060"/>
                </a:solidFill>
              </a:rPr>
              <a:t>inspection was conducted by DWS in November 2024 while the technical engagement were held in December 2024.</a:t>
            </a:r>
          </a:p>
          <a:p>
            <a:pPr marL="342900" indent="-342900">
              <a:lnSpc>
                <a:spcPct val="150000"/>
              </a:lnSpc>
              <a:buFont typeface="Wingdings" panose="05000000000000000000" pitchFamily="2" charset="2"/>
              <a:buChar char="q"/>
            </a:pPr>
            <a:endParaRPr lang="en-ZA" sz="1600" b="0" dirty="0" smtClean="0">
              <a:solidFill>
                <a:srgbClr val="002060"/>
              </a:solidFill>
            </a:endParaRPr>
          </a:p>
          <a:p>
            <a:pPr marL="342900" indent="-342900">
              <a:lnSpc>
                <a:spcPct val="150000"/>
              </a:lnSpc>
              <a:buFont typeface="Wingdings" panose="05000000000000000000" pitchFamily="2" charset="2"/>
              <a:buChar char="q"/>
            </a:pPr>
            <a:endParaRPr lang="en-ZA" sz="1600" b="0" dirty="0">
              <a:solidFill>
                <a:srgbClr val="002060"/>
              </a:solidFill>
            </a:endParaRPr>
          </a:p>
        </p:txBody>
      </p:sp>
      <p:sp>
        <p:nvSpPr>
          <p:cNvPr id="3" name="Text Placeholder 2"/>
          <p:cNvSpPr>
            <a:spLocks noGrp="1"/>
          </p:cNvSpPr>
          <p:nvPr>
            <p:ph type="body" sz="quarter" idx="14"/>
          </p:nvPr>
        </p:nvSpPr>
        <p:spPr/>
        <p:txBody>
          <a:bodyPr/>
          <a:lstStyle/>
          <a:p>
            <a:r>
              <a:rPr lang="en-ZA" dirty="0" smtClean="0"/>
              <a:t>OTHER AUTHORISATIONS</a:t>
            </a:r>
            <a:endParaRPr lang="en-ZA" dirty="0"/>
          </a:p>
        </p:txBody>
      </p:sp>
      <p:grpSp>
        <p:nvGrpSpPr>
          <p:cNvPr id="8" name="Group 7"/>
          <p:cNvGrpSpPr/>
          <p:nvPr/>
        </p:nvGrpSpPr>
        <p:grpSpPr>
          <a:xfrm>
            <a:off x="4421262" y="1224211"/>
            <a:ext cx="3379004" cy="1219139"/>
            <a:chOff x="179388" y="1128961"/>
            <a:chExt cx="3379004" cy="1219139"/>
          </a:xfrm>
        </p:grpSpPr>
        <p:sp>
          <p:nvSpPr>
            <p:cNvPr id="9" name="Rectangle 8"/>
            <p:cNvSpPr/>
            <p:nvPr/>
          </p:nvSpPr>
          <p:spPr>
            <a:xfrm>
              <a:off x="179388" y="1128961"/>
              <a:ext cx="3379004" cy="1219139"/>
            </a:xfrm>
            <a:prstGeom prst="rect">
              <a:avLst/>
            </a:prstGeom>
            <a:ln w="3175">
              <a:noFill/>
            </a:ln>
          </p:spPr>
        </p:sp>
        <p:sp>
          <p:nvSpPr>
            <p:cNvPr id="10" name="Freeform 9"/>
            <p:cNvSpPr/>
            <p:nvPr/>
          </p:nvSpPr>
          <p:spPr>
            <a:xfrm>
              <a:off x="179388" y="1151699"/>
              <a:ext cx="3379004" cy="274789"/>
            </a:xfrm>
            <a:custGeom>
              <a:avLst/>
              <a:gdLst>
                <a:gd name="connsiteX0" fmla="*/ 0 w 3379004"/>
                <a:gd name="connsiteY0" fmla="*/ 0 h 274789"/>
                <a:gd name="connsiteX1" fmla="*/ 3379004 w 3379004"/>
                <a:gd name="connsiteY1" fmla="*/ 0 h 274789"/>
                <a:gd name="connsiteX2" fmla="*/ 3379004 w 3379004"/>
                <a:gd name="connsiteY2" fmla="*/ 274789 h 274789"/>
                <a:gd name="connsiteX3" fmla="*/ 0 w 3379004"/>
                <a:gd name="connsiteY3" fmla="*/ 274789 h 274789"/>
                <a:gd name="connsiteX4" fmla="*/ 0 w 3379004"/>
                <a:gd name="connsiteY4" fmla="*/ 0 h 2747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9004" h="274789">
                  <a:moveTo>
                    <a:pt x="0" y="0"/>
                  </a:moveTo>
                  <a:lnTo>
                    <a:pt x="3379004" y="0"/>
                  </a:lnTo>
                  <a:lnTo>
                    <a:pt x="3379004" y="274789"/>
                  </a:lnTo>
                  <a:lnTo>
                    <a:pt x="0" y="274789"/>
                  </a:lnTo>
                  <a:lnTo>
                    <a:pt x="0" y="0"/>
                  </a:lnTo>
                  <a:close/>
                </a:path>
              </a:pathLst>
            </a:custGeom>
            <a:solidFill>
              <a:srgbClr val="59AA38"/>
            </a:solidFill>
            <a:ln w="3175">
              <a:solidFill>
                <a:schemeClr val="accent1"/>
              </a:solid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a:solidFill>
                    <a:sysClr val="window" lastClr="FFFFFF">
                      <a:hueOff val="0"/>
                      <a:satOff val="0"/>
                      <a:lumOff val="0"/>
                      <a:alphaOff val="0"/>
                    </a:sysClr>
                  </a:solidFill>
                  <a:latin typeface="Arial" panose="020B0604020202020204" pitchFamily="34" charset="0"/>
                  <a:ea typeface="+mn-ea"/>
                  <a:cs typeface="Arial" panose="020B0604020202020204" pitchFamily="34" charset="0"/>
                </a:rPr>
                <a:t>DFFE (7)</a:t>
              </a:r>
            </a:p>
          </p:txBody>
        </p:sp>
        <p:sp>
          <p:nvSpPr>
            <p:cNvPr id="11" name="Freeform 10"/>
            <p:cNvSpPr/>
            <p:nvPr/>
          </p:nvSpPr>
          <p:spPr>
            <a:xfrm>
              <a:off x="181037" y="1471964"/>
              <a:ext cx="1125234" cy="768057"/>
            </a:xfrm>
            <a:custGeom>
              <a:avLst/>
              <a:gdLst>
                <a:gd name="connsiteX0" fmla="*/ 0 w 1125234"/>
                <a:gd name="connsiteY0" fmla="*/ 0 h 768057"/>
                <a:gd name="connsiteX1" fmla="*/ 1125234 w 1125234"/>
                <a:gd name="connsiteY1" fmla="*/ 0 h 768057"/>
                <a:gd name="connsiteX2" fmla="*/ 1125234 w 1125234"/>
                <a:gd name="connsiteY2" fmla="*/ 768057 h 768057"/>
                <a:gd name="connsiteX3" fmla="*/ 0 w 1125234"/>
                <a:gd name="connsiteY3" fmla="*/ 768057 h 768057"/>
                <a:gd name="connsiteX4" fmla="*/ 0 w 1125234"/>
                <a:gd name="connsiteY4" fmla="*/ 0 h 768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234" h="768057">
                  <a:moveTo>
                    <a:pt x="0" y="0"/>
                  </a:moveTo>
                  <a:lnTo>
                    <a:pt x="1125234" y="0"/>
                  </a:lnTo>
                  <a:lnTo>
                    <a:pt x="1125234" y="768057"/>
                  </a:lnTo>
                  <a:lnTo>
                    <a:pt x="0" y="768057"/>
                  </a:lnTo>
                  <a:lnTo>
                    <a:pt x="0" y="0"/>
                  </a:lnTo>
                  <a:close/>
                </a:path>
              </a:pathLst>
            </a:custGeom>
            <a:solidFill>
              <a:srgbClr val="70AD47"/>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b="1" kern="1200" dirty="0">
                  <a:solidFill>
                    <a:sysClr val="window" lastClr="FFFFFF"/>
                  </a:solidFill>
                  <a:latin typeface="Arial" panose="020B0604020202020204" pitchFamily="34" charset="0"/>
                  <a:ea typeface="+mn-ea"/>
                  <a:cs typeface="Arial" panose="020B0604020202020204" pitchFamily="34" charset="0"/>
                </a:rPr>
                <a:t>NATIONAL ENVIRONMENTAL MANAGEMENT: BIODIVERSITY ACT (10/2004</a:t>
              </a:r>
              <a:r>
                <a:rPr lang="en-US" sz="900" kern="1200" dirty="0">
                  <a:solidFill>
                    <a:sysClr val="window" lastClr="FFFFFF"/>
                  </a:solidFill>
                  <a:latin typeface="Arial" panose="020B0604020202020204" pitchFamily="34" charset="0"/>
                  <a:ea typeface="+mn-ea"/>
                  <a:cs typeface="Arial" panose="020B0604020202020204" pitchFamily="34" charset="0"/>
                </a:rPr>
                <a:t>) </a:t>
              </a:r>
            </a:p>
          </p:txBody>
        </p:sp>
        <p:sp>
          <p:nvSpPr>
            <p:cNvPr id="12" name="Freeform 11"/>
            <p:cNvSpPr/>
            <p:nvPr/>
          </p:nvSpPr>
          <p:spPr>
            <a:xfrm>
              <a:off x="1306272" y="1471964"/>
              <a:ext cx="1125234" cy="768057"/>
            </a:xfrm>
            <a:custGeom>
              <a:avLst/>
              <a:gdLst>
                <a:gd name="connsiteX0" fmla="*/ 0 w 1125234"/>
                <a:gd name="connsiteY0" fmla="*/ 0 h 768057"/>
                <a:gd name="connsiteX1" fmla="*/ 1125234 w 1125234"/>
                <a:gd name="connsiteY1" fmla="*/ 0 h 768057"/>
                <a:gd name="connsiteX2" fmla="*/ 1125234 w 1125234"/>
                <a:gd name="connsiteY2" fmla="*/ 768057 h 768057"/>
                <a:gd name="connsiteX3" fmla="*/ 0 w 1125234"/>
                <a:gd name="connsiteY3" fmla="*/ 768057 h 768057"/>
                <a:gd name="connsiteX4" fmla="*/ 0 w 1125234"/>
                <a:gd name="connsiteY4" fmla="*/ 0 h 768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234" h="768057">
                  <a:moveTo>
                    <a:pt x="0" y="0"/>
                  </a:moveTo>
                  <a:lnTo>
                    <a:pt x="1125234" y="0"/>
                  </a:lnTo>
                  <a:lnTo>
                    <a:pt x="1125234" y="768057"/>
                  </a:lnTo>
                  <a:lnTo>
                    <a:pt x="0" y="768057"/>
                  </a:lnTo>
                  <a:lnTo>
                    <a:pt x="0" y="0"/>
                  </a:lnTo>
                  <a:close/>
                </a:path>
              </a:pathLst>
            </a:custGeom>
            <a:solidFill>
              <a:srgbClr val="70AD47"/>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GB" sz="900" b="1" kern="1200" dirty="0">
                  <a:solidFill>
                    <a:sysClr val="window" lastClr="FFFFFF"/>
                  </a:solidFill>
                  <a:latin typeface="Arial" panose="020B0604020202020204" pitchFamily="34" charset="0"/>
                  <a:ea typeface="+mn-ea"/>
                  <a:cs typeface="Arial" panose="020B0604020202020204" pitchFamily="34" charset="0"/>
                </a:rPr>
                <a:t>NATIONAL ENVIRONMENTAL MANAGEMENT: WASTE ACT (59/2008)</a:t>
              </a:r>
              <a:endParaRPr lang="en-US" sz="900" kern="1200" dirty="0">
                <a:solidFill>
                  <a:sysClr val="window" lastClr="FFFFFF"/>
                </a:solidFill>
                <a:latin typeface="Arial" panose="020B0604020202020204" pitchFamily="34" charset="0"/>
                <a:ea typeface="+mn-ea"/>
                <a:cs typeface="Arial" panose="020B0604020202020204" pitchFamily="34" charset="0"/>
              </a:endParaRPr>
            </a:p>
          </p:txBody>
        </p:sp>
        <p:sp>
          <p:nvSpPr>
            <p:cNvPr id="13" name="Freeform 12"/>
            <p:cNvSpPr/>
            <p:nvPr/>
          </p:nvSpPr>
          <p:spPr>
            <a:xfrm>
              <a:off x="2431507" y="1471964"/>
              <a:ext cx="1125234" cy="768057"/>
            </a:xfrm>
            <a:custGeom>
              <a:avLst/>
              <a:gdLst>
                <a:gd name="connsiteX0" fmla="*/ 0 w 1125234"/>
                <a:gd name="connsiteY0" fmla="*/ 0 h 768057"/>
                <a:gd name="connsiteX1" fmla="*/ 1125234 w 1125234"/>
                <a:gd name="connsiteY1" fmla="*/ 0 h 768057"/>
                <a:gd name="connsiteX2" fmla="*/ 1125234 w 1125234"/>
                <a:gd name="connsiteY2" fmla="*/ 768057 h 768057"/>
                <a:gd name="connsiteX3" fmla="*/ 0 w 1125234"/>
                <a:gd name="connsiteY3" fmla="*/ 768057 h 768057"/>
                <a:gd name="connsiteX4" fmla="*/ 0 w 1125234"/>
                <a:gd name="connsiteY4" fmla="*/ 0 h 768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5234" h="768057">
                  <a:moveTo>
                    <a:pt x="0" y="0"/>
                  </a:moveTo>
                  <a:lnTo>
                    <a:pt x="1125234" y="0"/>
                  </a:lnTo>
                  <a:lnTo>
                    <a:pt x="1125234" y="768057"/>
                  </a:lnTo>
                  <a:lnTo>
                    <a:pt x="0" y="768057"/>
                  </a:lnTo>
                  <a:lnTo>
                    <a:pt x="0" y="0"/>
                  </a:lnTo>
                  <a:close/>
                </a:path>
              </a:pathLst>
            </a:custGeom>
            <a:solidFill>
              <a:srgbClr val="70AD47"/>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34290" tIns="34290" rIns="34290" bIns="34290" numCol="1" spcCol="1270" anchor="ctr" anchorCtr="0">
              <a:noAutofit/>
            </a:bodyPr>
            <a:lstStyle/>
            <a:p>
              <a:pPr lvl="0" algn="ctr" defTabSz="400050">
                <a:lnSpc>
                  <a:spcPct val="90000"/>
                </a:lnSpc>
                <a:spcBef>
                  <a:spcPct val="0"/>
                </a:spcBef>
                <a:spcAft>
                  <a:spcPct val="35000"/>
                </a:spcAft>
              </a:pPr>
              <a:r>
                <a:rPr lang="en-US" sz="900" b="1" kern="1200" dirty="0">
                  <a:solidFill>
                    <a:sysClr val="window" lastClr="FFFFFF"/>
                  </a:solidFill>
                  <a:latin typeface="Arial" panose="020B0604020202020204" pitchFamily="34" charset="0"/>
                  <a:ea typeface="+mn-ea"/>
                  <a:cs typeface="Arial" panose="020B0604020202020204" pitchFamily="34" charset="0"/>
                </a:rPr>
                <a:t>NATIONAL ENVIRONMENTAL MANGEMENT: AIR QUALITY ACT (39/2004)</a:t>
              </a:r>
              <a:endParaRPr lang="en-US" sz="900" kern="1200" dirty="0">
                <a:solidFill>
                  <a:sysClr val="window" lastClr="FFFFFF"/>
                </a:solidFill>
                <a:latin typeface="Arial" panose="020B0604020202020204" pitchFamily="34" charset="0"/>
                <a:ea typeface="+mn-ea"/>
                <a:cs typeface="Arial" panose="020B0604020202020204" pitchFamily="34" charset="0"/>
              </a:endParaRPr>
            </a:p>
          </p:txBody>
        </p:sp>
        <p:sp>
          <p:nvSpPr>
            <p:cNvPr id="14" name="Rectangle 13"/>
            <p:cNvSpPr/>
            <p:nvPr/>
          </p:nvSpPr>
          <p:spPr>
            <a:xfrm>
              <a:off x="179388" y="2240022"/>
              <a:ext cx="3379004" cy="85339"/>
            </a:xfrm>
            <a:prstGeom prst="rect">
              <a:avLst/>
            </a:prstGeom>
            <a:solidFill>
              <a:srgbClr val="5B9BD5">
                <a:shade val="80000"/>
                <a:hueOff val="0"/>
                <a:satOff val="0"/>
                <a:lumOff val="0"/>
                <a:alphaOff val="0"/>
              </a:srgbClr>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sp>
      </p:grpSp>
      <p:grpSp>
        <p:nvGrpSpPr>
          <p:cNvPr id="15" name="Group 14"/>
          <p:cNvGrpSpPr/>
          <p:nvPr/>
        </p:nvGrpSpPr>
        <p:grpSpPr>
          <a:xfrm>
            <a:off x="148908" y="1246949"/>
            <a:ext cx="3379004" cy="1194106"/>
            <a:chOff x="179388" y="2406260"/>
            <a:chExt cx="3379004" cy="1194106"/>
          </a:xfrm>
        </p:grpSpPr>
        <p:sp>
          <p:nvSpPr>
            <p:cNvPr id="16" name="Rectangle 15"/>
            <p:cNvSpPr/>
            <p:nvPr/>
          </p:nvSpPr>
          <p:spPr>
            <a:xfrm>
              <a:off x="179388" y="2406260"/>
              <a:ext cx="3379004" cy="1194106"/>
            </a:xfrm>
            <a:prstGeom prst="rect">
              <a:avLst/>
            </a:prstGeom>
            <a:ln w="3175">
              <a:noFill/>
            </a:ln>
          </p:spPr>
        </p:sp>
        <p:sp>
          <p:nvSpPr>
            <p:cNvPr id="17" name="Freeform 16"/>
            <p:cNvSpPr/>
            <p:nvPr/>
          </p:nvSpPr>
          <p:spPr>
            <a:xfrm>
              <a:off x="179388" y="2406260"/>
              <a:ext cx="3379004" cy="358231"/>
            </a:xfrm>
            <a:custGeom>
              <a:avLst/>
              <a:gdLst>
                <a:gd name="connsiteX0" fmla="*/ 0 w 3379004"/>
                <a:gd name="connsiteY0" fmla="*/ 0 h 358231"/>
                <a:gd name="connsiteX1" fmla="*/ 3379004 w 3379004"/>
                <a:gd name="connsiteY1" fmla="*/ 0 h 358231"/>
                <a:gd name="connsiteX2" fmla="*/ 3379004 w 3379004"/>
                <a:gd name="connsiteY2" fmla="*/ 358231 h 358231"/>
                <a:gd name="connsiteX3" fmla="*/ 0 w 3379004"/>
                <a:gd name="connsiteY3" fmla="*/ 358231 h 358231"/>
                <a:gd name="connsiteX4" fmla="*/ 0 w 3379004"/>
                <a:gd name="connsiteY4" fmla="*/ 0 h 358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9004" h="358231">
                  <a:moveTo>
                    <a:pt x="0" y="0"/>
                  </a:moveTo>
                  <a:lnTo>
                    <a:pt x="3379004" y="0"/>
                  </a:lnTo>
                  <a:lnTo>
                    <a:pt x="3379004" y="358231"/>
                  </a:lnTo>
                  <a:lnTo>
                    <a:pt x="0" y="358231"/>
                  </a:lnTo>
                  <a:lnTo>
                    <a:pt x="0" y="0"/>
                  </a:lnTo>
                  <a:close/>
                </a:path>
              </a:pathLst>
            </a:custGeom>
            <a:solidFill>
              <a:srgbClr val="70AD47"/>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spcFirstLastPara="0" vert="horz" wrap="square" lIns="45720" tIns="45720" rIns="45720" bIns="45720" numCol="1" spcCol="1270" anchor="ctr" anchorCtr="0">
              <a:noAutofit/>
            </a:bodyPr>
            <a:lstStyle/>
            <a:p>
              <a:pPr lvl="0" algn="ctr" defTabSz="533400">
                <a:lnSpc>
                  <a:spcPct val="90000"/>
                </a:lnSpc>
                <a:spcBef>
                  <a:spcPct val="0"/>
                </a:spcBef>
                <a:spcAft>
                  <a:spcPct val="35000"/>
                </a:spcAft>
              </a:pPr>
              <a:r>
                <a:rPr lang="en-US" sz="1200" b="1" kern="1200" dirty="0">
                  <a:solidFill>
                    <a:sysClr val="window" lastClr="FFFFFF">
                      <a:hueOff val="0"/>
                      <a:satOff val="0"/>
                      <a:lumOff val="0"/>
                      <a:alphaOff val="0"/>
                    </a:sysClr>
                  </a:solidFill>
                  <a:latin typeface="Arial" panose="020B0604020202020204" pitchFamily="34" charset="0"/>
                  <a:ea typeface="+mn-ea"/>
                  <a:cs typeface="Arial" panose="020B0604020202020204" pitchFamily="34" charset="0"/>
                </a:rPr>
                <a:t>SAHPRA* </a:t>
              </a:r>
            </a:p>
          </p:txBody>
        </p:sp>
        <p:sp>
          <p:nvSpPr>
            <p:cNvPr id="18" name="Freeform 17"/>
            <p:cNvSpPr/>
            <p:nvPr/>
          </p:nvSpPr>
          <p:spPr>
            <a:xfrm>
              <a:off x="179388" y="2764491"/>
              <a:ext cx="3379004" cy="752286"/>
            </a:xfrm>
            <a:custGeom>
              <a:avLst/>
              <a:gdLst>
                <a:gd name="connsiteX0" fmla="*/ 0 w 3379004"/>
                <a:gd name="connsiteY0" fmla="*/ 0 h 752286"/>
                <a:gd name="connsiteX1" fmla="*/ 3379004 w 3379004"/>
                <a:gd name="connsiteY1" fmla="*/ 0 h 752286"/>
                <a:gd name="connsiteX2" fmla="*/ 3379004 w 3379004"/>
                <a:gd name="connsiteY2" fmla="*/ 752286 h 752286"/>
                <a:gd name="connsiteX3" fmla="*/ 0 w 3379004"/>
                <a:gd name="connsiteY3" fmla="*/ 752286 h 752286"/>
                <a:gd name="connsiteX4" fmla="*/ 0 w 3379004"/>
                <a:gd name="connsiteY4" fmla="*/ 0 h 75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79004" h="752286">
                  <a:moveTo>
                    <a:pt x="0" y="0"/>
                  </a:moveTo>
                  <a:lnTo>
                    <a:pt x="3379004" y="0"/>
                  </a:lnTo>
                  <a:lnTo>
                    <a:pt x="3379004" y="752286"/>
                  </a:lnTo>
                  <a:lnTo>
                    <a:pt x="0" y="752286"/>
                  </a:lnTo>
                  <a:lnTo>
                    <a:pt x="0" y="0"/>
                  </a:lnTo>
                  <a:close/>
                </a:path>
              </a:pathLst>
            </a:custGeom>
            <a:solidFill>
              <a:srgbClr val="70AD47"/>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ZA" sz="1100" b="1" kern="1200" dirty="0">
                  <a:solidFill>
                    <a:sysClr val="window" lastClr="FFFFFF"/>
                  </a:solidFill>
                  <a:latin typeface="Arial" panose="020B0604020202020204" pitchFamily="34" charset="0"/>
                  <a:ea typeface="+mn-ea"/>
                  <a:cs typeface="Arial" panose="020B0604020202020204" pitchFamily="34" charset="0"/>
                </a:rPr>
                <a:t>HAZARDOUS SUBSTANCE ACT - (ACT 15 OF 1973)</a:t>
              </a:r>
              <a:endParaRPr lang="en-US" sz="1100" kern="1200" dirty="0">
                <a:solidFill>
                  <a:sysClr val="window" lastClr="FFFFFF"/>
                </a:solidFill>
                <a:latin typeface="Arial" panose="020B0604020202020204" pitchFamily="34" charset="0"/>
                <a:ea typeface="+mn-ea"/>
                <a:cs typeface="Arial" panose="020B0604020202020204" pitchFamily="34" charset="0"/>
              </a:endParaRPr>
            </a:p>
          </p:txBody>
        </p:sp>
        <p:sp>
          <p:nvSpPr>
            <p:cNvPr id="19" name="Rectangle 18"/>
            <p:cNvSpPr/>
            <p:nvPr/>
          </p:nvSpPr>
          <p:spPr>
            <a:xfrm>
              <a:off x="179388" y="3516778"/>
              <a:ext cx="3379004" cy="83587"/>
            </a:xfrm>
            <a:prstGeom prst="rect">
              <a:avLst/>
            </a:prstGeom>
            <a:solidFill>
              <a:srgbClr val="5B9BD5">
                <a:shade val="80000"/>
                <a:hueOff val="0"/>
                <a:satOff val="0"/>
                <a:lumOff val="0"/>
                <a:alphaOff val="0"/>
              </a:srgbClr>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sp>
      </p:grpSp>
      <p:grpSp>
        <p:nvGrpSpPr>
          <p:cNvPr id="20" name="Group 19"/>
          <p:cNvGrpSpPr/>
          <p:nvPr/>
        </p:nvGrpSpPr>
        <p:grpSpPr>
          <a:xfrm>
            <a:off x="8693616" y="1246948"/>
            <a:ext cx="3366930" cy="1194106"/>
            <a:chOff x="3666924" y="2406260"/>
            <a:chExt cx="3366930" cy="1194106"/>
          </a:xfrm>
        </p:grpSpPr>
        <p:sp>
          <p:nvSpPr>
            <p:cNvPr id="21" name="Rectangle 20"/>
            <p:cNvSpPr/>
            <p:nvPr/>
          </p:nvSpPr>
          <p:spPr>
            <a:xfrm>
              <a:off x="3666924" y="2406260"/>
              <a:ext cx="3366930" cy="1194106"/>
            </a:xfrm>
            <a:prstGeom prst="rect">
              <a:avLst/>
            </a:prstGeom>
            <a:ln w="3175">
              <a:noFill/>
            </a:ln>
          </p:spPr>
        </p:sp>
        <p:sp>
          <p:nvSpPr>
            <p:cNvPr id="22" name="Freeform 21"/>
            <p:cNvSpPr/>
            <p:nvPr/>
          </p:nvSpPr>
          <p:spPr>
            <a:xfrm>
              <a:off x="3666924" y="2406260"/>
              <a:ext cx="3366930" cy="358231"/>
            </a:xfrm>
            <a:custGeom>
              <a:avLst/>
              <a:gdLst>
                <a:gd name="connsiteX0" fmla="*/ 0 w 3366930"/>
                <a:gd name="connsiteY0" fmla="*/ 0 h 358231"/>
                <a:gd name="connsiteX1" fmla="*/ 3366930 w 3366930"/>
                <a:gd name="connsiteY1" fmla="*/ 0 h 358231"/>
                <a:gd name="connsiteX2" fmla="*/ 3366930 w 3366930"/>
                <a:gd name="connsiteY2" fmla="*/ 358231 h 358231"/>
                <a:gd name="connsiteX3" fmla="*/ 0 w 3366930"/>
                <a:gd name="connsiteY3" fmla="*/ 358231 h 358231"/>
                <a:gd name="connsiteX4" fmla="*/ 0 w 3366930"/>
                <a:gd name="connsiteY4" fmla="*/ 0 h 3582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6930" h="358231">
                  <a:moveTo>
                    <a:pt x="0" y="0"/>
                  </a:moveTo>
                  <a:lnTo>
                    <a:pt x="3366930" y="0"/>
                  </a:lnTo>
                  <a:lnTo>
                    <a:pt x="3366930" y="358231"/>
                  </a:lnTo>
                  <a:lnTo>
                    <a:pt x="0" y="358231"/>
                  </a:lnTo>
                  <a:lnTo>
                    <a:pt x="0" y="0"/>
                  </a:lnTo>
                  <a:close/>
                </a:path>
              </a:pathLst>
            </a:custGeom>
            <a:solidFill>
              <a:srgbClr val="70AD47"/>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a:solidFill>
                    <a:sysClr val="window" lastClr="FFFFFF">
                      <a:hueOff val="0"/>
                      <a:satOff val="0"/>
                      <a:lumOff val="0"/>
                      <a:alphaOff val="0"/>
                    </a:sysClr>
                  </a:solidFill>
                  <a:latin typeface="Arial" panose="020B0604020202020204" pitchFamily="34" charset="0"/>
                  <a:ea typeface="+mn-ea"/>
                  <a:cs typeface="Arial" panose="020B0604020202020204" pitchFamily="34" charset="0"/>
                </a:rPr>
                <a:t>DWS (1)</a:t>
              </a:r>
            </a:p>
          </p:txBody>
        </p:sp>
        <p:sp>
          <p:nvSpPr>
            <p:cNvPr id="23" name="Freeform 22"/>
            <p:cNvSpPr/>
            <p:nvPr/>
          </p:nvSpPr>
          <p:spPr>
            <a:xfrm>
              <a:off x="3666924" y="2764491"/>
              <a:ext cx="3366930" cy="752286"/>
            </a:xfrm>
            <a:custGeom>
              <a:avLst/>
              <a:gdLst>
                <a:gd name="connsiteX0" fmla="*/ 0 w 3366930"/>
                <a:gd name="connsiteY0" fmla="*/ 0 h 752286"/>
                <a:gd name="connsiteX1" fmla="*/ 3366930 w 3366930"/>
                <a:gd name="connsiteY1" fmla="*/ 0 h 752286"/>
                <a:gd name="connsiteX2" fmla="*/ 3366930 w 3366930"/>
                <a:gd name="connsiteY2" fmla="*/ 752286 h 752286"/>
                <a:gd name="connsiteX3" fmla="*/ 0 w 3366930"/>
                <a:gd name="connsiteY3" fmla="*/ 752286 h 752286"/>
                <a:gd name="connsiteX4" fmla="*/ 0 w 3366930"/>
                <a:gd name="connsiteY4" fmla="*/ 0 h 7522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66930" h="752286">
                  <a:moveTo>
                    <a:pt x="0" y="0"/>
                  </a:moveTo>
                  <a:lnTo>
                    <a:pt x="3366930" y="0"/>
                  </a:lnTo>
                  <a:lnTo>
                    <a:pt x="3366930" y="752286"/>
                  </a:lnTo>
                  <a:lnTo>
                    <a:pt x="0" y="752286"/>
                  </a:lnTo>
                  <a:lnTo>
                    <a:pt x="0" y="0"/>
                  </a:lnTo>
                  <a:close/>
                </a:path>
              </a:pathLst>
            </a:custGeom>
            <a:solidFill>
              <a:srgbClr val="70AD47"/>
            </a:solidFill>
            <a:ln w="12700" cap="flat" cmpd="sng" algn="ctr">
              <a:solidFill>
                <a:sysClr val="window" lastClr="FFFFFF">
                  <a:hueOff val="0"/>
                  <a:satOff val="0"/>
                  <a:lumOff val="0"/>
                  <a:alphaOff val="0"/>
                </a:sysClr>
              </a:solidFill>
              <a:prstDash val="solid"/>
              <a:miter lim="800000"/>
            </a:ln>
            <a:effectLst/>
          </p:spPr>
          <p:style>
            <a:lnRef idx="2">
              <a:scrgbClr r="0" g="0" b="0"/>
            </a:lnRef>
            <a:fillRef idx="1">
              <a:scrgbClr r="0" g="0" b="0"/>
            </a:fillRef>
            <a:effectRef idx="0">
              <a:scrgbClr r="0" g="0" b="0"/>
            </a:effectRef>
            <a:fontRef idx="minor">
              <a:schemeClr val="lt1"/>
            </a:fontRef>
          </p:style>
          <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GB" sz="1100" b="1" kern="1200" dirty="0">
                  <a:solidFill>
                    <a:sysClr val="window" lastClr="FFFFFF"/>
                  </a:solidFill>
                  <a:latin typeface="Arial" panose="020B0604020202020204" pitchFamily="34" charset="0"/>
                  <a:ea typeface="+mn-ea"/>
                  <a:cs typeface="Arial" panose="020B0604020202020204" pitchFamily="34" charset="0"/>
                </a:rPr>
                <a:t>NATIONAL WATER ACT (36/1998) (Directive)</a:t>
              </a:r>
              <a:endParaRPr lang="en-US" sz="1100" kern="1200" dirty="0">
                <a:solidFill>
                  <a:sysClr val="window" lastClr="FFFFFF"/>
                </a:solidFill>
                <a:latin typeface="Arial" panose="020B0604020202020204" pitchFamily="34" charset="0"/>
                <a:ea typeface="+mn-ea"/>
                <a:cs typeface="Arial" panose="020B0604020202020204" pitchFamily="34" charset="0"/>
              </a:endParaRPr>
            </a:p>
          </p:txBody>
        </p:sp>
        <p:sp>
          <p:nvSpPr>
            <p:cNvPr id="24" name="Rectangle 23"/>
            <p:cNvSpPr/>
            <p:nvPr/>
          </p:nvSpPr>
          <p:spPr>
            <a:xfrm>
              <a:off x="3666924" y="3516778"/>
              <a:ext cx="3366930" cy="83587"/>
            </a:xfrm>
            <a:prstGeom prst="rect">
              <a:avLst/>
            </a:prstGeom>
            <a:solidFill>
              <a:srgbClr val="5B9BD5">
                <a:shade val="80000"/>
                <a:hueOff val="0"/>
                <a:satOff val="0"/>
                <a:lumOff val="0"/>
                <a:alphaOff val="0"/>
              </a:srgbClr>
            </a:solidFill>
            <a:ln>
              <a:noFill/>
            </a:ln>
            <a:effectLst/>
          </p:spPr>
          <p:style>
            <a:lnRef idx="0">
              <a:scrgbClr r="0" g="0" b="0"/>
            </a:lnRef>
            <a:fillRef idx="1">
              <a:scrgbClr r="0" g="0" b="0"/>
            </a:fillRef>
            <a:effectRef idx="0">
              <a:scrgbClr r="0" g="0" b="0"/>
            </a:effectRef>
            <a:fontRef idx="minor">
              <a:schemeClr val="lt1">
                <a:hueOff val="0"/>
                <a:satOff val="0"/>
                <a:lumOff val="0"/>
                <a:alphaOff val="0"/>
              </a:schemeClr>
            </a:fontRef>
          </p:style>
        </p:sp>
      </p:grpSp>
    </p:spTree>
    <p:extLst>
      <p:ext uri="{BB962C8B-B14F-4D97-AF65-F5344CB8AC3E}">
        <p14:creationId xmlns:p14="http://schemas.microsoft.com/office/powerpoint/2010/main" val="8866184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91139280-BE4D-CF66-A20E-FF02610B3CBF}"/>
              </a:ext>
            </a:extLst>
          </p:cNvPr>
          <p:cNvSpPr>
            <a:spLocks noGrp="1"/>
          </p:cNvSpPr>
          <p:nvPr>
            <p:ph type="body" sz="quarter" idx="14"/>
          </p:nvPr>
        </p:nvSpPr>
        <p:spPr/>
        <p:txBody>
          <a:bodyPr/>
          <a:lstStyle/>
          <a:p>
            <a:r>
              <a:rPr lang="en-ZA" dirty="0"/>
              <a:t>ENVIRONMENTAL MONITORING</a:t>
            </a:r>
          </a:p>
        </p:txBody>
      </p:sp>
      <p:graphicFrame>
        <p:nvGraphicFramePr>
          <p:cNvPr id="4" name="Table 3">
            <a:extLst>
              <a:ext uri="{FF2B5EF4-FFF2-40B4-BE49-F238E27FC236}">
                <a16:creationId xmlns="" xmlns:a16="http://schemas.microsoft.com/office/drawing/2014/main" id="{C14B6822-D3D1-53AE-F1E5-4549300170A5}"/>
              </a:ext>
            </a:extLst>
          </p:cNvPr>
          <p:cNvGraphicFramePr>
            <a:graphicFrameLocks noGrp="1"/>
          </p:cNvGraphicFramePr>
          <p:nvPr>
            <p:extLst>
              <p:ext uri="{D42A27DB-BD31-4B8C-83A1-F6EECF244321}">
                <p14:modId xmlns:p14="http://schemas.microsoft.com/office/powerpoint/2010/main" val="3645823365"/>
              </p:ext>
            </p:extLst>
          </p:nvPr>
        </p:nvGraphicFramePr>
        <p:xfrm>
          <a:off x="71437" y="1138765"/>
          <a:ext cx="11901487" cy="4290485"/>
        </p:xfrm>
        <a:graphic>
          <a:graphicData uri="http://schemas.openxmlformats.org/drawingml/2006/table">
            <a:tbl>
              <a:tblPr firstRow="1" bandRow="1">
                <a:tableStyleId>{5940675A-B579-460E-94D1-54222C63F5DA}</a:tableStyleId>
              </a:tblPr>
              <a:tblGrid>
                <a:gridCol w="2176283">
                  <a:extLst>
                    <a:ext uri="{9D8B030D-6E8A-4147-A177-3AD203B41FA5}">
                      <a16:colId xmlns="" xmlns:a16="http://schemas.microsoft.com/office/drawing/2014/main" val="444766115"/>
                    </a:ext>
                  </a:extLst>
                </a:gridCol>
                <a:gridCol w="2203659">
                  <a:extLst>
                    <a:ext uri="{9D8B030D-6E8A-4147-A177-3AD203B41FA5}">
                      <a16:colId xmlns="" xmlns:a16="http://schemas.microsoft.com/office/drawing/2014/main" val="2324374115"/>
                    </a:ext>
                  </a:extLst>
                </a:gridCol>
                <a:gridCol w="4585467">
                  <a:extLst>
                    <a:ext uri="{9D8B030D-6E8A-4147-A177-3AD203B41FA5}">
                      <a16:colId xmlns="" xmlns:a16="http://schemas.microsoft.com/office/drawing/2014/main" val="929486974"/>
                    </a:ext>
                  </a:extLst>
                </a:gridCol>
                <a:gridCol w="2936078">
                  <a:extLst>
                    <a:ext uri="{9D8B030D-6E8A-4147-A177-3AD203B41FA5}">
                      <a16:colId xmlns="" xmlns:a16="http://schemas.microsoft.com/office/drawing/2014/main" val="152795626"/>
                    </a:ext>
                  </a:extLst>
                </a:gridCol>
              </a:tblGrid>
              <a:tr h="720778">
                <a:tc rowSpan="2">
                  <a:txBody>
                    <a:bodyPr/>
                    <a:lstStyle/>
                    <a:p>
                      <a:pPr algn="ctr"/>
                      <a:r>
                        <a:rPr lang="en-US" sz="1300" b="1" dirty="0" smtClean="0">
                          <a:solidFill>
                            <a:srgbClr val="233881"/>
                          </a:solidFill>
                        </a:rPr>
                        <a:t>RADIOLOGICAL</a:t>
                      </a:r>
                      <a:r>
                        <a:rPr lang="en-US" sz="1300" b="1" baseline="0" dirty="0" smtClean="0">
                          <a:solidFill>
                            <a:srgbClr val="233881"/>
                          </a:solidFill>
                        </a:rPr>
                        <a:t> RELEASES</a:t>
                      </a:r>
                      <a:endParaRPr lang="en-ZA" sz="1300" b="1" dirty="0">
                        <a:solidFill>
                          <a:srgbClr val="233881"/>
                        </a:solidFill>
                      </a:endParaRPr>
                    </a:p>
                  </a:txBody>
                  <a:tcPr anchor="ctr">
                    <a:solidFill>
                      <a:schemeClr val="tx2">
                        <a:lumMod val="25000"/>
                        <a:lumOff val="75000"/>
                      </a:schemeClr>
                    </a:solidFill>
                  </a:tcPr>
                </a:tc>
                <a:tc>
                  <a:txBody>
                    <a:bodyPr/>
                    <a:lstStyle/>
                    <a:p>
                      <a:pPr algn="ctr"/>
                      <a:r>
                        <a:rPr lang="en-ZA" sz="1300" dirty="0">
                          <a:solidFill>
                            <a:srgbClr val="233881"/>
                          </a:solidFill>
                        </a:rPr>
                        <a:t>Gaseous releases</a:t>
                      </a:r>
                    </a:p>
                  </a:txBody>
                  <a:tcPr anchor="ctr">
                    <a:solidFill>
                      <a:schemeClr val="tx2">
                        <a:lumMod val="25000"/>
                        <a:lumOff val="75000"/>
                      </a:schemeClr>
                    </a:solidFill>
                  </a:tcPr>
                </a:tc>
                <a:tc>
                  <a:txBody>
                    <a:bodyPr/>
                    <a:lstStyle/>
                    <a:p>
                      <a:pPr algn="ctr"/>
                      <a:r>
                        <a:rPr lang="en-ZA" sz="1300" dirty="0">
                          <a:solidFill>
                            <a:srgbClr val="233881"/>
                          </a:solidFill>
                        </a:rPr>
                        <a:t>NTP stacks (4)</a:t>
                      </a:r>
                    </a:p>
                    <a:p>
                      <a:pPr algn="ctr"/>
                      <a:r>
                        <a:rPr lang="en-ZA" sz="1300" dirty="0">
                          <a:solidFill>
                            <a:srgbClr val="233881"/>
                          </a:solidFill>
                        </a:rPr>
                        <a:t>SAFARI -1 stack (1)</a:t>
                      </a:r>
                    </a:p>
                    <a:p>
                      <a:pPr algn="ctr"/>
                      <a:r>
                        <a:rPr lang="en-ZA" sz="1300" dirty="0">
                          <a:solidFill>
                            <a:srgbClr val="233881"/>
                          </a:solidFill>
                        </a:rPr>
                        <a:t>Inconsequential stacks (29)</a:t>
                      </a:r>
                    </a:p>
                  </a:txBody>
                  <a:tcPr anchor="ctr">
                    <a:solidFill>
                      <a:schemeClr val="tx2">
                        <a:lumMod val="25000"/>
                        <a:lumOff val="75000"/>
                      </a:schemeClr>
                    </a:solidFill>
                  </a:tcPr>
                </a:tc>
                <a:tc>
                  <a:txBody>
                    <a:bodyPr/>
                    <a:lstStyle/>
                    <a:p>
                      <a:pPr algn="ctr"/>
                      <a:r>
                        <a:rPr lang="en-ZA" sz="1300" dirty="0">
                          <a:solidFill>
                            <a:srgbClr val="233881"/>
                          </a:solidFill>
                        </a:rPr>
                        <a:t>NNR compliance </a:t>
                      </a:r>
                    </a:p>
                    <a:p>
                      <a:pPr algn="ctr"/>
                      <a:r>
                        <a:rPr lang="en-ZA" sz="1300" dirty="0">
                          <a:solidFill>
                            <a:srgbClr val="233881"/>
                          </a:solidFill>
                        </a:rPr>
                        <a:t>(0.05 mSv)</a:t>
                      </a:r>
                    </a:p>
                  </a:txBody>
                  <a:tcPr anchor="ctr">
                    <a:solidFill>
                      <a:schemeClr val="accent6">
                        <a:lumMod val="60000"/>
                        <a:lumOff val="40000"/>
                      </a:schemeClr>
                    </a:solidFill>
                  </a:tcPr>
                </a:tc>
                <a:extLst>
                  <a:ext uri="{0D108BD9-81ED-4DB2-BD59-A6C34878D82A}">
                    <a16:rowId xmlns="" xmlns:a16="http://schemas.microsoft.com/office/drawing/2014/main" val="3373773979"/>
                  </a:ext>
                </a:extLst>
              </a:tr>
              <a:tr h="787879">
                <a:tc vMerge="1">
                  <a:txBody>
                    <a:bodyPr/>
                    <a:lstStyle/>
                    <a:p>
                      <a:endParaRPr lang="en-ZA" dirty="0"/>
                    </a:p>
                  </a:txBody>
                  <a:tcPr/>
                </a:tc>
                <a:tc>
                  <a:txBody>
                    <a:bodyPr/>
                    <a:lstStyle/>
                    <a:p>
                      <a:pPr algn="ctr"/>
                      <a:r>
                        <a:rPr lang="en-ZA" sz="1300" dirty="0">
                          <a:solidFill>
                            <a:srgbClr val="233881"/>
                          </a:solidFill>
                        </a:rPr>
                        <a:t>Effluent Release</a:t>
                      </a:r>
                    </a:p>
                  </a:txBody>
                  <a:tcPr anchor="ctr">
                    <a:solidFill>
                      <a:schemeClr val="tx2">
                        <a:lumMod val="25000"/>
                        <a:lumOff val="75000"/>
                      </a:schemeClr>
                    </a:solidFill>
                  </a:tcPr>
                </a:tc>
                <a:tc>
                  <a:txBody>
                    <a:bodyPr/>
                    <a:lstStyle/>
                    <a:p>
                      <a:pPr algn="ctr"/>
                      <a:r>
                        <a:rPr lang="en-ZA" sz="1300" dirty="0">
                          <a:solidFill>
                            <a:srgbClr val="233881"/>
                          </a:solidFill>
                        </a:rPr>
                        <a:t>Effluent release to the Crocodile River</a:t>
                      </a:r>
                    </a:p>
                  </a:txBody>
                  <a:tcPr anchor="ctr">
                    <a:solidFill>
                      <a:schemeClr val="tx2">
                        <a:lumMod val="25000"/>
                        <a:lumOff val="75000"/>
                      </a:schemeClr>
                    </a:solidFill>
                  </a:tcPr>
                </a:tc>
                <a:tc>
                  <a:txBody>
                    <a:bodyPr/>
                    <a:lstStyle/>
                    <a:p>
                      <a:pPr algn="ctr"/>
                      <a:r>
                        <a:rPr lang="en-ZA" sz="1300" dirty="0">
                          <a:solidFill>
                            <a:srgbClr val="233881"/>
                          </a:solidFill>
                        </a:rPr>
                        <a:t>NNR compliance </a:t>
                      </a:r>
                    </a:p>
                    <a:p>
                      <a:pPr algn="ctr"/>
                      <a:r>
                        <a:rPr lang="en-ZA" sz="1300" dirty="0">
                          <a:solidFill>
                            <a:srgbClr val="233881"/>
                          </a:solidFill>
                        </a:rPr>
                        <a:t>(0.15 mSv)</a:t>
                      </a:r>
                    </a:p>
                  </a:txBody>
                  <a:tcPr anchor="ctr">
                    <a:solidFill>
                      <a:schemeClr val="accent6">
                        <a:lumMod val="60000"/>
                        <a:lumOff val="40000"/>
                      </a:schemeClr>
                    </a:solidFill>
                  </a:tcPr>
                </a:tc>
                <a:extLst>
                  <a:ext uri="{0D108BD9-81ED-4DB2-BD59-A6C34878D82A}">
                    <a16:rowId xmlns="" xmlns:a16="http://schemas.microsoft.com/office/drawing/2014/main" val="3259809774"/>
                  </a:ext>
                </a:extLst>
              </a:tr>
              <a:tr h="720778">
                <a:tc>
                  <a:txBody>
                    <a:bodyPr/>
                    <a:lstStyle/>
                    <a:p>
                      <a:pPr algn="ctr"/>
                      <a:r>
                        <a:rPr lang="en-ZA" sz="1300" b="1" dirty="0">
                          <a:solidFill>
                            <a:srgbClr val="233881"/>
                          </a:solidFill>
                        </a:rPr>
                        <a:t>WATER PERMIT</a:t>
                      </a:r>
                    </a:p>
                  </a:txBody>
                  <a:tcPr anchor="ctr">
                    <a:solidFill>
                      <a:schemeClr val="accent4">
                        <a:lumMod val="20000"/>
                        <a:lumOff val="80000"/>
                      </a:schemeClr>
                    </a:solidFill>
                  </a:tcPr>
                </a:tc>
                <a:tc>
                  <a:txBody>
                    <a:bodyPr/>
                    <a:lstStyle/>
                    <a:p>
                      <a:pPr algn="ctr"/>
                      <a:r>
                        <a:rPr lang="en-ZA" sz="1300" dirty="0">
                          <a:solidFill>
                            <a:srgbClr val="233881"/>
                          </a:solidFill>
                        </a:rPr>
                        <a:t>Effluent Release</a:t>
                      </a:r>
                    </a:p>
                    <a:p>
                      <a:pPr algn="ctr"/>
                      <a:endParaRPr lang="en-ZA" sz="1300" dirty="0">
                        <a:solidFill>
                          <a:srgbClr val="233881"/>
                        </a:solidFill>
                      </a:endParaRPr>
                    </a:p>
                  </a:txBody>
                  <a:tcPr anchor="ctr">
                    <a:solidFill>
                      <a:schemeClr val="accent4">
                        <a:lumMod val="20000"/>
                        <a:lumOff val="80000"/>
                      </a:schemeClr>
                    </a:solidFill>
                  </a:tcPr>
                </a:tc>
                <a:tc>
                  <a:txBody>
                    <a:bodyPr/>
                    <a:lstStyle/>
                    <a:p>
                      <a:pPr algn="ctr"/>
                      <a:r>
                        <a:rPr lang="en-US" sz="1300" dirty="0">
                          <a:solidFill>
                            <a:srgbClr val="233881"/>
                          </a:solidFill>
                        </a:rPr>
                        <a:t>Effluent release to the Crocodile River</a:t>
                      </a:r>
                    </a:p>
                    <a:p>
                      <a:pPr algn="ctr"/>
                      <a:endParaRPr lang="en-ZA" sz="1300" dirty="0">
                        <a:solidFill>
                          <a:srgbClr val="233881"/>
                        </a:solidFill>
                      </a:endParaRPr>
                    </a:p>
                  </a:txBody>
                  <a:tcPr anchor="ctr">
                    <a:solidFill>
                      <a:schemeClr val="accent4">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ZA" sz="1300" dirty="0">
                          <a:solidFill>
                            <a:srgbClr val="233881"/>
                          </a:solidFill>
                        </a:rPr>
                        <a:t>DWS compliance</a:t>
                      </a:r>
                    </a:p>
                    <a:p>
                      <a:pPr marL="0" marR="0" lvl="0" indent="0" algn="ctr" defTabSz="914400" rtl="0" eaLnBrk="1" fontAlgn="auto" latinLnBrk="0" hangingPunct="1">
                        <a:lnSpc>
                          <a:spcPct val="100000"/>
                        </a:lnSpc>
                        <a:spcBef>
                          <a:spcPts val="0"/>
                        </a:spcBef>
                        <a:spcAft>
                          <a:spcPts val="0"/>
                        </a:spcAft>
                        <a:buClrTx/>
                        <a:buSzTx/>
                        <a:buFontTx/>
                        <a:buNone/>
                        <a:tabLst/>
                        <a:defRPr/>
                      </a:pPr>
                      <a:r>
                        <a:rPr lang="en-ZA" sz="1300" dirty="0">
                          <a:solidFill>
                            <a:srgbClr val="233881"/>
                          </a:solidFill>
                        </a:rPr>
                        <a:t>(250 000 m</a:t>
                      </a:r>
                      <a:r>
                        <a:rPr lang="en-ZA" sz="1300" baseline="30000" dirty="0">
                          <a:solidFill>
                            <a:srgbClr val="233881"/>
                          </a:solidFill>
                        </a:rPr>
                        <a:t>3</a:t>
                      </a:r>
                      <a:r>
                        <a:rPr lang="en-ZA" sz="1300" dirty="0">
                          <a:solidFill>
                            <a:srgbClr val="233881"/>
                          </a:solidFill>
                        </a:rPr>
                        <a:t>) per water year</a:t>
                      </a:r>
                    </a:p>
                    <a:p>
                      <a:pPr algn="ctr"/>
                      <a:endParaRPr lang="en-ZA" sz="1300" dirty="0">
                        <a:solidFill>
                          <a:srgbClr val="233881"/>
                        </a:solidFill>
                      </a:endParaRPr>
                    </a:p>
                  </a:txBody>
                  <a:tcPr anchor="ctr">
                    <a:solidFill>
                      <a:schemeClr val="accent6">
                        <a:lumMod val="60000"/>
                        <a:lumOff val="40000"/>
                      </a:schemeClr>
                    </a:solidFill>
                  </a:tcPr>
                </a:tc>
                <a:extLst>
                  <a:ext uri="{0D108BD9-81ED-4DB2-BD59-A6C34878D82A}">
                    <a16:rowId xmlns="" xmlns:a16="http://schemas.microsoft.com/office/drawing/2014/main" val="3704694844"/>
                  </a:ext>
                </a:extLst>
              </a:tr>
              <a:tr h="2061050">
                <a:tc>
                  <a:txBody>
                    <a:bodyPr/>
                    <a:lstStyle/>
                    <a:p>
                      <a:pPr algn="ctr"/>
                      <a:r>
                        <a:rPr lang="en-ZA" sz="1300" b="1" dirty="0">
                          <a:solidFill>
                            <a:srgbClr val="233881"/>
                          </a:solidFill>
                        </a:rPr>
                        <a:t>AIR EMMISION LICENCE</a:t>
                      </a:r>
                    </a:p>
                  </a:txBody>
                  <a:tcPr anchor="ctr">
                    <a:solidFill>
                      <a:schemeClr val="accent4">
                        <a:lumMod val="40000"/>
                        <a:lumOff val="60000"/>
                      </a:schemeClr>
                    </a:solidFill>
                  </a:tcPr>
                </a:tc>
                <a:tc>
                  <a:txBody>
                    <a:bodyPr/>
                    <a:lstStyle/>
                    <a:p>
                      <a:pPr algn="ctr"/>
                      <a:r>
                        <a:rPr lang="en-ZA" sz="1300" dirty="0">
                          <a:solidFill>
                            <a:srgbClr val="233881"/>
                          </a:solidFill>
                        </a:rPr>
                        <a:t>Gaseous releases</a:t>
                      </a:r>
                    </a:p>
                  </a:txBody>
                  <a:tcPr anchor="ctr">
                    <a:solidFill>
                      <a:schemeClr val="accent4">
                        <a:lumMod val="40000"/>
                        <a:lumOff val="60000"/>
                      </a:schemeClr>
                    </a:solidFill>
                  </a:tcPr>
                </a:tc>
                <a:tc>
                  <a:txBody>
                    <a:bodyPr/>
                    <a:lstStyle/>
                    <a:p>
                      <a:pPr marL="361950" indent="-276225" algn="just" defTabSz="898525">
                        <a:lnSpc>
                          <a:spcPct val="101000"/>
                        </a:lnSpc>
                        <a:spcAft>
                          <a:spcPts val="10"/>
                        </a:spcAft>
                        <a:buFont typeface="Wingdings" panose="05000000000000000000" pitchFamily="2" charset="2"/>
                        <a:buChar char="Ø"/>
                        <a:tabLst>
                          <a:tab pos="2781300" algn="l"/>
                        </a:tabLst>
                      </a:pPr>
                      <a:r>
                        <a:rPr lang="en-ZA" sz="1300" dirty="0">
                          <a:solidFill>
                            <a:srgbClr val="233881"/>
                          </a:solidFill>
                          <a:effectLst/>
                          <a:latin typeface="Arial" panose="020B0604020202020204" pitchFamily="34" charset="0"/>
                          <a:ea typeface="Arial" panose="020B0604020202020204" pitchFamily="34" charset="0"/>
                          <a:cs typeface="Times New Roman" panose="02020603050405020304" pitchFamily="18" charset="0"/>
                        </a:rPr>
                        <a:t>Acids Production - Hydrogen Fluoride [HF] - Area V-60</a:t>
                      </a:r>
                    </a:p>
                    <a:p>
                      <a:pPr marL="361950" indent="-276225" algn="just" defTabSz="898525">
                        <a:lnSpc>
                          <a:spcPct val="112000"/>
                        </a:lnSpc>
                        <a:spcAft>
                          <a:spcPts val="10"/>
                        </a:spcAft>
                        <a:buFont typeface="Wingdings" panose="05000000000000000000" pitchFamily="2" charset="2"/>
                        <a:buChar char="Ø"/>
                        <a:tabLst>
                          <a:tab pos="2781300" algn="l"/>
                        </a:tabLst>
                      </a:pPr>
                      <a:r>
                        <a:rPr lang="en-ZA" sz="1300" dirty="0">
                          <a:solidFill>
                            <a:srgbClr val="233881"/>
                          </a:solidFill>
                          <a:effectLst/>
                          <a:latin typeface="Arial" panose="020B0604020202020204" pitchFamily="34" charset="0"/>
                          <a:ea typeface="Arial" panose="020B0604020202020204" pitchFamily="34" charset="0"/>
                          <a:cs typeface="Times New Roman" panose="02020603050405020304" pitchFamily="18" charset="0"/>
                        </a:rPr>
                        <a:t>Salts Production – Sodium Silica Fluoride [Na</a:t>
                      </a:r>
                      <a:r>
                        <a:rPr lang="en-ZA" sz="1300" baseline="-25000" dirty="0">
                          <a:solidFill>
                            <a:srgbClr val="233881"/>
                          </a:solidFill>
                          <a:effectLst/>
                          <a:latin typeface="Arial" panose="020B0604020202020204" pitchFamily="34" charset="0"/>
                          <a:ea typeface="Arial" panose="020B0604020202020204" pitchFamily="34" charset="0"/>
                          <a:cs typeface="Times New Roman" panose="02020603050405020304" pitchFamily="18" charset="0"/>
                        </a:rPr>
                        <a:t>2</a:t>
                      </a:r>
                      <a:r>
                        <a:rPr lang="en-ZA" sz="1300" dirty="0">
                          <a:solidFill>
                            <a:srgbClr val="233881"/>
                          </a:solidFill>
                          <a:effectLst/>
                          <a:latin typeface="Arial" panose="020B0604020202020204" pitchFamily="34" charset="0"/>
                          <a:ea typeface="Arial" panose="020B0604020202020204" pitchFamily="34" charset="0"/>
                          <a:cs typeface="Times New Roman" panose="02020603050405020304" pitchFamily="18" charset="0"/>
                        </a:rPr>
                        <a:t>SiF</a:t>
                      </a:r>
                      <a:r>
                        <a:rPr lang="en-ZA" sz="1300" baseline="-25000" dirty="0">
                          <a:solidFill>
                            <a:srgbClr val="233881"/>
                          </a:solidFill>
                          <a:effectLst/>
                          <a:latin typeface="Arial" panose="020B0604020202020204" pitchFamily="34" charset="0"/>
                          <a:ea typeface="Arial" panose="020B0604020202020204" pitchFamily="34" charset="0"/>
                          <a:cs typeface="Times New Roman" panose="02020603050405020304" pitchFamily="18" charset="0"/>
                        </a:rPr>
                        <a:t>6</a:t>
                      </a:r>
                      <a:r>
                        <a:rPr lang="en-ZA" sz="1300" dirty="0">
                          <a:solidFill>
                            <a:srgbClr val="233881"/>
                          </a:solidFill>
                          <a:effectLst/>
                          <a:latin typeface="Arial" panose="020B0604020202020204" pitchFamily="34" charset="0"/>
                          <a:ea typeface="Arial" panose="020B0604020202020204" pitchFamily="34" charset="0"/>
                          <a:cs typeface="Times New Roman" panose="02020603050405020304" pitchFamily="18" charset="0"/>
                        </a:rPr>
                        <a:t>]  - Area V-69</a:t>
                      </a:r>
                    </a:p>
                    <a:p>
                      <a:pPr marL="361950" indent="-276225" algn="just" defTabSz="898525">
                        <a:lnSpc>
                          <a:spcPct val="107000"/>
                        </a:lnSpc>
                        <a:spcAft>
                          <a:spcPts val="10"/>
                        </a:spcAft>
                        <a:buFont typeface="Wingdings" panose="05000000000000000000" pitchFamily="2" charset="2"/>
                        <a:buChar char="Ø"/>
                        <a:tabLst>
                          <a:tab pos="2781300" algn="l"/>
                        </a:tabLst>
                      </a:pPr>
                      <a:r>
                        <a:rPr lang="en-ZA" sz="1300" dirty="0">
                          <a:solidFill>
                            <a:srgbClr val="233881"/>
                          </a:solidFill>
                          <a:effectLst/>
                          <a:latin typeface="Arial" panose="020B0604020202020204" pitchFamily="34" charset="0"/>
                          <a:ea typeface="Arial" panose="020B0604020202020204" pitchFamily="34" charset="0"/>
                          <a:cs typeface="Times New Roman" panose="02020603050405020304" pitchFamily="18" charset="0"/>
                        </a:rPr>
                        <a:t>Fluorine Generation – [F2] - B-H1</a:t>
                      </a:r>
                    </a:p>
                    <a:p>
                      <a:pPr marL="361950" indent="-276225" algn="just" defTabSz="898525">
                        <a:lnSpc>
                          <a:spcPct val="107000"/>
                        </a:lnSpc>
                        <a:spcAft>
                          <a:spcPts val="10"/>
                        </a:spcAft>
                        <a:buFont typeface="Wingdings" panose="05000000000000000000" pitchFamily="2" charset="2"/>
                        <a:buChar char="Ø"/>
                        <a:tabLst>
                          <a:tab pos="2781300" algn="l"/>
                        </a:tabLst>
                      </a:pPr>
                      <a:r>
                        <a:rPr lang="en-ZA" sz="1300" dirty="0">
                          <a:solidFill>
                            <a:srgbClr val="233881"/>
                          </a:solidFill>
                          <a:effectLst/>
                          <a:latin typeface="Arial" panose="020B0604020202020204" pitchFamily="34" charset="0"/>
                          <a:ea typeface="Arial" panose="020B0604020202020204" pitchFamily="34" charset="0"/>
                          <a:cs typeface="Times New Roman" panose="02020603050405020304" pitchFamily="18" charset="0"/>
                        </a:rPr>
                        <a:t>Surface  Fluorination Production Plant - B-E3/4</a:t>
                      </a:r>
                    </a:p>
                    <a:p>
                      <a:pPr marL="361950" indent="-276225" algn="just" defTabSz="898525">
                        <a:lnSpc>
                          <a:spcPct val="107000"/>
                        </a:lnSpc>
                        <a:spcAft>
                          <a:spcPts val="10"/>
                        </a:spcAft>
                        <a:buFont typeface="Wingdings" panose="05000000000000000000" pitchFamily="2" charset="2"/>
                        <a:buChar char="Ø"/>
                        <a:tabLst>
                          <a:tab pos="2781300" algn="l"/>
                        </a:tabLst>
                      </a:pPr>
                      <a:r>
                        <a:rPr lang="en-ZA" sz="1300" dirty="0">
                          <a:solidFill>
                            <a:srgbClr val="233881"/>
                          </a:solidFill>
                          <a:effectLst/>
                          <a:latin typeface="Arial" panose="020B0604020202020204" pitchFamily="34" charset="0"/>
                          <a:ea typeface="Arial" panose="020B0604020202020204" pitchFamily="34" charset="0"/>
                          <a:cs typeface="Times New Roman" panose="02020603050405020304" pitchFamily="18" charset="0"/>
                        </a:rPr>
                        <a:t>Fluor Organics Production - Potassium     Propanoate. [</a:t>
                      </a:r>
                      <a:r>
                        <a:rPr lang="en-ZA" sz="1300" dirty="0" err="1">
                          <a:solidFill>
                            <a:srgbClr val="233881"/>
                          </a:solidFill>
                          <a:effectLst/>
                          <a:latin typeface="Arial" panose="020B0604020202020204" pitchFamily="34" charset="0"/>
                          <a:ea typeface="Arial" panose="020B0604020202020204" pitchFamily="34" charset="0"/>
                          <a:cs typeface="Times New Roman" panose="02020603050405020304" pitchFamily="18" charset="0"/>
                        </a:rPr>
                        <a:t>perfluoro</a:t>
                      </a:r>
                      <a:r>
                        <a:rPr lang="en-ZA" sz="1300" dirty="0">
                          <a:solidFill>
                            <a:srgbClr val="233881"/>
                          </a:solidFill>
                          <a:effectLst/>
                          <a:latin typeface="Arial" panose="020B0604020202020204" pitchFamily="34" charset="0"/>
                          <a:ea typeface="Arial" panose="020B0604020202020204" pitchFamily="34" charset="0"/>
                          <a:cs typeface="Times New Roman" panose="02020603050405020304" pitchFamily="18" charset="0"/>
                        </a:rPr>
                        <a:t> </a:t>
                      </a:r>
                      <a:r>
                        <a:rPr lang="en-ZA" sz="1300" dirty="0" smtClean="0">
                          <a:solidFill>
                            <a:srgbClr val="233881"/>
                          </a:solidFill>
                          <a:effectLst/>
                          <a:latin typeface="Arial" panose="020B0604020202020204" pitchFamily="34" charset="0"/>
                          <a:ea typeface="Arial" panose="020B0604020202020204" pitchFamily="34" charset="0"/>
                          <a:cs typeface="Times New Roman" panose="02020603050405020304" pitchFamily="18" charset="0"/>
                        </a:rPr>
                        <a:t>23- </a:t>
                      </a:r>
                      <a:r>
                        <a:rPr lang="en-ZA" sz="1300" dirty="0" err="1">
                          <a:solidFill>
                            <a:srgbClr val="233881"/>
                          </a:solidFill>
                          <a:effectLst/>
                          <a:latin typeface="Arial" panose="020B0604020202020204" pitchFamily="34" charset="0"/>
                          <a:ea typeface="Arial" panose="020B0604020202020204" pitchFamily="34" charset="0"/>
                          <a:cs typeface="Times New Roman" panose="02020603050405020304" pitchFamily="18" charset="0"/>
                        </a:rPr>
                        <a:t>methoxypropyl</a:t>
                      </a:r>
                      <a:r>
                        <a:rPr lang="en-ZA" sz="1300" dirty="0">
                          <a:solidFill>
                            <a:srgbClr val="233881"/>
                          </a:solidFill>
                          <a:effectLst/>
                          <a:latin typeface="Arial" panose="020B0604020202020204" pitchFamily="34" charset="0"/>
                          <a:ea typeface="Arial" panose="020B0604020202020204" pitchFamily="34" charset="0"/>
                          <a:cs typeface="Times New Roman" panose="02020603050405020304" pitchFamily="18" charset="0"/>
                        </a:rPr>
                        <a:t>] - B-C2</a:t>
                      </a:r>
                    </a:p>
                    <a:p>
                      <a:pPr marL="6350" indent="-234950" algn="ctr">
                        <a:lnSpc>
                          <a:spcPct val="107000"/>
                        </a:lnSpc>
                        <a:spcAft>
                          <a:spcPts val="10"/>
                        </a:spcAft>
                        <a:buNone/>
                      </a:pPr>
                      <a:endParaRPr lang="en-ZA" sz="1300" dirty="0">
                        <a:solidFill>
                          <a:srgbClr val="233881"/>
                        </a:solidFill>
                        <a:effectLst/>
                        <a:latin typeface="Arial" panose="020B0604020202020204" pitchFamily="34" charset="0"/>
                        <a:ea typeface="Arial" panose="020B0604020202020204" pitchFamily="34" charset="0"/>
                        <a:cs typeface="Times New Roman" panose="02020603050405020304" pitchFamily="18" charset="0"/>
                      </a:endParaRPr>
                    </a:p>
                  </a:txBody>
                  <a:tcPr marL="0" marR="0" marT="0" marB="0" anchor="ctr">
                    <a:solidFill>
                      <a:schemeClr val="accent4">
                        <a:lumMod val="40000"/>
                        <a:lumOff val="60000"/>
                      </a:schemeClr>
                    </a:solidFill>
                  </a:tcPr>
                </a:tc>
                <a:tc>
                  <a:txBody>
                    <a:bodyPr/>
                    <a:lstStyle/>
                    <a:p>
                      <a:pPr algn="ctr"/>
                      <a:r>
                        <a:rPr lang="en-ZA" sz="1300" dirty="0" err="1">
                          <a:solidFill>
                            <a:srgbClr val="233881"/>
                          </a:solidFill>
                        </a:rPr>
                        <a:t>Pelchem</a:t>
                      </a:r>
                      <a:r>
                        <a:rPr lang="en-ZA" sz="1300" dirty="0">
                          <a:solidFill>
                            <a:srgbClr val="233881"/>
                          </a:solidFill>
                        </a:rPr>
                        <a:t> AEL licence</a:t>
                      </a:r>
                    </a:p>
                    <a:p>
                      <a:pPr algn="ctr"/>
                      <a:endParaRPr lang="en-ZA" sz="1300" dirty="0">
                        <a:solidFill>
                          <a:srgbClr val="233881"/>
                        </a:solidFill>
                      </a:endParaRPr>
                    </a:p>
                    <a:p>
                      <a:pPr algn="ctr"/>
                      <a:r>
                        <a:rPr lang="en-ZA" sz="1300" dirty="0">
                          <a:solidFill>
                            <a:srgbClr val="233881"/>
                          </a:solidFill>
                        </a:rPr>
                        <a:t>BPDM/AEL/OCTOBER2020 </a:t>
                      </a:r>
                    </a:p>
                    <a:p>
                      <a:pPr algn="ctr"/>
                      <a:endParaRPr lang="en-ZA" sz="1300" dirty="0">
                        <a:solidFill>
                          <a:srgbClr val="233881"/>
                        </a:solidFill>
                      </a:endParaRPr>
                    </a:p>
                    <a:p>
                      <a:pPr algn="ctr"/>
                      <a:r>
                        <a:rPr lang="en-US" sz="1300" dirty="0">
                          <a:solidFill>
                            <a:srgbClr val="233881"/>
                          </a:solidFill>
                        </a:rPr>
                        <a:t>Annual Air Allowable Emissions (Kg/a) @ 5mg/m</a:t>
                      </a:r>
                      <a:r>
                        <a:rPr lang="en-US" sz="1300" baseline="30000" dirty="0">
                          <a:solidFill>
                            <a:srgbClr val="233881"/>
                          </a:solidFill>
                        </a:rPr>
                        <a:t>3</a:t>
                      </a:r>
                      <a:r>
                        <a:rPr lang="en-US" sz="1300" dirty="0">
                          <a:solidFill>
                            <a:srgbClr val="233881"/>
                          </a:solidFill>
                        </a:rPr>
                        <a:t> = 17 695 kg </a:t>
                      </a:r>
                      <a:endParaRPr lang="en-ZA" sz="1300" dirty="0">
                        <a:solidFill>
                          <a:srgbClr val="233881"/>
                        </a:solidFill>
                      </a:endParaRPr>
                    </a:p>
                  </a:txBody>
                  <a:tcPr anchor="ctr">
                    <a:solidFill>
                      <a:schemeClr val="accent6">
                        <a:lumMod val="60000"/>
                        <a:lumOff val="40000"/>
                      </a:schemeClr>
                    </a:solidFill>
                  </a:tcPr>
                </a:tc>
                <a:extLst>
                  <a:ext uri="{0D108BD9-81ED-4DB2-BD59-A6C34878D82A}">
                    <a16:rowId xmlns="" xmlns:a16="http://schemas.microsoft.com/office/drawing/2014/main" val="2909438449"/>
                  </a:ext>
                </a:extLst>
              </a:tr>
            </a:tbl>
          </a:graphicData>
        </a:graphic>
      </p:graphicFrame>
      <p:sp>
        <p:nvSpPr>
          <p:cNvPr id="2" name="TextBox 1"/>
          <p:cNvSpPr txBox="1"/>
          <p:nvPr/>
        </p:nvSpPr>
        <p:spPr>
          <a:xfrm>
            <a:off x="154780" y="5683777"/>
            <a:ext cx="11734800" cy="369332"/>
          </a:xfrm>
          <a:prstGeom prst="rect">
            <a:avLst/>
          </a:prstGeom>
          <a:noFill/>
        </p:spPr>
        <p:txBody>
          <a:bodyPr wrap="square" rtlCol="0">
            <a:spAutoFit/>
          </a:bodyPr>
          <a:lstStyle/>
          <a:p>
            <a:r>
              <a:rPr lang="en-ZA" dirty="0" smtClean="0">
                <a:solidFill>
                  <a:srgbClr val="233881"/>
                </a:solidFill>
              </a:rPr>
              <a:t>All environmental monitoring results are significantly below regulatory limits - green</a:t>
            </a:r>
            <a:endParaRPr lang="en-ZA" dirty="0">
              <a:solidFill>
                <a:srgbClr val="233881"/>
              </a:solidFill>
            </a:endParaRPr>
          </a:p>
        </p:txBody>
      </p:sp>
    </p:spTree>
    <p:extLst>
      <p:ext uri="{BB962C8B-B14F-4D97-AF65-F5344CB8AC3E}">
        <p14:creationId xmlns:p14="http://schemas.microsoft.com/office/powerpoint/2010/main" val="3673452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r>
              <a:rPr lang="en-ZA" dirty="0" smtClean="0"/>
              <a:t>EMERGENCY PLAN</a:t>
            </a:r>
            <a:endParaRPr lang="en-ZA" dirty="0"/>
          </a:p>
        </p:txBody>
      </p:sp>
      <p:sp>
        <p:nvSpPr>
          <p:cNvPr id="15" name="TextBox 14">
            <a:extLst>
              <a:ext uri="{FF2B5EF4-FFF2-40B4-BE49-F238E27FC236}">
                <a16:creationId xmlns="" xmlns:a16="http://schemas.microsoft.com/office/drawing/2014/main" id="{10AD9215-42D5-AF0C-62C3-D967193A711C}"/>
              </a:ext>
            </a:extLst>
          </p:cNvPr>
          <p:cNvSpPr txBox="1"/>
          <p:nvPr/>
        </p:nvSpPr>
        <p:spPr>
          <a:xfrm>
            <a:off x="975360" y="4815077"/>
            <a:ext cx="10911843" cy="698717"/>
          </a:xfrm>
          <a:prstGeom prst="rect">
            <a:avLst/>
          </a:prstGeom>
          <a:solidFill>
            <a:srgbClr val="33CCCC"/>
          </a:solidFill>
        </p:spPr>
        <p:txBody>
          <a:bodyPr wrap="square" rtlCol="0">
            <a:spAutoFit/>
          </a:bodyPr>
          <a:lstStyle/>
          <a:p>
            <a:pPr algn="just">
              <a:lnSpc>
                <a:spcPct val="150000"/>
              </a:lnSpc>
            </a:pPr>
            <a:r>
              <a:rPr lang="en-US" sz="1400" b="1" dirty="0" smtClean="0">
                <a:solidFill>
                  <a:srgbClr val="002060"/>
                </a:solidFill>
                <a:latin typeface="Arial" panose="020B0604020202020204" pitchFamily="34" charset="0"/>
                <a:cs typeface="Arial" panose="020B0604020202020204" pitchFamily="34" charset="0"/>
              </a:rPr>
              <a:t>Off-site Emergency</a:t>
            </a:r>
          </a:p>
          <a:p>
            <a:pPr algn="just">
              <a:lnSpc>
                <a:spcPct val="150000"/>
              </a:lnSpc>
            </a:pPr>
            <a:r>
              <a:rPr lang="en-US" sz="1400" dirty="0" smtClean="0">
                <a:solidFill>
                  <a:srgbClr val="002060"/>
                </a:solidFill>
                <a:latin typeface="Arial" panose="020B0604020202020204" pitchFamily="34" charset="0"/>
                <a:cs typeface="Arial" panose="020B0604020202020204" pitchFamily="34" charset="0"/>
              </a:rPr>
              <a:t>An </a:t>
            </a:r>
            <a:r>
              <a:rPr lang="en-US" sz="1400" dirty="0">
                <a:solidFill>
                  <a:srgbClr val="002060"/>
                </a:solidFill>
                <a:latin typeface="Arial" panose="020B0604020202020204" pitchFamily="34" charset="0"/>
                <a:cs typeface="Arial" panose="020B0604020202020204" pitchFamily="34" charset="0"/>
              </a:rPr>
              <a:t>emergency condition originating beyond the public exclusion boundary requiring partial activation of the EP</a:t>
            </a:r>
            <a:r>
              <a:rPr lang="en-US" sz="1400" dirty="0" smtClean="0">
                <a:solidFill>
                  <a:srgbClr val="002060"/>
                </a:solidFill>
                <a:latin typeface="Arial" panose="020B0604020202020204" pitchFamily="34" charset="0"/>
                <a:cs typeface="Arial" panose="020B0604020202020204" pitchFamily="34" charset="0"/>
              </a:rPr>
              <a:t>.</a:t>
            </a:r>
          </a:p>
        </p:txBody>
      </p:sp>
      <p:cxnSp>
        <p:nvCxnSpPr>
          <p:cNvPr id="18" name="Straight Connector 17"/>
          <p:cNvCxnSpPr/>
          <p:nvPr/>
        </p:nvCxnSpPr>
        <p:spPr>
          <a:xfrm>
            <a:off x="0" y="4537595"/>
            <a:ext cx="12192000" cy="19050"/>
          </a:xfrm>
          <a:prstGeom prst="line">
            <a:avLst/>
          </a:prstGeom>
          <a:ln>
            <a:prstDash val="lgDash"/>
          </a:ln>
        </p:spPr>
        <p:style>
          <a:lnRef idx="2">
            <a:schemeClr val="accent1"/>
          </a:lnRef>
          <a:fillRef idx="0">
            <a:schemeClr val="accent1"/>
          </a:fillRef>
          <a:effectRef idx="1">
            <a:schemeClr val="accent1"/>
          </a:effectRef>
          <a:fontRef idx="minor">
            <a:schemeClr val="tx1"/>
          </a:fontRef>
        </p:style>
      </p:cxnSp>
      <p:grpSp>
        <p:nvGrpSpPr>
          <p:cNvPr id="25" name="Group 24"/>
          <p:cNvGrpSpPr/>
          <p:nvPr/>
        </p:nvGrpSpPr>
        <p:grpSpPr>
          <a:xfrm>
            <a:off x="1033240" y="962578"/>
            <a:ext cx="10552035" cy="3780609"/>
            <a:chOff x="1020539" y="1269361"/>
            <a:chExt cx="10552035" cy="3780609"/>
          </a:xfrm>
        </p:grpSpPr>
        <p:sp>
          <p:nvSpPr>
            <p:cNvPr id="22" name="Rectangle 21"/>
            <p:cNvSpPr/>
            <p:nvPr/>
          </p:nvSpPr>
          <p:spPr>
            <a:xfrm>
              <a:off x="8924984" y="1269361"/>
              <a:ext cx="2647590" cy="2937192"/>
            </a:xfrm>
            <a:prstGeom prst="rect">
              <a:avLst/>
            </a:prstGeom>
            <a:solidFill>
              <a:srgbClr val="00A1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1" name="Rectangle 20"/>
            <p:cNvSpPr/>
            <p:nvPr/>
          </p:nvSpPr>
          <p:spPr>
            <a:xfrm>
              <a:off x="6256059" y="1548987"/>
              <a:ext cx="2552700" cy="2657778"/>
            </a:xfrm>
            <a:prstGeom prst="rect">
              <a:avLst/>
            </a:prstGeom>
            <a:solidFill>
              <a:srgbClr val="00A1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0" name="Rectangle 19"/>
            <p:cNvSpPr/>
            <p:nvPr/>
          </p:nvSpPr>
          <p:spPr>
            <a:xfrm>
              <a:off x="3527226" y="1764647"/>
              <a:ext cx="2612608" cy="2441906"/>
            </a:xfrm>
            <a:prstGeom prst="rect">
              <a:avLst/>
            </a:prstGeom>
            <a:solidFill>
              <a:srgbClr val="00A1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19" name="Rectangle 18"/>
            <p:cNvSpPr/>
            <p:nvPr/>
          </p:nvSpPr>
          <p:spPr>
            <a:xfrm>
              <a:off x="1022096" y="2107287"/>
              <a:ext cx="2415540" cy="2072589"/>
            </a:xfrm>
            <a:prstGeom prst="rect">
              <a:avLst/>
            </a:prstGeom>
            <a:solidFill>
              <a:srgbClr val="00A1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ZA" dirty="0"/>
            </a:p>
          </p:txBody>
        </p:sp>
        <p:sp>
          <p:nvSpPr>
            <p:cNvPr id="7" name="TextBox 6">
              <a:extLst>
                <a:ext uri="{FF2B5EF4-FFF2-40B4-BE49-F238E27FC236}">
                  <a16:creationId xmlns="" xmlns:a16="http://schemas.microsoft.com/office/drawing/2014/main" id="{10AD9215-42D5-AF0C-62C3-D967193A711C}"/>
                </a:ext>
              </a:extLst>
            </p:cNvPr>
            <p:cNvSpPr txBox="1"/>
            <p:nvPr/>
          </p:nvSpPr>
          <p:spPr>
            <a:xfrm>
              <a:off x="1020539" y="2129982"/>
              <a:ext cx="2486585" cy="1997150"/>
            </a:xfrm>
            <a:prstGeom prst="rect">
              <a:avLst/>
            </a:prstGeom>
            <a:noFill/>
          </p:spPr>
          <p:txBody>
            <a:bodyPr wrap="square" rtlCol="0">
              <a:spAutoFit/>
            </a:bodyPr>
            <a:lstStyle/>
            <a:p>
              <a:pPr algn="just">
                <a:lnSpc>
                  <a:spcPct val="150000"/>
                </a:lnSpc>
              </a:pPr>
              <a:r>
                <a:rPr lang="en-US" sz="1200" b="1" dirty="0" smtClean="0">
                  <a:solidFill>
                    <a:srgbClr val="002060"/>
                  </a:solidFill>
                  <a:latin typeface="Arial" panose="020B0604020202020204" pitchFamily="34" charset="0"/>
                  <a:cs typeface="Arial" panose="020B0604020202020204" pitchFamily="34" charset="0"/>
                </a:rPr>
                <a:t>Unusual Event</a:t>
              </a:r>
            </a:p>
            <a:p>
              <a:pPr algn="just">
                <a:lnSpc>
                  <a:spcPct val="150000"/>
                </a:lnSpc>
              </a:pPr>
              <a:r>
                <a:rPr lang="en-US" sz="1200" dirty="0" smtClean="0">
                  <a:solidFill>
                    <a:srgbClr val="002060"/>
                  </a:solidFill>
                  <a:latin typeface="Arial" panose="020B0604020202020204" pitchFamily="34" charset="0"/>
                  <a:cs typeface="Arial" panose="020B0604020202020204" pitchFamily="34" charset="0"/>
                </a:rPr>
                <a:t>An </a:t>
              </a:r>
              <a:r>
                <a:rPr lang="en-US" sz="1200" dirty="0">
                  <a:solidFill>
                    <a:srgbClr val="002060"/>
                  </a:solidFill>
                  <a:latin typeface="Arial" panose="020B0604020202020204" pitchFamily="34" charset="0"/>
                  <a:cs typeface="Arial" panose="020B0604020202020204" pitchFamily="34" charset="0"/>
                </a:rPr>
                <a:t>abnormal event that indicates an unplanned deviation from normal operation, the consequences of which require partial activation of the emergency plan</a:t>
              </a:r>
              <a:r>
                <a:rPr lang="en-US" sz="1200" dirty="0" smtClean="0">
                  <a:solidFill>
                    <a:srgbClr val="002060"/>
                  </a:solidFill>
                  <a:latin typeface="Arial" panose="020B0604020202020204" pitchFamily="34" charset="0"/>
                  <a:cs typeface="Arial" panose="020B0604020202020204" pitchFamily="34" charset="0"/>
                </a:rPr>
                <a:t>.</a:t>
              </a:r>
            </a:p>
          </p:txBody>
        </p:sp>
        <p:sp>
          <p:nvSpPr>
            <p:cNvPr id="13" name="TextBox 12">
              <a:extLst>
                <a:ext uri="{FF2B5EF4-FFF2-40B4-BE49-F238E27FC236}">
                  <a16:creationId xmlns="" xmlns:a16="http://schemas.microsoft.com/office/drawing/2014/main" id="{10AD9215-42D5-AF0C-62C3-D967193A711C}"/>
                </a:ext>
              </a:extLst>
            </p:cNvPr>
            <p:cNvSpPr txBox="1"/>
            <p:nvPr/>
          </p:nvSpPr>
          <p:spPr>
            <a:xfrm>
              <a:off x="6322174" y="1859321"/>
              <a:ext cx="2486585" cy="1477328"/>
            </a:xfrm>
            <a:prstGeom prst="rect">
              <a:avLst/>
            </a:prstGeom>
            <a:noFill/>
          </p:spPr>
          <p:txBody>
            <a:bodyPr wrap="square" rtlCol="0">
              <a:spAutoFit/>
            </a:bodyPr>
            <a:lstStyle/>
            <a:p>
              <a:pPr algn="just">
                <a:lnSpc>
                  <a:spcPct val="150000"/>
                </a:lnSpc>
              </a:pPr>
              <a:r>
                <a:rPr lang="en-US" sz="1200" b="1" dirty="0" smtClean="0">
                  <a:solidFill>
                    <a:srgbClr val="002060"/>
                  </a:solidFill>
                  <a:latin typeface="Arial" panose="020B0604020202020204" pitchFamily="34" charset="0"/>
                  <a:cs typeface="Arial" panose="020B0604020202020204" pitchFamily="34" charset="0"/>
                </a:rPr>
                <a:t>Site Emergency</a:t>
              </a:r>
            </a:p>
            <a:p>
              <a:pPr algn="just">
                <a:lnSpc>
                  <a:spcPct val="150000"/>
                </a:lnSpc>
              </a:pPr>
              <a:r>
                <a:rPr lang="en-US" sz="1200" dirty="0" smtClean="0">
                  <a:solidFill>
                    <a:srgbClr val="002060"/>
                  </a:solidFill>
                  <a:latin typeface="Arial" panose="020B0604020202020204" pitchFamily="34" charset="0"/>
                  <a:cs typeface="Arial" panose="020B0604020202020204" pitchFamily="34" charset="0"/>
                </a:rPr>
                <a:t>An </a:t>
              </a:r>
              <a:r>
                <a:rPr lang="en-US" sz="1200" dirty="0">
                  <a:solidFill>
                    <a:srgbClr val="002060"/>
                  </a:solidFill>
                  <a:latin typeface="Arial" panose="020B0604020202020204" pitchFamily="34" charset="0"/>
                  <a:cs typeface="Arial" panose="020B0604020202020204" pitchFamily="34" charset="0"/>
                </a:rPr>
                <a:t>emergency condition that poses a serious hazard on-site, but poses no serious hazard to the public off-site. </a:t>
              </a:r>
              <a:endParaRPr lang="en-US" sz="1200" dirty="0" smtClean="0">
                <a:solidFill>
                  <a:srgbClr val="002060"/>
                </a:solidFill>
                <a:latin typeface="Arial" panose="020B0604020202020204" pitchFamily="34" charset="0"/>
                <a:cs typeface="Arial" panose="020B0604020202020204" pitchFamily="34" charset="0"/>
              </a:endParaRPr>
            </a:p>
          </p:txBody>
        </p:sp>
        <p:sp>
          <p:nvSpPr>
            <p:cNvPr id="14" name="TextBox 13">
              <a:extLst>
                <a:ext uri="{FF2B5EF4-FFF2-40B4-BE49-F238E27FC236}">
                  <a16:creationId xmlns="" xmlns:a16="http://schemas.microsoft.com/office/drawing/2014/main" id="{10AD9215-42D5-AF0C-62C3-D967193A711C}"/>
                </a:ext>
              </a:extLst>
            </p:cNvPr>
            <p:cNvSpPr txBox="1"/>
            <p:nvPr/>
          </p:nvSpPr>
          <p:spPr>
            <a:xfrm>
              <a:off x="8924984" y="1832236"/>
              <a:ext cx="2486585" cy="1477328"/>
            </a:xfrm>
            <a:prstGeom prst="rect">
              <a:avLst/>
            </a:prstGeom>
            <a:noFill/>
          </p:spPr>
          <p:txBody>
            <a:bodyPr wrap="square" rtlCol="0">
              <a:spAutoFit/>
            </a:bodyPr>
            <a:lstStyle/>
            <a:p>
              <a:pPr algn="just">
                <a:lnSpc>
                  <a:spcPct val="150000"/>
                </a:lnSpc>
              </a:pPr>
              <a:r>
                <a:rPr lang="en-US" sz="1200" b="1" dirty="0" smtClean="0">
                  <a:solidFill>
                    <a:srgbClr val="002060"/>
                  </a:solidFill>
                  <a:latin typeface="Arial" panose="020B0604020202020204" pitchFamily="34" charset="0"/>
                  <a:cs typeface="Arial" panose="020B0604020202020204" pitchFamily="34" charset="0"/>
                </a:rPr>
                <a:t>General Emergency</a:t>
              </a:r>
            </a:p>
            <a:p>
              <a:pPr algn="just">
                <a:lnSpc>
                  <a:spcPct val="150000"/>
                </a:lnSpc>
              </a:pPr>
              <a:r>
                <a:rPr lang="en-US" sz="1200" dirty="0" smtClean="0">
                  <a:solidFill>
                    <a:srgbClr val="002060"/>
                  </a:solidFill>
                  <a:latin typeface="Arial" panose="020B0604020202020204" pitchFamily="34" charset="0"/>
                  <a:cs typeface="Arial" panose="020B0604020202020204" pitchFamily="34" charset="0"/>
                </a:rPr>
                <a:t>An </a:t>
              </a:r>
              <a:r>
                <a:rPr lang="en-US" sz="1200" dirty="0">
                  <a:solidFill>
                    <a:srgbClr val="002060"/>
                  </a:solidFill>
                  <a:latin typeface="Arial" panose="020B0604020202020204" pitchFamily="34" charset="0"/>
                  <a:cs typeface="Arial" panose="020B0604020202020204" pitchFamily="34" charset="0"/>
                </a:rPr>
                <a:t>emergency condition that poses or potentially poses a serious hazard off-site requiring full implementation of the EP</a:t>
              </a:r>
              <a:r>
                <a:rPr lang="en-US" sz="1200" dirty="0" smtClean="0">
                  <a:solidFill>
                    <a:srgbClr val="002060"/>
                  </a:solidFill>
                  <a:latin typeface="Arial" panose="020B0604020202020204" pitchFamily="34" charset="0"/>
                  <a:cs typeface="Arial" panose="020B0604020202020204" pitchFamily="34" charset="0"/>
                </a:rPr>
                <a:t>.</a:t>
              </a:r>
            </a:p>
          </p:txBody>
        </p:sp>
        <p:sp>
          <p:nvSpPr>
            <p:cNvPr id="16" name="TextBox 15">
              <a:extLst>
                <a:ext uri="{FF2B5EF4-FFF2-40B4-BE49-F238E27FC236}">
                  <a16:creationId xmlns="" xmlns:a16="http://schemas.microsoft.com/office/drawing/2014/main" id="{10AD9215-42D5-AF0C-62C3-D967193A711C}"/>
                </a:ext>
              </a:extLst>
            </p:cNvPr>
            <p:cNvSpPr txBox="1"/>
            <p:nvPr/>
          </p:nvSpPr>
          <p:spPr>
            <a:xfrm>
              <a:off x="3623349" y="1871552"/>
              <a:ext cx="2486585" cy="2308324"/>
            </a:xfrm>
            <a:prstGeom prst="rect">
              <a:avLst/>
            </a:prstGeom>
            <a:noFill/>
          </p:spPr>
          <p:txBody>
            <a:bodyPr wrap="square" rtlCol="0">
              <a:spAutoFit/>
            </a:bodyPr>
            <a:lstStyle/>
            <a:p>
              <a:pPr algn="just">
                <a:lnSpc>
                  <a:spcPct val="150000"/>
                </a:lnSpc>
              </a:pPr>
              <a:r>
                <a:rPr lang="en-US" sz="1200" b="1" dirty="0" smtClean="0">
                  <a:solidFill>
                    <a:srgbClr val="002060"/>
                  </a:solidFill>
                  <a:latin typeface="Arial" panose="020B0604020202020204" pitchFamily="34" charset="0"/>
                  <a:cs typeface="Arial" panose="020B0604020202020204" pitchFamily="34" charset="0"/>
                </a:rPr>
                <a:t>Alert</a:t>
              </a:r>
            </a:p>
            <a:p>
              <a:pPr algn="just">
                <a:lnSpc>
                  <a:spcPct val="150000"/>
                </a:lnSpc>
              </a:pPr>
              <a:r>
                <a:rPr lang="en-US" sz="1200" dirty="0" smtClean="0">
                  <a:solidFill>
                    <a:srgbClr val="002060"/>
                  </a:solidFill>
                  <a:latin typeface="Arial" panose="020B0604020202020204" pitchFamily="34" charset="0"/>
                  <a:cs typeface="Arial" panose="020B0604020202020204" pitchFamily="34" charset="0"/>
                </a:rPr>
                <a:t>A </a:t>
              </a:r>
              <a:r>
                <a:rPr lang="en-US" sz="1200" dirty="0">
                  <a:solidFill>
                    <a:srgbClr val="002060"/>
                  </a:solidFill>
                  <a:latin typeface="Arial" panose="020B0604020202020204" pitchFamily="34" charset="0"/>
                  <a:cs typeface="Arial" panose="020B0604020202020204" pitchFamily="34" charset="0"/>
                </a:rPr>
                <a:t>situation that </a:t>
              </a:r>
              <a:r>
                <a:rPr lang="en-US" sz="1200" u="sng" dirty="0">
                  <a:solidFill>
                    <a:srgbClr val="002060"/>
                  </a:solidFill>
                  <a:latin typeface="Arial" panose="020B0604020202020204" pitchFamily="34" charset="0"/>
                  <a:cs typeface="Arial" panose="020B0604020202020204" pitchFamily="34" charset="0"/>
                </a:rPr>
                <a:t>could </a:t>
              </a:r>
              <a:r>
                <a:rPr lang="en-US" sz="1200" dirty="0">
                  <a:solidFill>
                    <a:srgbClr val="002060"/>
                  </a:solidFill>
                  <a:latin typeface="Arial" panose="020B0604020202020204" pitchFamily="34" charset="0"/>
                  <a:cs typeface="Arial" panose="020B0604020202020204" pitchFamily="34" charset="0"/>
                </a:rPr>
                <a:t>develop into a Site or General Emergency and therefore requires notification of all emergency </a:t>
              </a:r>
              <a:r>
                <a:rPr lang="en-US" sz="1200" dirty="0" smtClean="0">
                  <a:solidFill>
                    <a:srgbClr val="002060"/>
                  </a:solidFill>
                  <a:latin typeface="Arial" panose="020B0604020202020204" pitchFamily="34" charset="0"/>
                  <a:cs typeface="Arial" panose="020B0604020202020204" pitchFamily="34" charset="0"/>
                </a:rPr>
                <a:t>functionaries (internal and external) </a:t>
              </a:r>
              <a:r>
                <a:rPr lang="en-US" sz="1200" dirty="0">
                  <a:solidFill>
                    <a:srgbClr val="002060"/>
                  </a:solidFill>
                  <a:latin typeface="Arial" panose="020B0604020202020204" pitchFamily="34" charset="0"/>
                  <a:cs typeface="Arial" panose="020B0604020202020204" pitchFamily="34" charset="0"/>
                </a:rPr>
                <a:t>in order to obtain a state of readiness to respond</a:t>
              </a:r>
              <a:r>
                <a:rPr lang="en-US" sz="1200" dirty="0" smtClean="0">
                  <a:solidFill>
                    <a:srgbClr val="002060"/>
                  </a:solidFill>
                  <a:latin typeface="Arial" panose="020B0604020202020204" pitchFamily="34" charset="0"/>
                  <a:cs typeface="Arial" panose="020B0604020202020204" pitchFamily="34" charset="0"/>
                </a:rPr>
                <a:t>.</a:t>
              </a:r>
            </a:p>
          </p:txBody>
        </p:sp>
        <p:sp>
          <p:nvSpPr>
            <p:cNvPr id="23" name="Down Arrow 22"/>
            <p:cNvSpPr/>
            <p:nvPr/>
          </p:nvSpPr>
          <p:spPr>
            <a:xfrm>
              <a:off x="3819582" y="4127133"/>
              <a:ext cx="2320252" cy="897125"/>
            </a:xfrm>
            <a:prstGeom prst="downArrow">
              <a:avLst/>
            </a:prstGeom>
            <a:solidFill>
              <a:srgbClr val="00A1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sp>
          <p:nvSpPr>
            <p:cNvPr id="24" name="Down Arrow 23"/>
            <p:cNvSpPr/>
            <p:nvPr/>
          </p:nvSpPr>
          <p:spPr>
            <a:xfrm>
              <a:off x="9090848" y="4152845"/>
              <a:ext cx="2320252" cy="897125"/>
            </a:xfrm>
            <a:prstGeom prst="downArrow">
              <a:avLst/>
            </a:prstGeom>
            <a:solidFill>
              <a:srgbClr val="00A1A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a:p>
          </p:txBody>
        </p:sp>
      </p:grpSp>
      <p:sp>
        <p:nvSpPr>
          <p:cNvPr id="26" name="TextBox 25"/>
          <p:cNvSpPr txBox="1"/>
          <p:nvPr/>
        </p:nvSpPr>
        <p:spPr>
          <a:xfrm>
            <a:off x="-46008" y="4258393"/>
            <a:ext cx="1619250" cy="307777"/>
          </a:xfrm>
          <a:prstGeom prst="rect">
            <a:avLst/>
          </a:prstGeom>
          <a:noFill/>
        </p:spPr>
        <p:txBody>
          <a:bodyPr wrap="square" rtlCol="0">
            <a:spAutoFit/>
          </a:bodyPr>
          <a:lstStyle/>
          <a:p>
            <a:r>
              <a:rPr lang="en-ZA" sz="1400" dirty="0" smtClean="0">
                <a:solidFill>
                  <a:srgbClr val="002060"/>
                </a:solidFill>
              </a:rPr>
              <a:t>Site Boundary</a:t>
            </a:r>
            <a:endParaRPr lang="en-ZA" sz="1400" dirty="0">
              <a:solidFill>
                <a:srgbClr val="002060"/>
              </a:solidFill>
            </a:endParaRPr>
          </a:p>
        </p:txBody>
      </p:sp>
      <p:sp>
        <p:nvSpPr>
          <p:cNvPr id="17" name="TextBox 16">
            <a:extLst>
              <a:ext uri="{FF2B5EF4-FFF2-40B4-BE49-F238E27FC236}">
                <a16:creationId xmlns="" xmlns:a16="http://schemas.microsoft.com/office/drawing/2014/main" id="{10AD9215-42D5-AF0C-62C3-D967193A711C}"/>
              </a:ext>
            </a:extLst>
          </p:cNvPr>
          <p:cNvSpPr txBox="1"/>
          <p:nvPr/>
        </p:nvSpPr>
        <p:spPr>
          <a:xfrm>
            <a:off x="959739" y="5531764"/>
            <a:ext cx="10927464" cy="954107"/>
          </a:xfrm>
          <a:prstGeom prst="rect">
            <a:avLst/>
          </a:prstGeom>
          <a:solidFill>
            <a:srgbClr val="33CCCC"/>
          </a:solidFill>
        </p:spPr>
        <p:txBody>
          <a:bodyPr wrap="square" rtlCol="0">
            <a:spAutoFit/>
          </a:bodyPr>
          <a:lstStyle/>
          <a:p>
            <a:pPr algn="just"/>
            <a:r>
              <a:rPr lang="en-US" sz="1400" b="1" dirty="0">
                <a:solidFill>
                  <a:srgbClr val="002060"/>
                </a:solidFill>
                <a:latin typeface="Arial" panose="020B0604020202020204" pitchFamily="34" charset="0"/>
                <a:cs typeface="Arial" panose="020B0604020202020204" pitchFamily="34" charset="0"/>
              </a:rPr>
              <a:t>Emergency exercises</a:t>
            </a:r>
          </a:p>
          <a:p>
            <a:pPr marL="171450" indent="-171450" algn="just">
              <a:buFontTx/>
              <a:buChar char="-"/>
            </a:pPr>
            <a:r>
              <a:rPr lang="en-US" sz="1400" dirty="0">
                <a:solidFill>
                  <a:srgbClr val="002060"/>
                </a:solidFill>
                <a:latin typeface="Arial" panose="020B0604020202020204" pitchFamily="34" charset="0"/>
                <a:cs typeface="Arial" panose="020B0604020202020204" pitchFamily="34" charset="0"/>
              </a:rPr>
              <a:t>1-2 building exercise per building emergency procedure</a:t>
            </a:r>
          </a:p>
          <a:p>
            <a:pPr marL="171450" indent="-171450" algn="just">
              <a:buFontTx/>
              <a:buChar char="-"/>
            </a:pPr>
            <a:r>
              <a:rPr lang="en-US" sz="1400" dirty="0">
                <a:solidFill>
                  <a:srgbClr val="002060"/>
                </a:solidFill>
                <a:latin typeface="Arial" panose="020B0604020202020204" pitchFamily="34" charset="0"/>
                <a:cs typeface="Arial" panose="020B0604020202020204" pitchFamily="34" charset="0"/>
              </a:rPr>
              <a:t>6 large exercises annually – Radiological, Chemical, Security</a:t>
            </a:r>
          </a:p>
          <a:p>
            <a:pPr marL="171450" indent="-171450" algn="just">
              <a:buFontTx/>
              <a:buChar char="-"/>
            </a:pPr>
            <a:r>
              <a:rPr lang="en-US" sz="1400" dirty="0">
                <a:solidFill>
                  <a:srgbClr val="002060"/>
                </a:solidFill>
                <a:latin typeface="Arial" panose="020B0604020202020204" pitchFamily="34" charset="0"/>
                <a:cs typeface="Arial" panose="020B0604020202020204" pitchFamily="34" charset="0"/>
              </a:rPr>
              <a:t>NNR exercise every 18-24 months</a:t>
            </a:r>
          </a:p>
        </p:txBody>
      </p:sp>
    </p:spTree>
    <p:extLst>
      <p:ext uri="{BB962C8B-B14F-4D97-AF65-F5344CB8AC3E}">
        <p14:creationId xmlns:p14="http://schemas.microsoft.com/office/powerpoint/2010/main" val="37971545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r>
              <a:rPr lang="en-ZA" dirty="0" smtClean="0"/>
              <a:t>EMERGENCY PREPAREDNESS AND SERVICE</a:t>
            </a:r>
            <a:endParaRPr lang="en-ZA" dirty="0"/>
          </a:p>
        </p:txBody>
      </p:sp>
      <p:sp>
        <p:nvSpPr>
          <p:cNvPr id="30" name="Rectangle 29"/>
          <p:cNvSpPr/>
          <p:nvPr/>
        </p:nvSpPr>
        <p:spPr>
          <a:xfrm>
            <a:off x="122238" y="3885191"/>
            <a:ext cx="11730580" cy="2677656"/>
          </a:xfrm>
          <a:prstGeom prst="rect">
            <a:avLst/>
          </a:prstGeom>
        </p:spPr>
        <p:txBody>
          <a:bodyPr wrap="square">
            <a:spAutoFit/>
          </a:bodyPr>
          <a:lstStyle/>
          <a:p>
            <a:pPr marL="285750" indent="-285750" algn="just">
              <a:lnSpc>
                <a:spcPct val="150000"/>
              </a:lnSpc>
              <a:buFont typeface="Wingdings" panose="05000000000000000000" pitchFamily="2" charset="2"/>
              <a:buChar char="q"/>
            </a:pPr>
            <a:r>
              <a:rPr lang="en-ZA" sz="1600" dirty="0">
                <a:solidFill>
                  <a:srgbClr val="002060"/>
                </a:solidFill>
                <a:latin typeface="Arial" panose="020B0604020202020204" pitchFamily="34" charset="0"/>
                <a:cs typeface="Arial" panose="020B0604020202020204" pitchFamily="34" charset="0"/>
              </a:rPr>
              <a:t>Exercises are conducted to test readiness for radiological, chemical and security events. During exercises, depending on the objectives of the exercise, the site alarm might be activated, where SMS notices are sent to the members of the public</a:t>
            </a:r>
            <a:r>
              <a:rPr lang="en-ZA" sz="1600" dirty="0" smtClean="0">
                <a:solidFill>
                  <a:srgbClr val="002060"/>
                </a:solidFill>
                <a:latin typeface="Arial" panose="020B0604020202020204" pitchFamily="34" charset="0"/>
                <a:cs typeface="Arial" panose="020B0604020202020204" pitchFamily="34" charset="0"/>
              </a:rPr>
              <a:t>.</a:t>
            </a:r>
          </a:p>
          <a:p>
            <a:pPr marL="285750" indent="-285750" algn="just">
              <a:lnSpc>
                <a:spcPct val="150000"/>
              </a:lnSpc>
              <a:buFont typeface="Wingdings" panose="05000000000000000000" pitchFamily="2" charset="2"/>
              <a:buChar char="q"/>
            </a:pPr>
            <a:r>
              <a:rPr lang="en-ZA" sz="1600" dirty="0" smtClean="0">
                <a:solidFill>
                  <a:srgbClr val="002060"/>
                </a:solidFill>
                <a:latin typeface="Arial" panose="020B0604020202020204" pitchFamily="34" charset="0"/>
                <a:cs typeface="Arial" panose="020B0604020202020204" pitchFamily="34" charset="0"/>
              </a:rPr>
              <a:t>On the </a:t>
            </a:r>
            <a:r>
              <a:rPr lang="en-ZA" sz="1600" b="1" dirty="0" smtClean="0">
                <a:solidFill>
                  <a:srgbClr val="002060"/>
                </a:solidFill>
                <a:latin typeface="Arial" panose="020B0604020202020204" pitchFamily="34" charset="0"/>
                <a:cs typeface="Arial" panose="020B0604020202020204" pitchFamily="34" charset="0"/>
              </a:rPr>
              <a:t>07 March 2025 </a:t>
            </a:r>
            <a:r>
              <a:rPr lang="en-ZA" sz="1600" dirty="0" smtClean="0">
                <a:solidFill>
                  <a:srgbClr val="002060"/>
                </a:solidFill>
                <a:latin typeface="Arial" panose="020B0604020202020204" pitchFamily="34" charset="0"/>
                <a:cs typeface="Arial" panose="020B0604020202020204" pitchFamily="34" charset="0"/>
              </a:rPr>
              <a:t>Necsa successfully conducted our </a:t>
            </a:r>
            <a:r>
              <a:rPr lang="en-ZA" sz="1600" b="1" dirty="0" smtClean="0">
                <a:solidFill>
                  <a:srgbClr val="002060"/>
                </a:solidFill>
                <a:latin typeface="Arial" panose="020B0604020202020204" pitchFamily="34" charset="0"/>
                <a:cs typeface="Arial" panose="020B0604020202020204" pitchFamily="34" charset="0"/>
              </a:rPr>
              <a:t>1</a:t>
            </a:r>
            <a:r>
              <a:rPr lang="en-ZA" sz="1600" b="1" baseline="30000" dirty="0" smtClean="0">
                <a:solidFill>
                  <a:srgbClr val="002060"/>
                </a:solidFill>
                <a:latin typeface="Arial" panose="020B0604020202020204" pitchFamily="34" charset="0"/>
                <a:cs typeface="Arial" panose="020B0604020202020204" pitchFamily="34" charset="0"/>
              </a:rPr>
              <a:t>st</a:t>
            </a:r>
            <a:r>
              <a:rPr lang="en-ZA" sz="1600" b="1" dirty="0" smtClean="0">
                <a:solidFill>
                  <a:srgbClr val="002060"/>
                </a:solidFill>
                <a:latin typeface="Arial" panose="020B0604020202020204" pitchFamily="34" charset="0"/>
                <a:cs typeface="Arial" panose="020B0604020202020204" pitchFamily="34" charset="0"/>
              </a:rPr>
              <a:t> Radiological Site Emergency Exercise </a:t>
            </a:r>
            <a:r>
              <a:rPr lang="en-ZA" sz="1600" dirty="0" smtClean="0">
                <a:solidFill>
                  <a:srgbClr val="002060"/>
                </a:solidFill>
                <a:latin typeface="Arial" panose="020B0604020202020204" pitchFamily="34" charset="0"/>
                <a:cs typeface="Arial" panose="020B0604020202020204" pitchFamily="34" charset="0"/>
              </a:rPr>
              <a:t>for the year 2025.</a:t>
            </a:r>
          </a:p>
          <a:p>
            <a:pPr marL="285750" indent="-285750" algn="just">
              <a:lnSpc>
                <a:spcPct val="150000"/>
              </a:lnSpc>
              <a:buFont typeface="Wingdings" panose="05000000000000000000" pitchFamily="2" charset="2"/>
              <a:buChar char="q"/>
            </a:pPr>
            <a:r>
              <a:rPr lang="en-ZA" sz="1600" dirty="0" smtClean="0">
                <a:solidFill>
                  <a:srgbClr val="002060"/>
                </a:solidFill>
                <a:latin typeface="Arial" panose="020B0604020202020204" pitchFamily="34" charset="0"/>
                <a:cs typeface="Arial" panose="020B0604020202020204" pitchFamily="34" charset="0"/>
              </a:rPr>
              <a:t>On </a:t>
            </a:r>
            <a:r>
              <a:rPr lang="en-ZA" sz="1600" b="1" dirty="0" smtClean="0">
                <a:solidFill>
                  <a:srgbClr val="002060"/>
                </a:solidFill>
                <a:latin typeface="Arial" panose="020B0604020202020204" pitchFamily="34" charset="0"/>
                <a:cs typeface="Arial" panose="020B0604020202020204" pitchFamily="34" charset="0"/>
              </a:rPr>
              <a:t>23 January</a:t>
            </a:r>
            <a:r>
              <a:rPr lang="en-ZA" sz="1600" dirty="0" smtClean="0">
                <a:solidFill>
                  <a:srgbClr val="002060"/>
                </a:solidFill>
                <a:latin typeface="Arial" panose="020B0604020202020204" pitchFamily="34" charset="0"/>
                <a:cs typeface="Arial" panose="020B0604020202020204" pitchFamily="34" charset="0"/>
              </a:rPr>
              <a:t>, a small </a:t>
            </a:r>
            <a:r>
              <a:rPr lang="en-ZA" sz="1600" dirty="0">
                <a:solidFill>
                  <a:srgbClr val="002060"/>
                </a:solidFill>
                <a:latin typeface="Arial" panose="020B0604020202020204" pitchFamily="34" charset="0"/>
                <a:cs typeface="Arial" panose="020B0604020202020204" pitchFamily="34" charset="0"/>
              </a:rPr>
              <a:t>hydrofluoric acid </a:t>
            </a:r>
            <a:r>
              <a:rPr lang="en-ZA" sz="1600" dirty="0" smtClean="0">
                <a:solidFill>
                  <a:srgbClr val="002060"/>
                </a:solidFill>
                <a:latin typeface="Arial" panose="020B0604020202020204" pitchFamily="34" charset="0"/>
                <a:cs typeface="Arial" panose="020B0604020202020204" pitchFamily="34" charset="0"/>
              </a:rPr>
              <a:t>(HF) release was detected at </a:t>
            </a:r>
            <a:r>
              <a:rPr lang="en-ZA" sz="1600" dirty="0" err="1" smtClean="0">
                <a:solidFill>
                  <a:srgbClr val="002060"/>
                </a:solidFill>
                <a:latin typeface="Arial" panose="020B0604020202020204" pitchFamily="34" charset="0"/>
                <a:cs typeface="Arial" panose="020B0604020202020204" pitchFamily="34" charset="0"/>
              </a:rPr>
              <a:t>Pelchem</a:t>
            </a:r>
            <a:r>
              <a:rPr lang="en-ZA" sz="1600" dirty="0" smtClean="0">
                <a:solidFill>
                  <a:srgbClr val="002060"/>
                </a:solidFill>
                <a:latin typeface="Arial" panose="020B0604020202020204" pitchFamily="34" charset="0"/>
                <a:cs typeface="Arial" panose="020B0604020202020204" pitchFamily="34" charset="0"/>
              </a:rPr>
              <a:t>. The teams immediately brought the situation under control with preventative and precautionary measures including diverting traffic and cordoning off the area required to contain contamination. There were no injuries and the investigation showed that it was human error with the supervisor’s attention divided between two tasks.     </a:t>
            </a:r>
            <a:endParaRPr lang="en-ZA" sz="1600" dirty="0">
              <a:solidFill>
                <a:srgbClr val="002060"/>
              </a:solidFill>
              <a:latin typeface="Arial" panose="020B0604020202020204" pitchFamily="34" charset="0"/>
              <a:cs typeface="Arial" panose="020B0604020202020204" pitchFamily="34" charset="0"/>
            </a:endParaRPr>
          </a:p>
        </p:txBody>
      </p:sp>
      <p:sp>
        <p:nvSpPr>
          <p:cNvPr id="37" name="TextBox 36"/>
          <p:cNvSpPr txBox="1"/>
          <p:nvPr/>
        </p:nvSpPr>
        <p:spPr>
          <a:xfrm>
            <a:off x="9131963" y="6682249"/>
            <a:ext cx="1428750" cy="215444"/>
          </a:xfrm>
          <a:prstGeom prst="rect">
            <a:avLst/>
          </a:prstGeom>
          <a:noFill/>
        </p:spPr>
        <p:txBody>
          <a:bodyPr wrap="square" rtlCol="0">
            <a:spAutoFit/>
          </a:bodyPr>
          <a:lstStyle/>
          <a:p>
            <a:r>
              <a:rPr lang="en-ZA" sz="800" dirty="0">
                <a:solidFill>
                  <a:schemeClr val="bg1"/>
                </a:solidFill>
              </a:rPr>
              <a:t>Decontamination Showers</a:t>
            </a:r>
          </a:p>
        </p:txBody>
      </p:sp>
      <p:sp>
        <p:nvSpPr>
          <p:cNvPr id="39" name="TextBox 38"/>
          <p:cNvSpPr txBox="1"/>
          <p:nvPr/>
        </p:nvSpPr>
        <p:spPr>
          <a:xfrm>
            <a:off x="6522507" y="6651923"/>
            <a:ext cx="1428750" cy="215444"/>
          </a:xfrm>
          <a:prstGeom prst="rect">
            <a:avLst/>
          </a:prstGeom>
          <a:noFill/>
        </p:spPr>
        <p:txBody>
          <a:bodyPr wrap="square" rtlCol="0">
            <a:spAutoFit/>
          </a:bodyPr>
          <a:lstStyle/>
          <a:p>
            <a:r>
              <a:rPr lang="en-ZA" sz="800" dirty="0">
                <a:solidFill>
                  <a:schemeClr val="bg1"/>
                </a:solidFill>
              </a:rPr>
              <a:t>Response Fleet</a:t>
            </a:r>
          </a:p>
        </p:txBody>
      </p:sp>
      <p:sp>
        <p:nvSpPr>
          <p:cNvPr id="40" name="TextBox 39"/>
          <p:cNvSpPr txBox="1"/>
          <p:nvPr/>
        </p:nvSpPr>
        <p:spPr>
          <a:xfrm>
            <a:off x="4109618" y="6642556"/>
            <a:ext cx="1896688" cy="215444"/>
          </a:xfrm>
          <a:prstGeom prst="rect">
            <a:avLst/>
          </a:prstGeom>
          <a:noFill/>
        </p:spPr>
        <p:txBody>
          <a:bodyPr wrap="square" rtlCol="0">
            <a:spAutoFit/>
          </a:bodyPr>
          <a:lstStyle/>
          <a:p>
            <a:r>
              <a:rPr lang="en-ZA" sz="800" dirty="0">
                <a:solidFill>
                  <a:schemeClr val="bg1"/>
                </a:solidFill>
              </a:rPr>
              <a:t>Debriefing at the End of the Exercise</a:t>
            </a:r>
          </a:p>
        </p:txBody>
      </p:sp>
      <p:sp>
        <p:nvSpPr>
          <p:cNvPr id="19" name="Oval 18"/>
          <p:cNvSpPr/>
          <p:nvPr/>
        </p:nvSpPr>
        <p:spPr>
          <a:xfrm>
            <a:off x="251474" y="2258181"/>
            <a:ext cx="793396" cy="606318"/>
          </a:xfrm>
          <a:prstGeom prst="ellipse">
            <a:avLst/>
          </a:prstGeom>
          <a:solidFill>
            <a:srgbClr val="FFC000"/>
          </a:solidFill>
          <a:ln>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b="1" dirty="0">
                <a:solidFill>
                  <a:srgbClr val="002060"/>
                </a:solidFill>
                <a:latin typeface="Arial" panose="020B0604020202020204" pitchFamily="34" charset="0"/>
                <a:cs typeface="Arial" panose="020B0604020202020204" pitchFamily="34" charset="0"/>
              </a:rPr>
              <a:t>Jan </a:t>
            </a:r>
            <a:r>
              <a:rPr lang="en-US" sz="1050" b="1" dirty="0" smtClean="0">
                <a:solidFill>
                  <a:srgbClr val="002060"/>
                </a:solidFill>
                <a:latin typeface="Arial" panose="020B0604020202020204" pitchFamily="34" charset="0"/>
                <a:cs typeface="Arial" panose="020B0604020202020204" pitchFamily="34" charset="0"/>
              </a:rPr>
              <a:t>25</a:t>
            </a:r>
            <a:endParaRPr lang="en-ZA" sz="1050" b="1" dirty="0">
              <a:solidFill>
                <a:srgbClr val="002060"/>
              </a:solidFill>
              <a:latin typeface="Arial" panose="020B0604020202020204" pitchFamily="34" charset="0"/>
              <a:cs typeface="Arial" panose="020B0604020202020204" pitchFamily="34" charset="0"/>
            </a:endParaRPr>
          </a:p>
        </p:txBody>
      </p:sp>
      <p:sp>
        <p:nvSpPr>
          <p:cNvPr id="20" name="Oval 19"/>
          <p:cNvSpPr/>
          <p:nvPr/>
        </p:nvSpPr>
        <p:spPr>
          <a:xfrm>
            <a:off x="1219939" y="2253657"/>
            <a:ext cx="813975" cy="60631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prstClr val="white"/>
                </a:solidFill>
                <a:latin typeface="Arial" panose="020B0604020202020204" pitchFamily="34" charset="0"/>
                <a:cs typeface="Arial" panose="020B0604020202020204" pitchFamily="34" charset="0"/>
              </a:rPr>
              <a:t>Feb </a:t>
            </a:r>
            <a:r>
              <a:rPr lang="en-US" sz="1050" dirty="0" smtClean="0">
                <a:solidFill>
                  <a:prstClr val="white"/>
                </a:solidFill>
                <a:latin typeface="Arial" panose="020B0604020202020204" pitchFamily="34" charset="0"/>
                <a:cs typeface="Arial" panose="020B0604020202020204" pitchFamily="34" charset="0"/>
              </a:rPr>
              <a:t>25</a:t>
            </a:r>
            <a:endParaRPr lang="en-ZA" sz="1050" dirty="0">
              <a:solidFill>
                <a:prstClr val="white"/>
              </a:solidFill>
              <a:latin typeface="Arial" panose="020B0604020202020204" pitchFamily="34" charset="0"/>
              <a:cs typeface="Arial" panose="020B0604020202020204" pitchFamily="34" charset="0"/>
            </a:endParaRPr>
          </a:p>
        </p:txBody>
      </p:sp>
      <p:sp>
        <p:nvSpPr>
          <p:cNvPr id="21" name="Oval 20"/>
          <p:cNvSpPr/>
          <p:nvPr/>
        </p:nvSpPr>
        <p:spPr>
          <a:xfrm>
            <a:off x="2177286" y="2262705"/>
            <a:ext cx="856594" cy="615369"/>
          </a:xfrm>
          <a:prstGeom prst="ellipse">
            <a:avLst/>
          </a:prstGeom>
          <a:solidFill>
            <a:srgbClr val="00B050"/>
          </a:solidFill>
          <a:ln>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prstClr val="white"/>
                </a:solidFill>
                <a:latin typeface="Arial" panose="020B0604020202020204" pitchFamily="34" charset="0"/>
                <a:cs typeface="Arial" panose="020B0604020202020204" pitchFamily="34" charset="0"/>
              </a:rPr>
              <a:t>Mar </a:t>
            </a:r>
            <a:endParaRPr lang="en-US" sz="1050" dirty="0" smtClean="0">
              <a:solidFill>
                <a:prstClr val="white"/>
              </a:solidFill>
              <a:latin typeface="Arial" panose="020B0604020202020204" pitchFamily="34" charset="0"/>
              <a:cs typeface="Arial" panose="020B0604020202020204" pitchFamily="34" charset="0"/>
            </a:endParaRPr>
          </a:p>
          <a:p>
            <a:pPr algn="ctr" defTabSz="457200"/>
            <a:r>
              <a:rPr lang="en-US" sz="1050" dirty="0" smtClean="0">
                <a:solidFill>
                  <a:prstClr val="white"/>
                </a:solidFill>
                <a:latin typeface="Arial" panose="020B0604020202020204" pitchFamily="34" charset="0"/>
                <a:cs typeface="Arial" panose="020B0604020202020204" pitchFamily="34" charset="0"/>
              </a:rPr>
              <a:t>25</a:t>
            </a:r>
            <a:endParaRPr lang="en-ZA" sz="1050" dirty="0">
              <a:solidFill>
                <a:prstClr val="white"/>
              </a:solidFill>
              <a:latin typeface="Arial" panose="020B0604020202020204" pitchFamily="34" charset="0"/>
              <a:cs typeface="Arial" panose="020B0604020202020204" pitchFamily="34" charset="0"/>
            </a:endParaRPr>
          </a:p>
        </p:txBody>
      </p:sp>
      <p:sp>
        <p:nvSpPr>
          <p:cNvPr id="22" name="Oval 21"/>
          <p:cNvSpPr/>
          <p:nvPr/>
        </p:nvSpPr>
        <p:spPr>
          <a:xfrm>
            <a:off x="3156868" y="2258181"/>
            <a:ext cx="793396" cy="60631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prstClr val="white"/>
                </a:solidFill>
                <a:latin typeface="Arial" panose="020B0604020202020204" pitchFamily="34" charset="0"/>
                <a:cs typeface="Arial" panose="020B0604020202020204" pitchFamily="34" charset="0"/>
              </a:rPr>
              <a:t>Apr </a:t>
            </a:r>
            <a:r>
              <a:rPr lang="en-US" sz="1050" dirty="0" smtClean="0">
                <a:solidFill>
                  <a:prstClr val="white"/>
                </a:solidFill>
                <a:latin typeface="Arial" panose="020B0604020202020204" pitchFamily="34" charset="0"/>
                <a:cs typeface="Arial" panose="020B0604020202020204" pitchFamily="34" charset="0"/>
              </a:rPr>
              <a:t>25</a:t>
            </a:r>
            <a:endParaRPr lang="en-ZA" sz="1050" dirty="0">
              <a:solidFill>
                <a:prstClr val="white"/>
              </a:solidFill>
              <a:latin typeface="Arial" panose="020B0604020202020204" pitchFamily="34" charset="0"/>
              <a:cs typeface="Arial" panose="020B0604020202020204" pitchFamily="34" charset="0"/>
            </a:endParaRPr>
          </a:p>
        </p:txBody>
      </p:sp>
      <p:sp>
        <p:nvSpPr>
          <p:cNvPr id="23" name="Oval 22"/>
          <p:cNvSpPr/>
          <p:nvPr/>
        </p:nvSpPr>
        <p:spPr>
          <a:xfrm>
            <a:off x="4125333" y="2267230"/>
            <a:ext cx="856798" cy="606318"/>
          </a:xfrm>
          <a:prstGeom prst="ellipse">
            <a:avLst/>
          </a:prstGeom>
          <a:solidFill>
            <a:schemeClr val="tx2">
              <a:lumMod val="75000"/>
            </a:schemeClr>
          </a:solidFill>
          <a:ln>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r>
              <a:rPr lang="en-US" sz="1050" dirty="0">
                <a:solidFill>
                  <a:prstClr val="white"/>
                </a:solidFill>
                <a:latin typeface="Arial" panose="020B0604020202020204" pitchFamily="34" charset="0"/>
                <a:cs typeface="Arial" panose="020B0604020202020204" pitchFamily="34" charset="0"/>
              </a:rPr>
              <a:t>May </a:t>
            </a:r>
            <a:r>
              <a:rPr lang="en-US" sz="1050" dirty="0" smtClean="0">
                <a:solidFill>
                  <a:prstClr val="white"/>
                </a:solidFill>
                <a:latin typeface="Arial" panose="020B0604020202020204" pitchFamily="34" charset="0"/>
                <a:cs typeface="Arial" panose="020B0604020202020204" pitchFamily="34" charset="0"/>
              </a:rPr>
              <a:t>25</a:t>
            </a:r>
            <a:endParaRPr lang="en-ZA" sz="1050" dirty="0">
              <a:solidFill>
                <a:prstClr val="white"/>
              </a:solidFill>
              <a:latin typeface="Arial" panose="020B0604020202020204" pitchFamily="34" charset="0"/>
              <a:cs typeface="Arial" panose="020B0604020202020204" pitchFamily="34" charset="0"/>
            </a:endParaRPr>
          </a:p>
        </p:txBody>
      </p:sp>
      <p:sp>
        <p:nvSpPr>
          <p:cNvPr id="24" name="Oval 23"/>
          <p:cNvSpPr/>
          <p:nvPr/>
        </p:nvSpPr>
        <p:spPr>
          <a:xfrm>
            <a:off x="5093797" y="2271756"/>
            <a:ext cx="793396" cy="60631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prstClr val="white"/>
                </a:solidFill>
                <a:latin typeface="Arial" panose="020B0604020202020204" pitchFamily="34" charset="0"/>
                <a:cs typeface="Arial" panose="020B0604020202020204" pitchFamily="34" charset="0"/>
              </a:rPr>
              <a:t>Jun </a:t>
            </a:r>
            <a:r>
              <a:rPr lang="en-US" sz="1050" dirty="0" smtClean="0">
                <a:solidFill>
                  <a:prstClr val="white"/>
                </a:solidFill>
                <a:latin typeface="Arial" panose="020B0604020202020204" pitchFamily="34" charset="0"/>
                <a:cs typeface="Arial" panose="020B0604020202020204" pitchFamily="34" charset="0"/>
              </a:rPr>
              <a:t>25</a:t>
            </a:r>
            <a:endParaRPr lang="en-ZA" sz="1050" dirty="0">
              <a:solidFill>
                <a:prstClr val="white"/>
              </a:solidFill>
              <a:latin typeface="Arial" panose="020B0604020202020204" pitchFamily="34" charset="0"/>
              <a:cs typeface="Arial" panose="020B0604020202020204" pitchFamily="34" charset="0"/>
            </a:endParaRPr>
          </a:p>
        </p:txBody>
      </p:sp>
      <p:sp>
        <p:nvSpPr>
          <p:cNvPr id="25" name="Oval 24"/>
          <p:cNvSpPr/>
          <p:nvPr/>
        </p:nvSpPr>
        <p:spPr>
          <a:xfrm>
            <a:off x="6062262" y="2253656"/>
            <a:ext cx="793396" cy="606318"/>
          </a:xfrm>
          <a:prstGeom prst="ellipse">
            <a:avLst/>
          </a:prstGeom>
          <a:solidFill>
            <a:schemeClr val="tx2">
              <a:lumMod val="75000"/>
            </a:schemeClr>
          </a:solidFill>
          <a:ln>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prstClr val="white"/>
                </a:solidFill>
                <a:latin typeface="Arial" panose="020B0604020202020204" pitchFamily="34" charset="0"/>
                <a:cs typeface="Arial" panose="020B0604020202020204" pitchFamily="34" charset="0"/>
              </a:rPr>
              <a:t>Jul </a:t>
            </a:r>
            <a:endParaRPr lang="en-US" sz="1050" dirty="0" smtClean="0">
              <a:solidFill>
                <a:prstClr val="white"/>
              </a:solidFill>
              <a:latin typeface="Arial" panose="020B0604020202020204" pitchFamily="34" charset="0"/>
              <a:cs typeface="Arial" panose="020B0604020202020204" pitchFamily="34" charset="0"/>
            </a:endParaRPr>
          </a:p>
          <a:p>
            <a:pPr algn="ctr"/>
            <a:r>
              <a:rPr lang="en-US" sz="1050" dirty="0" smtClean="0">
                <a:solidFill>
                  <a:prstClr val="white"/>
                </a:solidFill>
                <a:latin typeface="Arial" panose="020B0604020202020204" pitchFamily="34" charset="0"/>
                <a:cs typeface="Arial" panose="020B0604020202020204" pitchFamily="34" charset="0"/>
              </a:rPr>
              <a:t>25</a:t>
            </a:r>
            <a:endParaRPr lang="en-ZA" sz="1050" dirty="0">
              <a:solidFill>
                <a:prstClr val="white"/>
              </a:solidFill>
              <a:latin typeface="Arial" panose="020B0604020202020204" pitchFamily="34" charset="0"/>
              <a:cs typeface="Arial" panose="020B0604020202020204" pitchFamily="34" charset="0"/>
            </a:endParaRPr>
          </a:p>
        </p:txBody>
      </p:sp>
      <p:sp>
        <p:nvSpPr>
          <p:cNvPr id="26" name="Oval 25"/>
          <p:cNvSpPr/>
          <p:nvPr/>
        </p:nvSpPr>
        <p:spPr>
          <a:xfrm>
            <a:off x="7030727" y="2271756"/>
            <a:ext cx="842685" cy="60631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smtClean="0">
                <a:solidFill>
                  <a:prstClr val="white"/>
                </a:solidFill>
                <a:latin typeface="Arial" panose="020B0604020202020204" pitchFamily="34" charset="0"/>
                <a:cs typeface="Arial" panose="020B0604020202020204" pitchFamily="34" charset="0"/>
              </a:rPr>
              <a:t>Aug</a:t>
            </a:r>
          </a:p>
          <a:p>
            <a:pPr algn="ctr"/>
            <a:r>
              <a:rPr lang="en-US" sz="1050" dirty="0" smtClean="0">
                <a:solidFill>
                  <a:prstClr val="white"/>
                </a:solidFill>
                <a:latin typeface="Arial" panose="020B0604020202020204" pitchFamily="34" charset="0"/>
                <a:cs typeface="Arial" panose="020B0604020202020204" pitchFamily="34" charset="0"/>
              </a:rPr>
              <a:t> 25</a:t>
            </a:r>
            <a:endParaRPr lang="en-ZA" sz="1050" dirty="0">
              <a:solidFill>
                <a:prstClr val="white"/>
              </a:solidFill>
              <a:latin typeface="Arial" panose="020B0604020202020204" pitchFamily="34" charset="0"/>
              <a:cs typeface="Arial" panose="020B0604020202020204" pitchFamily="34" charset="0"/>
            </a:endParaRPr>
          </a:p>
        </p:txBody>
      </p:sp>
      <p:sp>
        <p:nvSpPr>
          <p:cNvPr id="27" name="Oval 26"/>
          <p:cNvSpPr/>
          <p:nvPr/>
        </p:nvSpPr>
        <p:spPr>
          <a:xfrm>
            <a:off x="7999191" y="2253657"/>
            <a:ext cx="858954" cy="606318"/>
          </a:xfrm>
          <a:prstGeom prst="ellipse">
            <a:avLst/>
          </a:prstGeom>
          <a:solidFill>
            <a:schemeClr val="tx2">
              <a:lumMod val="75000"/>
            </a:schemeClr>
          </a:solidFill>
          <a:ln>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smtClean="0">
                <a:solidFill>
                  <a:prstClr val="white"/>
                </a:solidFill>
                <a:latin typeface="Arial" panose="020B0604020202020204" pitchFamily="34" charset="0"/>
                <a:cs typeface="Arial" panose="020B0604020202020204" pitchFamily="34" charset="0"/>
              </a:rPr>
              <a:t>Sep</a:t>
            </a:r>
          </a:p>
          <a:p>
            <a:pPr algn="ctr"/>
            <a:r>
              <a:rPr lang="en-US" sz="1050" dirty="0" smtClean="0">
                <a:solidFill>
                  <a:prstClr val="white"/>
                </a:solidFill>
                <a:latin typeface="Arial" panose="020B0604020202020204" pitchFamily="34" charset="0"/>
                <a:cs typeface="Arial" panose="020B0604020202020204" pitchFamily="34" charset="0"/>
              </a:rPr>
              <a:t> 25</a:t>
            </a:r>
            <a:endParaRPr lang="en-ZA" sz="1050" dirty="0">
              <a:solidFill>
                <a:prstClr val="white"/>
              </a:solidFill>
              <a:latin typeface="Arial" panose="020B0604020202020204" pitchFamily="34" charset="0"/>
              <a:cs typeface="Arial" panose="020B0604020202020204" pitchFamily="34" charset="0"/>
            </a:endParaRPr>
          </a:p>
        </p:txBody>
      </p:sp>
      <p:sp>
        <p:nvSpPr>
          <p:cNvPr id="28" name="Oval 27"/>
          <p:cNvSpPr/>
          <p:nvPr/>
        </p:nvSpPr>
        <p:spPr>
          <a:xfrm>
            <a:off x="8967656" y="2258181"/>
            <a:ext cx="793396" cy="606318"/>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prstClr val="white"/>
                </a:solidFill>
                <a:latin typeface="Arial" panose="020B0604020202020204" pitchFamily="34" charset="0"/>
                <a:cs typeface="Arial" panose="020B0604020202020204" pitchFamily="34" charset="0"/>
              </a:rPr>
              <a:t>Oct </a:t>
            </a:r>
            <a:r>
              <a:rPr lang="en-US" sz="1050" dirty="0" smtClean="0">
                <a:solidFill>
                  <a:prstClr val="white"/>
                </a:solidFill>
                <a:latin typeface="Arial" panose="020B0604020202020204" pitchFamily="34" charset="0"/>
                <a:cs typeface="Arial" panose="020B0604020202020204" pitchFamily="34" charset="0"/>
              </a:rPr>
              <a:t>25</a:t>
            </a:r>
            <a:endParaRPr lang="en-ZA" sz="1050" dirty="0">
              <a:solidFill>
                <a:prstClr val="white"/>
              </a:solidFill>
              <a:latin typeface="Arial" panose="020B0604020202020204" pitchFamily="34" charset="0"/>
              <a:cs typeface="Arial" panose="020B0604020202020204" pitchFamily="34" charset="0"/>
            </a:endParaRPr>
          </a:p>
        </p:txBody>
      </p:sp>
      <p:sp>
        <p:nvSpPr>
          <p:cNvPr id="17" name="Oval 16"/>
          <p:cNvSpPr/>
          <p:nvPr/>
        </p:nvSpPr>
        <p:spPr>
          <a:xfrm>
            <a:off x="10936163" y="2253657"/>
            <a:ext cx="824974" cy="606319"/>
          </a:xfrm>
          <a:prstGeom prst="ellipse">
            <a:avLst/>
          </a:prstGeom>
          <a:solidFill>
            <a:schemeClr val="accent3">
              <a:lumMod val="75000"/>
            </a:schemeClr>
          </a:solidFill>
          <a:ln>
            <a:solidFill>
              <a:schemeClr val="accent3"/>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prstClr val="white"/>
                </a:solidFill>
                <a:latin typeface="Arial" panose="020B0604020202020204" pitchFamily="34" charset="0"/>
                <a:cs typeface="Arial" panose="020B0604020202020204" pitchFamily="34" charset="0"/>
              </a:rPr>
              <a:t>Dec </a:t>
            </a:r>
            <a:r>
              <a:rPr lang="en-US" sz="1050" dirty="0" smtClean="0">
                <a:solidFill>
                  <a:prstClr val="white"/>
                </a:solidFill>
                <a:latin typeface="Arial" panose="020B0604020202020204" pitchFamily="34" charset="0"/>
                <a:cs typeface="Arial" panose="020B0604020202020204" pitchFamily="34" charset="0"/>
              </a:rPr>
              <a:t>25</a:t>
            </a:r>
            <a:endParaRPr lang="en-ZA" sz="1050" dirty="0">
              <a:solidFill>
                <a:prstClr val="white"/>
              </a:solidFill>
              <a:latin typeface="Arial" panose="020B0604020202020204" pitchFamily="34" charset="0"/>
              <a:cs typeface="Arial" panose="020B0604020202020204" pitchFamily="34" charset="0"/>
            </a:endParaRPr>
          </a:p>
        </p:txBody>
      </p:sp>
      <p:sp>
        <p:nvSpPr>
          <p:cNvPr id="18" name="Oval 17"/>
          <p:cNvSpPr/>
          <p:nvPr/>
        </p:nvSpPr>
        <p:spPr>
          <a:xfrm>
            <a:off x="9936120" y="2258181"/>
            <a:ext cx="824974" cy="615368"/>
          </a:xfrm>
          <a:prstGeom prst="ellipse">
            <a:avLst/>
          </a:prstGeom>
          <a:solidFill>
            <a:schemeClr val="tx2">
              <a:lumMod val="75000"/>
            </a:schemeClr>
          </a:solidFill>
          <a:ln>
            <a:solidFill>
              <a:schemeClr val="accent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50" dirty="0">
                <a:solidFill>
                  <a:prstClr val="white"/>
                </a:solidFill>
                <a:latin typeface="Arial" panose="020B0604020202020204" pitchFamily="34" charset="0"/>
                <a:cs typeface="Arial" panose="020B0604020202020204" pitchFamily="34" charset="0"/>
              </a:rPr>
              <a:t>Nov </a:t>
            </a:r>
            <a:r>
              <a:rPr lang="en-US" sz="1050" dirty="0" smtClean="0">
                <a:solidFill>
                  <a:prstClr val="white"/>
                </a:solidFill>
                <a:latin typeface="Arial" panose="020B0604020202020204" pitchFamily="34" charset="0"/>
                <a:cs typeface="Arial" panose="020B0604020202020204" pitchFamily="34" charset="0"/>
              </a:rPr>
              <a:t>25</a:t>
            </a:r>
            <a:endParaRPr lang="en-ZA" sz="1050" dirty="0">
              <a:solidFill>
                <a:prstClr val="white"/>
              </a:solidFill>
              <a:latin typeface="Arial" panose="020B0604020202020204" pitchFamily="34" charset="0"/>
              <a:cs typeface="Arial" panose="020B0604020202020204" pitchFamily="34" charset="0"/>
            </a:endParaRPr>
          </a:p>
        </p:txBody>
      </p:sp>
      <p:sp>
        <p:nvSpPr>
          <p:cNvPr id="14" name="TextBox 13"/>
          <p:cNvSpPr txBox="1"/>
          <p:nvPr/>
        </p:nvSpPr>
        <p:spPr>
          <a:xfrm>
            <a:off x="2177285" y="3122233"/>
            <a:ext cx="1715774" cy="600164"/>
          </a:xfrm>
          <a:prstGeom prst="rect">
            <a:avLst/>
          </a:prstGeom>
          <a:noFill/>
          <a:ln>
            <a:noFill/>
          </a:ln>
        </p:spPr>
        <p:txBody>
          <a:bodyPr wrap="square" rtlCol="0">
            <a:spAutoFit/>
          </a:bodyPr>
          <a:lstStyle/>
          <a:p>
            <a:pPr defTabSz="457200"/>
            <a:r>
              <a:rPr lang="en-US" sz="1100" b="1" dirty="0" smtClean="0">
                <a:solidFill>
                  <a:srgbClr val="002060"/>
                </a:solidFill>
                <a:latin typeface="Arial" panose="020B0604020202020204" pitchFamily="34" charset="0"/>
                <a:cs typeface="Arial" panose="020B0604020202020204" pitchFamily="34" charset="0"/>
              </a:rPr>
              <a:t>07 March</a:t>
            </a:r>
            <a:endParaRPr lang="en-US" sz="1100" b="1" dirty="0">
              <a:solidFill>
                <a:srgbClr val="002060"/>
              </a:solidFill>
              <a:latin typeface="Arial" panose="020B0604020202020204" pitchFamily="34" charset="0"/>
              <a:cs typeface="Arial" panose="020B0604020202020204" pitchFamily="34" charset="0"/>
            </a:endParaRPr>
          </a:p>
          <a:p>
            <a:pPr defTabSz="457200"/>
            <a:r>
              <a:rPr lang="en-US" sz="1100" b="1" dirty="0">
                <a:solidFill>
                  <a:srgbClr val="002060"/>
                </a:solidFill>
                <a:latin typeface="Arial" panose="020B0604020202020204" pitchFamily="34" charset="0"/>
                <a:cs typeface="Arial" panose="020B0604020202020204" pitchFamily="34" charset="0"/>
              </a:rPr>
              <a:t>Radiological Exercise</a:t>
            </a:r>
          </a:p>
          <a:p>
            <a:pPr defTabSz="457200"/>
            <a:endParaRPr lang="en-ZA" sz="1100" b="1" dirty="0">
              <a:solidFill>
                <a:srgbClr val="002060"/>
              </a:solidFill>
              <a:latin typeface="Arial" panose="020B0604020202020204" pitchFamily="34" charset="0"/>
              <a:cs typeface="Arial" panose="020B0604020202020204" pitchFamily="34" charset="0"/>
            </a:endParaRPr>
          </a:p>
        </p:txBody>
      </p:sp>
      <p:sp>
        <p:nvSpPr>
          <p:cNvPr id="15" name="TextBox 14"/>
          <p:cNvSpPr txBox="1"/>
          <p:nvPr/>
        </p:nvSpPr>
        <p:spPr>
          <a:xfrm>
            <a:off x="6062262" y="3155332"/>
            <a:ext cx="1936930" cy="430887"/>
          </a:xfrm>
          <a:prstGeom prst="rect">
            <a:avLst/>
          </a:prstGeom>
          <a:noFill/>
        </p:spPr>
        <p:txBody>
          <a:bodyPr wrap="square" rtlCol="0">
            <a:spAutoFit/>
          </a:bodyPr>
          <a:lstStyle/>
          <a:p>
            <a:pPr defTabSz="457200"/>
            <a:r>
              <a:rPr lang="en-US" sz="1100" b="1" dirty="0">
                <a:solidFill>
                  <a:srgbClr val="002060"/>
                </a:solidFill>
                <a:latin typeface="Arial" panose="020B0604020202020204" pitchFamily="34" charset="0"/>
                <a:cs typeface="Arial" panose="020B0604020202020204" pitchFamily="34" charset="0"/>
              </a:rPr>
              <a:t>11 July </a:t>
            </a:r>
          </a:p>
          <a:p>
            <a:pPr defTabSz="457200"/>
            <a:r>
              <a:rPr lang="en-US" sz="1100" b="1" dirty="0" smtClean="0">
                <a:solidFill>
                  <a:srgbClr val="002060"/>
                </a:solidFill>
                <a:latin typeface="Arial" panose="020B0604020202020204" pitchFamily="34" charset="0"/>
                <a:cs typeface="Arial" panose="020B0604020202020204" pitchFamily="34" charset="0"/>
              </a:rPr>
              <a:t>Security </a:t>
            </a:r>
            <a:r>
              <a:rPr lang="en-US" sz="1100" b="1" dirty="0">
                <a:solidFill>
                  <a:srgbClr val="002060"/>
                </a:solidFill>
                <a:latin typeface="Arial" panose="020B0604020202020204" pitchFamily="34" charset="0"/>
                <a:cs typeface="Arial" panose="020B0604020202020204" pitchFamily="34" charset="0"/>
              </a:rPr>
              <a:t>Exercise</a:t>
            </a:r>
            <a:endParaRPr lang="en-ZA" sz="1100" b="1" dirty="0">
              <a:solidFill>
                <a:srgbClr val="002060"/>
              </a:solidFill>
              <a:latin typeface="Arial" panose="020B0604020202020204" pitchFamily="34" charset="0"/>
              <a:cs typeface="Arial" panose="020B0604020202020204" pitchFamily="34" charset="0"/>
            </a:endParaRPr>
          </a:p>
        </p:txBody>
      </p:sp>
      <p:cxnSp>
        <p:nvCxnSpPr>
          <p:cNvPr id="8" name="Straight Connector 7"/>
          <p:cNvCxnSpPr>
            <a:endCxn id="23" idx="0"/>
          </p:cNvCxnSpPr>
          <p:nvPr/>
        </p:nvCxnSpPr>
        <p:spPr>
          <a:xfrm flipH="1">
            <a:off x="4553732" y="1876951"/>
            <a:ext cx="1" cy="390279"/>
          </a:xfrm>
          <a:prstGeom prst="line">
            <a:avLst/>
          </a:prstGeom>
          <a:ln w="19050">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a:stCxn id="21" idx="4"/>
          </p:cNvCxnSpPr>
          <p:nvPr/>
        </p:nvCxnSpPr>
        <p:spPr>
          <a:xfrm flipH="1">
            <a:off x="2605582" y="2878074"/>
            <a:ext cx="1" cy="244158"/>
          </a:xfrm>
          <a:prstGeom prst="line">
            <a:avLst/>
          </a:prstGeom>
          <a:ln w="19050">
            <a:solidFill>
              <a:schemeClr val="accent6"/>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4125332" y="1510358"/>
            <a:ext cx="1492575" cy="430887"/>
          </a:xfrm>
          <a:prstGeom prst="rect">
            <a:avLst/>
          </a:prstGeom>
          <a:noFill/>
        </p:spPr>
        <p:txBody>
          <a:bodyPr wrap="square" rtlCol="0">
            <a:spAutoFit/>
          </a:bodyPr>
          <a:lstStyle/>
          <a:p>
            <a:pPr defTabSz="457200"/>
            <a:r>
              <a:rPr lang="en-US" sz="1100" b="1" dirty="0" smtClean="0">
                <a:solidFill>
                  <a:srgbClr val="002060"/>
                </a:solidFill>
                <a:latin typeface="Arial" panose="020B0604020202020204" pitchFamily="34" charset="0"/>
                <a:cs typeface="Arial" panose="020B0604020202020204" pitchFamily="34" charset="0"/>
              </a:rPr>
              <a:t>08 </a:t>
            </a:r>
            <a:r>
              <a:rPr lang="en-US" sz="1100" b="1" dirty="0">
                <a:solidFill>
                  <a:srgbClr val="002060"/>
                </a:solidFill>
                <a:latin typeface="Arial" panose="020B0604020202020204" pitchFamily="34" charset="0"/>
                <a:cs typeface="Arial" panose="020B0604020202020204" pitchFamily="34" charset="0"/>
              </a:rPr>
              <a:t>May</a:t>
            </a:r>
          </a:p>
          <a:p>
            <a:pPr defTabSz="457200"/>
            <a:r>
              <a:rPr lang="en-US" sz="1100" b="1" dirty="0">
                <a:solidFill>
                  <a:srgbClr val="002060"/>
                </a:solidFill>
                <a:latin typeface="Arial" panose="020B0604020202020204" pitchFamily="34" charset="0"/>
                <a:cs typeface="Arial" panose="020B0604020202020204" pitchFamily="34" charset="0"/>
              </a:rPr>
              <a:t>Chemical Exercise</a:t>
            </a:r>
            <a:endParaRPr lang="en-ZA" sz="1100" b="1" dirty="0">
              <a:solidFill>
                <a:srgbClr val="002060"/>
              </a:solidFill>
              <a:latin typeface="Arial" panose="020B0604020202020204" pitchFamily="34" charset="0"/>
              <a:cs typeface="Arial" panose="020B0604020202020204" pitchFamily="34" charset="0"/>
            </a:endParaRPr>
          </a:p>
        </p:txBody>
      </p:sp>
      <p:sp>
        <p:nvSpPr>
          <p:cNvPr id="13" name="TextBox 12"/>
          <p:cNvSpPr txBox="1"/>
          <p:nvPr/>
        </p:nvSpPr>
        <p:spPr>
          <a:xfrm>
            <a:off x="9712341" y="1488283"/>
            <a:ext cx="1696744" cy="430887"/>
          </a:xfrm>
          <a:prstGeom prst="rect">
            <a:avLst/>
          </a:prstGeom>
          <a:noFill/>
          <a:ln>
            <a:noFill/>
          </a:ln>
        </p:spPr>
        <p:txBody>
          <a:bodyPr wrap="square" rtlCol="0">
            <a:spAutoFit/>
          </a:bodyPr>
          <a:lstStyle/>
          <a:p>
            <a:r>
              <a:rPr lang="en-US" sz="1100" b="1" dirty="0" smtClean="0">
                <a:solidFill>
                  <a:srgbClr val="002060"/>
                </a:solidFill>
                <a:latin typeface="Arial" panose="020B0604020202020204" pitchFamily="34" charset="0"/>
                <a:cs typeface="Arial" panose="020B0604020202020204" pitchFamily="34" charset="0"/>
              </a:rPr>
              <a:t>21 November </a:t>
            </a:r>
            <a:endParaRPr lang="en-US" sz="1100" b="1" dirty="0">
              <a:solidFill>
                <a:srgbClr val="002060"/>
              </a:solidFill>
              <a:latin typeface="Arial" panose="020B0604020202020204" pitchFamily="34" charset="0"/>
              <a:cs typeface="Arial" panose="020B0604020202020204" pitchFamily="34" charset="0"/>
            </a:endParaRPr>
          </a:p>
          <a:p>
            <a:r>
              <a:rPr lang="en-US" sz="1100" b="1" dirty="0">
                <a:solidFill>
                  <a:srgbClr val="002060"/>
                </a:solidFill>
              </a:rPr>
              <a:t>Security</a:t>
            </a:r>
            <a:r>
              <a:rPr lang="en-ZA" sz="1100" b="1" dirty="0" smtClean="0">
                <a:solidFill>
                  <a:srgbClr val="002060"/>
                </a:solidFill>
                <a:latin typeface="Arial" panose="020B0604020202020204" pitchFamily="34" charset="0"/>
                <a:cs typeface="Arial" panose="020B0604020202020204" pitchFamily="34" charset="0"/>
              </a:rPr>
              <a:t> </a:t>
            </a:r>
            <a:r>
              <a:rPr lang="en-ZA" sz="1100" b="1" dirty="0">
                <a:solidFill>
                  <a:srgbClr val="002060"/>
                </a:solidFill>
                <a:latin typeface="Arial" panose="020B0604020202020204" pitchFamily="34" charset="0"/>
                <a:cs typeface="Arial" panose="020B0604020202020204" pitchFamily="34" charset="0"/>
              </a:rPr>
              <a:t>Exercise</a:t>
            </a:r>
          </a:p>
        </p:txBody>
      </p:sp>
      <p:cxnSp>
        <p:nvCxnSpPr>
          <p:cNvPr id="42" name="Straight Connector 41"/>
          <p:cNvCxnSpPr/>
          <p:nvPr/>
        </p:nvCxnSpPr>
        <p:spPr>
          <a:xfrm>
            <a:off x="6458959" y="2886083"/>
            <a:ext cx="1" cy="310961"/>
          </a:xfrm>
          <a:prstGeom prst="line">
            <a:avLst/>
          </a:prstGeom>
          <a:ln w="19050">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H="1">
            <a:off x="9410007" y="2875577"/>
            <a:ext cx="1214" cy="233383"/>
          </a:xfrm>
          <a:prstGeom prst="line">
            <a:avLst/>
          </a:prstGeom>
          <a:ln w="19050">
            <a:solidFill>
              <a:srgbClr val="92D050"/>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10347709" y="1870193"/>
            <a:ext cx="898" cy="379362"/>
          </a:xfrm>
          <a:prstGeom prst="line">
            <a:avLst/>
          </a:prstGeom>
          <a:ln w="19050">
            <a:solidFill>
              <a:schemeClr val="accent6"/>
            </a:solidFill>
          </a:ln>
        </p:spPr>
        <p:style>
          <a:lnRef idx="2">
            <a:schemeClr val="accent1"/>
          </a:lnRef>
          <a:fillRef idx="0">
            <a:schemeClr val="accent1"/>
          </a:fillRef>
          <a:effectRef idx="1">
            <a:schemeClr val="accent1"/>
          </a:effectRef>
          <a:fontRef idx="minor">
            <a:schemeClr val="tx1"/>
          </a:fontRef>
        </p:style>
      </p:cxnSp>
      <p:cxnSp>
        <p:nvCxnSpPr>
          <p:cNvPr id="46" name="Straight Connector 45"/>
          <p:cNvCxnSpPr>
            <a:endCxn id="26" idx="0"/>
          </p:cNvCxnSpPr>
          <p:nvPr/>
        </p:nvCxnSpPr>
        <p:spPr>
          <a:xfrm flipH="1">
            <a:off x="7452070" y="1870193"/>
            <a:ext cx="7058" cy="401563"/>
          </a:xfrm>
          <a:prstGeom prst="line">
            <a:avLst/>
          </a:prstGeom>
          <a:ln w="19050">
            <a:solidFill>
              <a:schemeClr val="accent6"/>
            </a:solidFill>
          </a:ln>
        </p:spPr>
        <p:style>
          <a:lnRef idx="2">
            <a:schemeClr val="accent1"/>
          </a:lnRef>
          <a:fillRef idx="0">
            <a:schemeClr val="accent1"/>
          </a:fillRef>
          <a:effectRef idx="1">
            <a:schemeClr val="accent1"/>
          </a:effectRef>
          <a:fontRef idx="minor">
            <a:schemeClr val="tx1"/>
          </a:fontRef>
        </p:style>
      </p:cxnSp>
      <p:sp>
        <p:nvSpPr>
          <p:cNvPr id="55" name="Rectangle 54"/>
          <p:cNvSpPr/>
          <p:nvPr/>
        </p:nvSpPr>
        <p:spPr>
          <a:xfrm>
            <a:off x="6789823" y="1491255"/>
            <a:ext cx="2418736" cy="430887"/>
          </a:xfrm>
          <a:prstGeom prst="rect">
            <a:avLst/>
          </a:prstGeom>
        </p:spPr>
        <p:txBody>
          <a:bodyPr wrap="square">
            <a:spAutoFit/>
          </a:bodyPr>
          <a:lstStyle/>
          <a:p>
            <a:r>
              <a:rPr lang="en-US" sz="1100" b="1" dirty="0" smtClean="0">
                <a:solidFill>
                  <a:srgbClr val="002060"/>
                </a:solidFill>
                <a:latin typeface="Arial" panose="020B0604020202020204" pitchFamily="34" charset="0"/>
                <a:cs typeface="Arial" panose="020B0604020202020204" pitchFamily="34" charset="0"/>
              </a:rPr>
              <a:t>22 August</a:t>
            </a:r>
            <a:endParaRPr lang="en-US" sz="1100" b="1" dirty="0">
              <a:solidFill>
                <a:srgbClr val="002060"/>
              </a:solidFill>
              <a:latin typeface="Arial" panose="020B0604020202020204" pitchFamily="34" charset="0"/>
              <a:cs typeface="Arial" panose="020B0604020202020204" pitchFamily="34" charset="0"/>
            </a:endParaRPr>
          </a:p>
          <a:p>
            <a:r>
              <a:rPr lang="en-US" sz="1100" b="1" dirty="0">
                <a:solidFill>
                  <a:srgbClr val="002060"/>
                </a:solidFill>
                <a:latin typeface="Arial" panose="020B0604020202020204" pitchFamily="34" charset="0"/>
                <a:cs typeface="Arial" panose="020B0604020202020204" pitchFamily="34" charset="0"/>
              </a:rPr>
              <a:t>Radiological</a:t>
            </a:r>
            <a:r>
              <a:rPr lang="en-ZA" sz="1100" b="1" dirty="0">
                <a:solidFill>
                  <a:srgbClr val="002060"/>
                </a:solidFill>
                <a:latin typeface="Arial" panose="020B0604020202020204" pitchFamily="34" charset="0"/>
                <a:cs typeface="Arial" panose="020B0604020202020204" pitchFamily="34" charset="0"/>
              </a:rPr>
              <a:t> Exercise</a:t>
            </a:r>
          </a:p>
        </p:txBody>
      </p:sp>
      <p:sp>
        <p:nvSpPr>
          <p:cNvPr id="36" name="TextBox 35"/>
          <p:cNvSpPr txBox="1"/>
          <p:nvPr/>
        </p:nvSpPr>
        <p:spPr>
          <a:xfrm>
            <a:off x="8702649" y="3218185"/>
            <a:ext cx="1414715" cy="400110"/>
          </a:xfrm>
          <a:prstGeom prst="rect">
            <a:avLst/>
          </a:prstGeom>
          <a:noFill/>
        </p:spPr>
        <p:txBody>
          <a:bodyPr wrap="square" rtlCol="0">
            <a:spAutoFit/>
          </a:bodyPr>
          <a:lstStyle/>
          <a:p>
            <a:pPr defTabSz="457200"/>
            <a:r>
              <a:rPr lang="en-US" sz="1000" b="1" dirty="0" smtClean="0">
                <a:solidFill>
                  <a:srgbClr val="002060"/>
                </a:solidFill>
                <a:latin typeface="Arial" panose="020B0604020202020204" pitchFamily="34" charset="0"/>
                <a:cs typeface="Arial" panose="020B0604020202020204" pitchFamily="34" charset="0"/>
              </a:rPr>
              <a:t>03 </a:t>
            </a:r>
            <a:r>
              <a:rPr lang="en-US" sz="1000" b="1" dirty="0">
                <a:solidFill>
                  <a:srgbClr val="002060"/>
                </a:solidFill>
                <a:latin typeface="Arial" panose="020B0604020202020204" pitchFamily="34" charset="0"/>
                <a:cs typeface="Arial" panose="020B0604020202020204" pitchFamily="34" charset="0"/>
              </a:rPr>
              <a:t>October </a:t>
            </a:r>
          </a:p>
          <a:p>
            <a:pPr defTabSz="457200"/>
            <a:r>
              <a:rPr lang="en-US" sz="1000" b="1" dirty="0">
                <a:solidFill>
                  <a:srgbClr val="002060"/>
                </a:solidFill>
                <a:latin typeface="Arial" panose="020B0604020202020204" pitchFamily="34" charset="0"/>
                <a:cs typeface="Arial" panose="020B0604020202020204" pitchFamily="34" charset="0"/>
              </a:rPr>
              <a:t>Chemical Exercise</a:t>
            </a:r>
            <a:endParaRPr lang="en-ZA" sz="10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84813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r>
              <a:rPr lang="en-ZA" dirty="0"/>
              <a:t>PUBLIC DOSE</a:t>
            </a:r>
          </a:p>
        </p:txBody>
      </p:sp>
      <p:graphicFrame>
        <p:nvGraphicFramePr>
          <p:cNvPr id="4" name="Table 3"/>
          <p:cNvGraphicFramePr>
            <a:graphicFrameLocks noGrp="1"/>
          </p:cNvGraphicFramePr>
          <p:nvPr>
            <p:extLst>
              <p:ext uri="{D42A27DB-BD31-4B8C-83A1-F6EECF244321}">
                <p14:modId xmlns:p14="http://schemas.microsoft.com/office/powerpoint/2010/main" val="1013812578"/>
              </p:ext>
            </p:extLst>
          </p:nvPr>
        </p:nvGraphicFramePr>
        <p:xfrm>
          <a:off x="5770778" y="4031227"/>
          <a:ext cx="6228644" cy="769031"/>
        </p:xfrm>
        <a:graphic>
          <a:graphicData uri="http://schemas.openxmlformats.org/drawingml/2006/table">
            <a:tbl>
              <a:tblPr firstRow="1" bandRow="1">
                <a:tableStyleId>{5C22544A-7EE6-4342-B048-85BDC9FD1C3A}</a:tableStyleId>
              </a:tblPr>
              <a:tblGrid>
                <a:gridCol w="879213">
                  <a:extLst>
                    <a:ext uri="{9D8B030D-6E8A-4147-A177-3AD203B41FA5}">
                      <a16:colId xmlns="" xmlns:a16="http://schemas.microsoft.com/office/drawing/2014/main" val="20000"/>
                    </a:ext>
                  </a:extLst>
                </a:gridCol>
                <a:gridCol w="1134570">
                  <a:extLst>
                    <a:ext uri="{9D8B030D-6E8A-4147-A177-3AD203B41FA5}">
                      <a16:colId xmlns="" xmlns:a16="http://schemas.microsoft.com/office/drawing/2014/main" val="20001"/>
                    </a:ext>
                  </a:extLst>
                </a:gridCol>
                <a:gridCol w="1072592">
                  <a:extLst>
                    <a:ext uri="{9D8B030D-6E8A-4147-A177-3AD203B41FA5}">
                      <a16:colId xmlns="" xmlns:a16="http://schemas.microsoft.com/office/drawing/2014/main" val="20002"/>
                    </a:ext>
                  </a:extLst>
                </a:gridCol>
                <a:gridCol w="1097833">
                  <a:extLst>
                    <a:ext uri="{9D8B030D-6E8A-4147-A177-3AD203B41FA5}">
                      <a16:colId xmlns="" xmlns:a16="http://schemas.microsoft.com/office/drawing/2014/main" val="20003"/>
                    </a:ext>
                  </a:extLst>
                </a:gridCol>
                <a:gridCol w="1038109">
                  <a:extLst>
                    <a:ext uri="{9D8B030D-6E8A-4147-A177-3AD203B41FA5}">
                      <a16:colId xmlns="" xmlns:a16="http://schemas.microsoft.com/office/drawing/2014/main" val="20004"/>
                    </a:ext>
                  </a:extLst>
                </a:gridCol>
                <a:gridCol w="1006327">
                  <a:extLst>
                    <a:ext uri="{9D8B030D-6E8A-4147-A177-3AD203B41FA5}">
                      <a16:colId xmlns="" xmlns:a16="http://schemas.microsoft.com/office/drawing/2014/main" val="20005"/>
                    </a:ext>
                  </a:extLst>
                </a:gridCol>
              </a:tblGrid>
              <a:tr h="455529">
                <a:tc>
                  <a:txBody>
                    <a:bodyPr/>
                    <a:lstStyle/>
                    <a:p>
                      <a:endParaRPr lang="en-ZA" sz="1000" dirty="0">
                        <a:latin typeface="Arial" panose="020B0604020202020204" pitchFamily="34" charset="0"/>
                        <a:cs typeface="Arial" panose="020B0604020202020204" pitchFamily="34" charset="0"/>
                      </a:endParaRPr>
                    </a:p>
                  </a:txBody>
                  <a:tcPr/>
                </a:tc>
                <a:tc>
                  <a:txBody>
                    <a:bodyPr/>
                    <a:lstStyle/>
                    <a:p>
                      <a:endParaRPr lang="en-ZA" sz="1000" dirty="0">
                        <a:latin typeface="Arial" panose="020B0604020202020204" pitchFamily="34" charset="0"/>
                        <a:cs typeface="Arial" panose="020B0604020202020204" pitchFamily="34" charset="0"/>
                      </a:endParaRPr>
                    </a:p>
                  </a:txBody>
                  <a:tcPr/>
                </a:tc>
                <a:tc>
                  <a:txBody>
                    <a:bodyPr/>
                    <a:lstStyle/>
                    <a:p>
                      <a:pPr marL="0" indent="0"/>
                      <a:r>
                        <a:rPr lang="en-ZA" sz="900" dirty="0">
                          <a:latin typeface="Arial" panose="020B0604020202020204" pitchFamily="34" charset="0"/>
                          <a:cs typeface="Arial" panose="020B0604020202020204" pitchFamily="34" charset="0"/>
                        </a:rPr>
                        <a:t>Total Dose</a:t>
                      </a:r>
                    </a:p>
                    <a:p>
                      <a:pPr marL="0" indent="0"/>
                      <a:r>
                        <a:rPr lang="en-ZA" sz="900" dirty="0">
                          <a:latin typeface="Arial" panose="020B0604020202020204" pitchFamily="34" charset="0"/>
                          <a:cs typeface="Arial" panose="020B0604020202020204" pitchFamily="34" charset="0"/>
                        </a:rPr>
                        <a:t>Jan-Dec 24</a:t>
                      </a:r>
                    </a:p>
                  </a:txBody>
                  <a:tcPr anchor="ctr"/>
                </a:tc>
                <a:tc>
                  <a:txBody>
                    <a:bodyPr/>
                    <a:lstStyle/>
                    <a:p>
                      <a:pPr algn="ctr"/>
                      <a:r>
                        <a:rPr lang="en-ZA" sz="900" dirty="0">
                          <a:solidFill>
                            <a:schemeClr val="bg1"/>
                          </a:solidFill>
                          <a:latin typeface="Arial" panose="020B0604020202020204" pitchFamily="34" charset="0"/>
                          <a:cs typeface="Arial" panose="020B0604020202020204" pitchFamily="34" charset="0"/>
                        </a:rPr>
                        <a:t>Necsa ALARA Level</a:t>
                      </a:r>
                    </a:p>
                  </a:txBody>
                  <a:tcPr anchor="ctr"/>
                </a:tc>
                <a:tc>
                  <a:txBody>
                    <a:bodyPr/>
                    <a:lstStyle/>
                    <a:p>
                      <a:r>
                        <a:rPr lang="en-US" sz="900" dirty="0">
                          <a:solidFill>
                            <a:schemeClr val="bg1"/>
                          </a:solidFill>
                          <a:latin typeface="Arial" panose="020B0604020202020204" pitchFamily="34" charset="0"/>
                          <a:ea typeface="Times New Roman" panose="02020603050405020304" pitchFamily="18" charset="0"/>
                          <a:cs typeface="Arial" panose="020B0604020202020204" pitchFamily="34" charset="0"/>
                        </a:rPr>
                        <a:t>Regulatory dose limit </a:t>
                      </a:r>
                      <a:endParaRPr lang="en-ZA" sz="900" dirty="0">
                        <a:solidFill>
                          <a:schemeClr val="bg1"/>
                        </a:solidFill>
                        <a:latin typeface="Arial" panose="020B0604020202020204" pitchFamily="34" charset="0"/>
                        <a:cs typeface="Arial" panose="020B0604020202020204" pitchFamily="34" charset="0"/>
                      </a:endParaRPr>
                    </a:p>
                  </a:txBody>
                  <a:tcPr anchor="ctr"/>
                </a:tc>
                <a:tc>
                  <a:txBody>
                    <a:bodyPr/>
                    <a:lstStyle/>
                    <a:p>
                      <a:pPr marL="0" indent="0"/>
                      <a:r>
                        <a:rPr lang="en-ZA" sz="900" dirty="0">
                          <a:latin typeface="Arial" panose="020B0604020202020204" pitchFamily="34" charset="0"/>
                          <a:cs typeface="Arial" panose="020B0604020202020204" pitchFamily="34" charset="0"/>
                        </a:rPr>
                        <a:t>International limit</a:t>
                      </a:r>
                    </a:p>
                  </a:txBody>
                  <a:tcPr anchor="ctr"/>
                </a:tc>
                <a:extLst>
                  <a:ext uri="{0D108BD9-81ED-4DB2-BD59-A6C34878D82A}">
                    <a16:rowId xmlns="" xmlns:a16="http://schemas.microsoft.com/office/drawing/2014/main" val="10000"/>
                  </a:ext>
                </a:extLst>
              </a:tr>
              <a:tr h="313502">
                <a:tc>
                  <a:txBody>
                    <a:bodyPr/>
                    <a:lstStyle/>
                    <a:p>
                      <a:r>
                        <a:rPr lang="en-US" sz="900" b="1" dirty="0">
                          <a:solidFill>
                            <a:srgbClr val="002060"/>
                          </a:solidFill>
                          <a:latin typeface="Arial" panose="020B0604020202020204" pitchFamily="34" charset="0"/>
                          <a:ea typeface="Times New Roman" panose="02020603050405020304" pitchFamily="18" charset="0"/>
                          <a:cs typeface="Arial" panose="020B0604020202020204" pitchFamily="34" charset="0"/>
                        </a:rPr>
                        <a:t>Public dose </a:t>
                      </a:r>
                      <a:endParaRPr lang="en-ZA" sz="1000" dirty="0">
                        <a:latin typeface="Arial" panose="020B0604020202020204" pitchFamily="34" charset="0"/>
                        <a:cs typeface="Arial" panose="020B0604020202020204" pitchFamily="34" charset="0"/>
                      </a:endParaRPr>
                    </a:p>
                  </a:txBody>
                  <a:tcPr/>
                </a:tc>
                <a:tc>
                  <a:txBody>
                    <a:bodyPr/>
                    <a:lstStyle/>
                    <a:p>
                      <a:pPr marL="0" indent="0"/>
                      <a:r>
                        <a:rPr lang="en-US" sz="900" kern="1200" dirty="0">
                          <a:solidFill>
                            <a:srgbClr val="002060"/>
                          </a:solidFill>
                          <a:latin typeface="Arial" panose="020B0604020202020204" pitchFamily="34" charset="0"/>
                          <a:ea typeface="Times New Roman" panose="02020603050405020304" pitchFamily="18" charset="0"/>
                          <a:cs typeface="Arial" panose="020B0604020202020204" pitchFamily="34" charset="0"/>
                        </a:rPr>
                        <a:t>(Jan - Dec) 2024</a:t>
                      </a:r>
                      <a:endParaRPr lang="en-ZA" sz="900" kern="12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txBody>
                  <a:tcPr/>
                </a:tc>
                <a:tc>
                  <a:txBody>
                    <a:bodyPr/>
                    <a:lstStyle/>
                    <a:p>
                      <a:pPr algn="ctr"/>
                      <a:r>
                        <a:rPr lang="en-US" sz="900" kern="1200" dirty="0">
                          <a:solidFill>
                            <a:srgbClr val="002060"/>
                          </a:solidFill>
                          <a:latin typeface="Arial" panose="020B0604020202020204" pitchFamily="34" charset="0"/>
                          <a:ea typeface="Times New Roman" panose="02020603050405020304" pitchFamily="18" charset="0"/>
                          <a:cs typeface="Arial" panose="020B0604020202020204" pitchFamily="34" charset="0"/>
                        </a:rPr>
                        <a:t>0,00306 mSv </a:t>
                      </a:r>
                      <a:endParaRPr lang="en-ZA" sz="900" kern="12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txBody>
                  <a:tcPr anchor="ctr"/>
                </a:tc>
                <a:tc>
                  <a:txBody>
                    <a:bodyPr/>
                    <a:lstStyle/>
                    <a:p>
                      <a:pPr algn="ctr"/>
                      <a:r>
                        <a:rPr lang="en-ZA" sz="900" kern="1200" dirty="0">
                          <a:solidFill>
                            <a:srgbClr val="002060"/>
                          </a:solidFill>
                          <a:latin typeface="Arial" panose="020B0604020202020204" pitchFamily="34" charset="0"/>
                          <a:ea typeface="Times New Roman" panose="02020603050405020304" pitchFamily="18" charset="0"/>
                          <a:cs typeface="Arial" panose="020B0604020202020204" pitchFamily="34" charset="0"/>
                        </a:rPr>
                        <a:t>0,05</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900" kern="1200" dirty="0">
                          <a:solidFill>
                            <a:srgbClr val="002060"/>
                          </a:solidFill>
                          <a:latin typeface="Arial" panose="020B0604020202020204" pitchFamily="34" charset="0"/>
                          <a:ea typeface="Times New Roman" panose="02020603050405020304" pitchFamily="18" charset="0"/>
                          <a:cs typeface="Arial" panose="020B0604020202020204" pitchFamily="34" charset="0"/>
                        </a:rPr>
                        <a:t>0,250 </a:t>
                      </a:r>
                      <a:r>
                        <a:rPr lang="en-US" sz="900" kern="1200" dirty="0" err="1">
                          <a:solidFill>
                            <a:srgbClr val="002060"/>
                          </a:solidFill>
                          <a:latin typeface="Arial" panose="020B0604020202020204" pitchFamily="34" charset="0"/>
                          <a:ea typeface="Times New Roman" panose="02020603050405020304" pitchFamily="18" charset="0"/>
                          <a:cs typeface="Arial" panose="020B0604020202020204" pitchFamily="34" charset="0"/>
                        </a:rPr>
                        <a:t>mSv</a:t>
                      </a:r>
                      <a:endParaRPr lang="en-ZA" sz="900" kern="1200" dirty="0">
                        <a:solidFill>
                          <a:srgbClr val="002060"/>
                        </a:solidFill>
                        <a:latin typeface="Arial" panose="020B0604020202020204" pitchFamily="34" charset="0"/>
                        <a:ea typeface="Times New Roman" panose="02020603050405020304" pitchFamily="18" charset="0"/>
                        <a:cs typeface="Arial" panose="020B0604020202020204" pitchFamily="34" charset="0"/>
                      </a:endParaRPr>
                    </a:p>
                  </a:txBody>
                  <a:tcPr anchor="ctr"/>
                </a:tc>
                <a:tc>
                  <a:txBody>
                    <a:bodyPr/>
                    <a:lstStyle/>
                    <a:p>
                      <a:pPr algn="ctr"/>
                      <a:r>
                        <a:rPr lang="en-ZA" sz="900" kern="1200" dirty="0">
                          <a:solidFill>
                            <a:srgbClr val="002060"/>
                          </a:solidFill>
                          <a:latin typeface="Arial" panose="020B0604020202020204" pitchFamily="34" charset="0"/>
                          <a:ea typeface="Times New Roman" panose="02020603050405020304" pitchFamily="18" charset="0"/>
                          <a:cs typeface="Arial" panose="020B0604020202020204" pitchFamily="34" charset="0"/>
                        </a:rPr>
                        <a:t>1mSv</a:t>
                      </a:r>
                    </a:p>
                  </a:txBody>
                  <a:tcPr anchor="ctr"/>
                </a:tc>
                <a:extLst>
                  <a:ext uri="{0D108BD9-81ED-4DB2-BD59-A6C34878D82A}">
                    <a16:rowId xmlns="" xmlns:a16="http://schemas.microsoft.com/office/drawing/2014/main" val="10001"/>
                  </a:ext>
                </a:extLst>
              </a:tr>
            </a:tbl>
          </a:graphicData>
        </a:graphic>
      </p:graphicFrame>
      <p:sp>
        <p:nvSpPr>
          <p:cNvPr id="5" name="Rectangle 4"/>
          <p:cNvSpPr/>
          <p:nvPr/>
        </p:nvSpPr>
        <p:spPr>
          <a:xfrm>
            <a:off x="5770777" y="5016652"/>
            <a:ext cx="6421223" cy="1538883"/>
          </a:xfrm>
          <a:prstGeom prst="rect">
            <a:avLst/>
          </a:prstGeom>
        </p:spPr>
        <p:txBody>
          <a:bodyPr wrap="square">
            <a:spAutoFit/>
          </a:bodyPr>
          <a:lstStyle/>
          <a:p>
            <a:pPr marL="174625" lvl="0" indent="-174625" algn="just">
              <a:spcBef>
                <a:spcPts val="300"/>
              </a:spcBef>
              <a:spcAft>
                <a:spcPts val="300"/>
              </a:spcAft>
              <a:buFont typeface="Arial" panose="020B0604020202020204" pitchFamily="34" charset="0"/>
              <a:buChar char="•"/>
              <a:tabLst>
                <a:tab pos="85725" algn="l"/>
              </a:tabLst>
              <a:defRPr/>
            </a:pPr>
            <a:r>
              <a:rPr lang="en-US" sz="1200" dirty="0">
                <a:solidFill>
                  <a:srgbClr val="002060"/>
                </a:solidFill>
                <a:latin typeface="Arial" panose="020B0604020202020204" pitchFamily="34" charset="0"/>
                <a:ea typeface="Times New Roman" panose="02020603050405020304" pitchFamily="18" charset="0"/>
                <a:cs typeface="Arial" panose="020B0604020202020204" pitchFamily="34" charset="0"/>
              </a:rPr>
              <a:t>The </a:t>
            </a:r>
            <a:r>
              <a:rPr lang="en-US" sz="1200" b="1" dirty="0">
                <a:solidFill>
                  <a:srgbClr val="002060"/>
                </a:solidFill>
                <a:latin typeface="Arial" panose="020B0604020202020204" pitchFamily="34" charset="0"/>
                <a:ea typeface="Times New Roman" panose="02020603050405020304" pitchFamily="18" charset="0"/>
                <a:cs typeface="Arial" panose="020B0604020202020204" pitchFamily="34" charset="0"/>
              </a:rPr>
              <a:t>public dose </a:t>
            </a:r>
            <a:r>
              <a:rPr lang="en-US" sz="1200" dirty="0">
                <a:solidFill>
                  <a:srgbClr val="002060"/>
                </a:solidFill>
                <a:latin typeface="Arial" panose="020B0604020202020204" pitchFamily="34" charset="0"/>
                <a:ea typeface="Times New Roman" panose="02020603050405020304" pitchFamily="18" charset="0"/>
                <a:cs typeface="Arial" panose="020B0604020202020204" pitchFamily="34" charset="0"/>
              </a:rPr>
              <a:t>for the 4</a:t>
            </a:r>
            <a:r>
              <a:rPr lang="en-US" sz="1200" baseline="30000" dirty="0">
                <a:solidFill>
                  <a:srgbClr val="002060"/>
                </a:solidFill>
                <a:latin typeface="Arial" panose="020B0604020202020204" pitchFamily="34" charset="0"/>
                <a:ea typeface="Times New Roman" panose="02020603050405020304" pitchFamily="18" charset="0"/>
                <a:cs typeface="Arial" panose="020B0604020202020204" pitchFamily="34" charset="0"/>
              </a:rPr>
              <a:t>th</a:t>
            </a:r>
            <a:r>
              <a:rPr lang="en-US" sz="1200" dirty="0">
                <a:solidFill>
                  <a:srgbClr val="002060"/>
                </a:solidFill>
                <a:latin typeface="Arial" panose="020B0604020202020204" pitchFamily="34" charset="0"/>
                <a:ea typeface="Times New Roman" panose="02020603050405020304" pitchFamily="18" charset="0"/>
                <a:cs typeface="Arial" panose="020B0604020202020204" pitchFamily="34" charset="0"/>
              </a:rPr>
              <a:t> quarter 2024 (Oct to Dec) due to radioactive </a:t>
            </a:r>
            <a:r>
              <a:rPr lang="en-US" sz="1200" b="1" dirty="0">
                <a:solidFill>
                  <a:srgbClr val="002060"/>
                </a:solidFill>
                <a:latin typeface="Arial" panose="020B0604020202020204" pitchFamily="34" charset="0"/>
                <a:ea typeface="Times New Roman" panose="02020603050405020304" pitchFamily="18" charset="0"/>
                <a:cs typeface="Arial" panose="020B0604020202020204" pitchFamily="34" charset="0"/>
              </a:rPr>
              <a:t>discharges</a:t>
            </a:r>
            <a:r>
              <a:rPr lang="en-US" sz="1200" dirty="0">
                <a:solidFill>
                  <a:srgbClr val="002060"/>
                </a:solidFill>
                <a:latin typeface="Arial" panose="020B0604020202020204" pitchFamily="34" charset="0"/>
                <a:ea typeface="Times New Roman" panose="02020603050405020304" pitchFamily="18" charset="0"/>
                <a:cs typeface="Arial" panose="020B0604020202020204" pitchFamily="34" charset="0"/>
              </a:rPr>
              <a:t> to the </a:t>
            </a:r>
            <a:r>
              <a:rPr lang="en-US" sz="1200" b="1" dirty="0">
                <a:solidFill>
                  <a:srgbClr val="002060"/>
                </a:solidFill>
                <a:latin typeface="Arial" panose="020B0604020202020204" pitchFamily="34" charset="0"/>
                <a:ea typeface="Times New Roman" panose="02020603050405020304" pitchFamily="18" charset="0"/>
                <a:cs typeface="Arial" panose="020B0604020202020204" pitchFamily="34" charset="0"/>
              </a:rPr>
              <a:t>atmosphere</a:t>
            </a:r>
            <a:r>
              <a:rPr lang="en-US" sz="1200" dirty="0">
                <a:solidFill>
                  <a:srgbClr val="002060"/>
                </a:solidFill>
                <a:latin typeface="Arial" panose="020B0604020202020204" pitchFamily="34" charset="0"/>
                <a:ea typeface="Times New Roman" panose="02020603050405020304" pitchFamily="18" charset="0"/>
                <a:cs typeface="Arial" panose="020B0604020202020204" pitchFamily="34" charset="0"/>
              </a:rPr>
              <a:t> was 0.000225 mSv and the public dose due to radioactive </a:t>
            </a:r>
            <a:r>
              <a:rPr lang="en-US" sz="1200" b="1" dirty="0">
                <a:solidFill>
                  <a:srgbClr val="002060"/>
                </a:solidFill>
                <a:latin typeface="Arial" panose="020B0604020202020204" pitchFamily="34" charset="0"/>
                <a:ea typeface="Times New Roman" panose="02020603050405020304" pitchFamily="18" charset="0"/>
                <a:cs typeface="Arial" panose="020B0604020202020204" pitchFamily="34" charset="0"/>
              </a:rPr>
              <a:t>effluent released </a:t>
            </a:r>
            <a:r>
              <a:rPr lang="en-US" sz="1200" dirty="0">
                <a:solidFill>
                  <a:srgbClr val="002060"/>
                </a:solidFill>
                <a:latin typeface="Arial" panose="020B0604020202020204" pitchFamily="34" charset="0"/>
                <a:ea typeface="Times New Roman" panose="02020603050405020304" pitchFamily="18" charset="0"/>
                <a:cs typeface="Arial" panose="020B0604020202020204" pitchFamily="34" charset="0"/>
              </a:rPr>
              <a:t>to the Crocodile River was 0.000479  mSv.</a:t>
            </a:r>
          </a:p>
          <a:p>
            <a:pPr marL="174625" lvl="0" indent="-174625" algn="just">
              <a:spcBef>
                <a:spcPts val="300"/>
              </a:spcBef>
              <a:spcAft>
                <a:spcPts val="300"/>
              </a:spcAft>
              <a:buFont typeface="Arial" panose="020B0604020202020204" pitchFamily="34" charset="0"/>
              <a:buChar char="•"/>
              <a:tabLst>
                <a:tab pos="85725" algn="l"/>
              </a:tabLst>
              <a:defRPr/>
            </a:pPr>
            <a:r>
              <a:rPr lang="en-US" sz="1200" dirty="0">
                <a:solidFill>
                  <a:srgbClr val="002060"/>
                </a:solidFill>
                <a:latin typeface="Arial" panose="020B0604020202020204" pitchFamily="34" charset="0"/>
                <a:ea typeface="Times New Roman" panose="02020603050405020304" pitchFamily="18" charset="0"/>
                <a:cs typeface="Arial" panose="020B0604020202020204" pitchFamily="34" charset="0"/>
              </a:rPr>
              <a:t>The </a:t>
            </a:r>
            <a:r>
              <a:rPr lang="en-US" sz="1200" b="1" dirty="0">
                <a:solidFill>
                  <a:srgbClr val="002060"/>
                </a:solidFill>
                <a:latin typeface="Arial" panose="020B0604020202020204" pitchFamily="34" charset="0"/>
                <a:ea typeface="Times New Roman" panose="02020603050405020304" pitchFamily="18" charset="0"/>
                <a:cs typeface="Arial" panose="020B0604020202020204" pitchFamily="34" charset="0"/>
              </a:rPr>
              <a:t>cumulative public dose </a:t>
            </a:r>
            <a:r>
              <a:rPr lang="en-US" sz="1200" dirty="0">
                <a:solidFill>
                  <a:srgbClr val="002060"/>
                </a:solidFill>
                <a:latin typeface="Arial" panose="020B0604020202020204" pitchFamily="34" charset="0"/>
                <a:ea typeface="Times New Roman" panose="02020603050405020304" pitchFamily="18" charset="0"/>
                <a:cs typeface="Arial" panose="020B0604020202020204" pitchFamily="34" charset="0"/>
              </a:rPr>
              <a:t>(January to December) 2024 was 0,00306  mSv that is 1.222 </a:t>
            </a:r>
            <a:r>
              <a:rPr lang="en-US" sz="1200" b="1" dirty="0">
                <a:solidFill>
                  <a:srgbClr val="002060"/>
                </a:solidFill>
                <a:latin typeface="Arial" panose="020B0604020202020204" pitchFamily="34" charset="0"/>
                <a:ea typeface="Times New Roman" panose="02020603050405020304" pitchFamily="18" charset="0"/>
                <a:cs typeface="Arial" panose="020B0604020202020204" pitchFamily="34" charset="0"/>
              </a:rPr>
              <a:t>% </a:t>
            </a:r>
            <a:r>
              <a:rPr lang="en-US" sz="1200" dirty="0">
                <a:solidFill>
                  <a:srgbClr val="002060"/>
                </a:solidFill>
                <a:latin typeface="Arial" panose="020B0604020202020204" pitchFamily="34" charset="0"/>
                <a:ea typeface="Times New Roman" panose="02020603050405020304" pitchFamily="18" charset="0"/>
                <a:cs typeface="Arial" panose="020B0604020202020204" pitchFamily="34" charset="0"/>
              </a:rPr>
              <a:t>of the regulatory dose limit of 0,250 mSv. </a:t>
            </a:r>
          </a:p>
          <a:p>
            <a:pPr marL="174625" lvl="0" indent="-174625" algn="just">
              <a:spcBef>
                <a:spcPts val="300"/>
              </a:spcBef>
              <a:spcAft>
                <a:spcPts val="300"/>
              </a:spcAft>
              <a:buFont typeface="Arial" panose="020B0604020202020204" pitchFamily="34" charset="0"/>
              <a:buChar char="•"/>
              <a:tabLst>
                <a:tab pos="85725" algn="l"/>
              </a:tabLst>
              <a:defRPr/>
            </a:pPr>
            <a:r>
              <a:rPr lang="en-US" sz="1200" b="1" dirty="0">
                <a:solidFill>
                  <a:srgbClr val="002060"/>
                </a:solidFill>
                <a:latin typeface="Arial" panose="020B0604020202020204" pitchFamily="34" charset="0"/>
                <a:ea typeface="Times New Roman" panose="02020603050405020304" pitchFamily="18" charset="0"/>
                <a:cs typeface="Arial" panose="020B0604020202020204" pitchFamily="34" charset="0"/>
              </a:rPr>
              <a:t>These results show that the dose impact to the public is low relative to the regulatory dose limit.</a:t>
            </a:r>
          </a:p>
        </p:txBody>
      </p:sp>
      <p:pic>
        <p:nvPicPr>
          <p:cNvPr id="2" name="Picture 1">
            <a:extLst>
              <a:ext uri="{FF2B5EF4-FFF2-40B4-BE49-F238E27FC236}">
                <a16:creationId xmlns="" xmlns:a16="http://schemas.microsoft.com/office/drawing/2014/main" id="{44D36308-005D-1C52-2F79-6726507CD3F4}"/>
              </a:ext>
            </a:extLst>
          </p:cNvPr>
          <p:cNvPicPr>
            <a:picLocks noChangeAspect="1"/>
          </p:cNvPicPr>
          <p:nvPr/>
        </p:nvPicPr>
        <p:blipFill>
          <a:blip r:embed="rId2"/>
          <a:stretch>
            <a:fillRect/>
          </a:stretch>
        </p:blipFill>
        <p:spPr>
          <a:xfrm>
            <a:off x="5737900" y="884238"/>
            <a:ext cx="6331862" cy="3063508"/>
          </a:xfrm>
          <a:prstGeom prst="rect">
            <a:avLst/>
          </a:prstGeom>
        </p:spPr>
      </p:pic>
      <p:graphicFrame>
        <p:nvGraphicFramePr>
          <p:cNvPr id="10" name="Chart 9">
            <a:extLst>
              <a:ext uri="{FF2B5EF4-FFF2-40B4-BE49-F238E27FC236}">
                <a16:creationId xmlns=""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2142096198"/>
              </p:ext>
            </p:extLst>
          </p:nvPr>
        </p:nvGraphicFramePr>
        <p:xfrm>
          <a:off x="122238" y="884238"/>
          <a:ext cx="5516740" cy="298673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 xmlns:a16="http://schemas.microsoft.com/office/drawing/2014/main" id="{00000000-0008-0000-0300-000004000000}"/>
              </a:ext>
            </a:extLst>
          </p:cNvPr>
          <p:cNvGraphicFramePr>
            <a:graphicFrameLocks/>
          </p:cNvGraphicFramePr>
          <p:nvPr>
            <p:extLst>
              <p:ext uri="{D42A27DB-BD31-4B8C-83A1-F6EECF244321}">
                <p14:modId xmlns:p14="http://schemas.microsoft.com/office/powerpoint/2010/main" val="2507839459"/>
              </p:ext>
            </p:extLst>
          </p:nvPr>
        </p:nvGraphicFramePr>
        <p:xfrm>
          <a:off x="230918" y="4031227"/>
          <a:ext cx="5164201" cy="298673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3036089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ECA1DC32-0DBF-EF20-3CE0-9171617B29AB}"/>
              </a:ext>
            </a:extLst>
          </p:cNvPr>
          <p:cNvSpPr>
            <a:spLocks noGrp="1"/>
          </p:cNvSpPr>
          <p:nvPr>
            <p:ph type="body" sz="quarter" idx="14"/>
          </p:nvPr>
        </p:nvSpPr>
        <p:spPr/>
        <p:txBody>
          <a:bodyPr/>
          <a:lstStyle/>
          <a:p>
            <a:r>
              <a:rPr lang="en-GB" dirty="0">
                <a:solidFill>
                  <a:srgbClr val="002060"/>
                </a:solidFill>
              </a:rPr>
              <a:t>SAFARI-1 OPERATIONAL PERFORMANCE</a:t>
            </a:r>
            <a:r>
              <a:rPr lang="en-US" dirty="0">
                <a:solidFill>
                  <a:srgbClr val="002060"/>
                </a:solidFill>
              </a:rPr>
              <a:t> </a:t>
            </a:r>
            <a:endParaRPr lang="en-ZA" dirty="0">
              <a:solidFill>
                <a:srgbClr val="002060"/>
              </a:solidFill>
            </a:endParaRPr>
          </a:p>
        </p:txBody>
      </p:sp>
      <p:pic>
        <p:nvPicPr>
          <p:cNvPr id="8" name="object 50"/>
          <p:cNvPicPr/>
          <p:nvPr/>
        </p:nvPicPr>
        <p:blipFill rotWithShape="1">
          <a:blip r:embed="rId2" cstate="print"/>
          <a:srcRect b="48076"/>
          <a:stretch/>
        </p:blipFill>
        <p:spPr>
          <a:xfrm>
            <a:off x="9526944" y="3798920"/>
            <a:ext cx="2635296" cy="2338236"/>
          </a:xfrm>
          <a:prstGeom prst="rect">
            <a:avLst/>
          </a:prstGeom>
        </p:spPr>
      </p:pic>
      <p:graphicFrame>
        <p:nvGraphicFramePr>
          <p:cNvPr id="9" name="Chart 8"/>
          <p:cNvGraphicFramePr>
            <a:graphicFrameLocks/>
          </p:cNvGraphicFramePr>
          <p:nvPr>
            <p:extLst>
              <p:ext uri="{D42A27DB-BD31-4B8C-83A1-F6EECF244321}">
                <p14:modId xmlns:p14="http://schemas.microsoft.com/office/powerpoint/2010/main" val="98994106"/>
              </p:ext>
            </p:extLst>
          </p:nvPr>
        </p:nvGraphicFramePr>
        <p:xfrm>
          <a:off x="122238" y="884239"/>
          <a:ext cx="9202917" cy="4515898"/>
        </p:xfrm>
        <a:graphic>
          <a:graphicData uri="http://schemas.openxmlformats.org/drawingml/2006/chart">
            <c:chart xmlns:c="http://schemas.openxmlformats.org/drawingml/2006/chart" xmlns:r="http://schemas.openxmlformats.org/officeDocument/2006/relationships" r:id="rId3"/>
          </a:graphicData>
        </a:graphic>
      </p:graphicFrame>
      <p:pic>
        <p:nvPicPr>
          <p:cNvPr id="2" name="Picture 1"/>
          <p:cNvPicPr>
            <a:picLocks noChangeAspect="1"/>
          </p:cNvPicPr>
          <p:nvPr/>
        </p:nvPicPr>
        <p:blipFill>
          <a:blip r:embed="rId4"/>
          <a:stretch>
            <a:fillRect/>
          </a:stretch>
        </p:blipFill>
        <p:spPr>
          <a:xfrm>
            <a:off x="9527949" y="1346521"/>
            <a:ext cx="2634291" cy="2452399"/>
          </a:xfrm>
          <a:prstGeom prst="rect">
            <a:avLst/>
          </a:prstGeom>
        </p:spPr>
      </p:pic>
      <p:sp>
        <p:nvSpPr>
          <p:cNvPr id="4" name="TextBox 3"/>
          <p:cNvSpPr txBox="1"/>
          <p:nvPr/>
        </p:nvSpPr>
        <p:spPr>
          <a:xfrm>
            <a:off x="35977" y="5400137"/>
            <a:ext cx="9591101" cy="1208023"/>
          </a:xfrm>
          <a:prstGeom prst="rect">
            <a:avLst/>
          </a:prstGeom>
          <a:noFill/>
        </p:spPr>
        <p:txBody>
          <a:bodyPr wrap="square" rtlCol="0">
            <a:spAutoFit/>
          </a:bodyPr>
          <a:lstStyle/>
          <a:p>
            <a:pPr marL="285750" indent="-285750">
              <a:buFont typeface="Arial" panose="020B0604020202020204" pitchFamily="34" charset="0"/>
              <a:buChar char="•"/>
            </a:pPr>
            <a:r>
              <a:rPr lang="en-ZA" sz="1450" dirty="0" smtClean="0">
                <a:solidFill>
                  <a:srgbClr val="002060"/>
                </a:solidFill>
              </a:rPr>
              <a:t>SAFARI-1 continues an performance record as one of the best utilised and safety nuclear research reactors in the world. YTD 268.41 days availability</a:t>
            </a:r>
          </a:p>
          <a:p>
            <a:pPr marL="285750" indent="-285750">
              <a:buFont typeface="Arial" panose="020B0604020202020204" pitchFamily="34" charset="0"/>
              <a:buChar char="•"/>
            </a:pPr>
            <a:r>
              <a:rPr lang="en-ZA" sz="1450" dirty="0" smtClean="0">
                <a:solidFill>
                  <a:srgbClr val="002060"/>
                </a:solidFill>
              </a:rPr>
              <a:t>New license conditions limitation to 31 December 2030 – project to extend the life of SAFARI-1 by a further decade or more initiated with the NNR</a:t>
            </a:r>
          </a:p>
          <a:p>
            <a:pPr marL="285750" indent="-285750">
              <a:buFont typeface="Arial" panose="020B0604020202020204" pitchFamily="34" charset="0"/>
              <a:buChar char="•"/>
            </a:pPr>
            <a:r>
              <a:rPr lang="en-ZA" sz="1450" dirty="0" smtClean="0">
                <a:solidFill>
                  <a:srgbClr val="002060"/>
                </a:solidFill>
              </a:rPr>
              <a:t>Plans for the new reactor the Multipurpose Reactor (MPR) well underway with requisite government approvals</a:t>
            </a:r>
          </a:p>
        </p:txBody>
      </p:sp>
    </p:spTree>
    <p:extLst>
      <p:ext uri="{BB962C8B-B14F-4D97-AF65-F5344CB8AC3E}">
        <p14:creationId xmlns:p14="http://schemas.microsoft.com/office/powerpoint/2010/main" val="7927851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p:txBody>
          <a:bodyPr/>
          <a:lstStyle/>
          <a:p>
            <a:r>
              <a:rPr lang="en-ZA" dirty="0" smtClean="0"/>
              <a:t>SERVICES TO SURROUNDING COMMUNITIES</a:t>
            </a:r>
            <a:endParaRPr lang="en-ZA" dirty="0"/>
          </a:p>
        </p:txBody>
      </p:sp>
      <p:sp>
        <p:nvSpPr>
          <p:cNvPr id="37" name="TextBox 36"/>
          <p:cNvSpPr txBox="1"/>
          <p:nvPr/>
        </p:nvSpPr>
        <p:spPr>
          <a:xfrm>
            <a:off x="9131963" y="6682249"/>
            <a:ext cx="1428750" cy="215444"/>
          </a:xfrm>
          <a:prstGeom prst="rect">
            <a:avLst/>
          </a:prstGeom>
          <a:noFill/>
        </p:spPr>
        <p:txBody>
          <a:bodyPr wrap="square" rtlCol="0">
            <a:spAutoFit/>
          </a:bodyPr>
          <a:lstStyle/>
          <a:p>
            <a:r>
              <a:rPr lang="en-ZA" sz="800" dirty="0">
                <a:solidFill>
                  <a:schemeClr val="bg1"/>
                </a:solidFill>
              </a:rPr>
              <a:t>Decontamination Showers</a:t>
            </a:r>
          </a:p>
        </p:txBody>
      </p:sp>
      <p:sp>
        <p:nvSpPr>
          <p:cNvPr id="39" name="TextBox 38"/>
          <p:cNvSpPr txBox="1"/>
          <p:nvPr/>
        </p:nvSpPr>
        <p:spPr>
          <a:xfrm>
            <a:off x="6522507" y="6651923"/>
            <a:ext cx="1428750" cy="215444"/>
          </a:xfrm>
          <a:prstGeom prst="rect">
            <a:avLst/>
          </a:prstGeom>
          <a:noFill/>
        </p:spPr>
        <p:txBody>
          <a:bodyPr wrap="square" rtlCol="0">
            <a:spAutoFit/>
          </a:bodyPr>
          <a:lstStyle/>
          <a:p>
            <a:r>
              <a:rPr lang="en-ZA" sz="800" dirty="0">
                <a:solidFill>
                  <a:schemeClr val="bg1"/>
                </a:solidFill>
              </a:rPr>
              <a:t>Response Fleet</a:t>
            </a:r>
          </a:p>
        </p:txBody>
      </p:sp>
      <p:sp>
        <p:nvSpPr>
          <p:cNvPr id="40" name="TextBox 39"/>
          <p:cNvSpPr txBox="1"/>
          <p:nvPr/>
        </p:nvSpPr>
        <p:spPr>
          <a:xfrm>
            <a:off x="4109618" y="6642556"/>
            <a:ext cx="1896688" cy="215444"/>
          </a:xfrm>
          <a:prstGeom prst="rect">
            <a:avLst/>
          </a:prstGeom>
          <a:noFill/>
        </p:spPr>
        <p:txBody>
          <a:bodyPr wrap="square" rtlCol="0">
            <a:spAutoFit/>
          </a:bodyPr>
          <a:lstStyle/>
          <a:p>
            <a:r>
              <a:rPr lang="en-ZA" sz="800" dirty="0">
                <a:solidFill>
                  <a:schemeClr val="bg1"/>
                </a:solidFill>
              </a:rPr>
              <a:t>Debriefing at the End of the Exercise</a:t>
            </a:r>
          </a:p>
        </p:txBody>
      </p:sp>
      <p:sp>
        <p:nvSpPr>
          <p:cNvPr id="12" name="TextBox 11"/>
          <p:cNvSpPr txBox="1"/>
          <p:nvPr/>
        </p:nvSpPr>
        <p:spPr>
          <a:xfrm>
            <a:off x="1564643" y="1381832"/>
            <a:ext cx="9068029" cy="338554"/>
          </a:xfrm>
          <a:prstGeom prst="rect">
            <a:avLst/>
          </a:prstGeom>
          <a:solidFill>
            <a:schemeClr val="tx2"/>
          </a:solidFill>
        </p:spPr>
        <p:txBody>
          <a:bodyPr wrap="square" rtlCol="0">
            <a:spAutoFit/>
          </a:bodyPr>
          <a:lstStyle/>
          <a:p>
            <a:r>
              <a:rPr lang="en-ZA" sz="1600" dirty="0" smtClean="0">
                <a:solidFill>
                  <a:schemeClr val="bg1"/>
                </a:solidFill>
                <a:latin typeface="Arial" panose="020B0604020202020204" pitchFamily="34" charset="0"/>
                <a:cs typeface="Arial" panose="020B0604020202020204" pitchFamily="34" charset="0"/>
              </a:rPr>
              <a:t>November </a:t>
            </a:r>
            <a:r>
              <a:rPr lang="en-ZA" sz="1600" dirty="0">
                <a:solidFill>
                  <a:schemeClr val="bg1"/>
                </a:solidFill>
                <a:latin typeface="Arial" panose="020B0604020202020204" pitchFamily="34" charset="0"/>
                <a:cs typeface="Arial" panose="020B0604020202020204" pitchFamily="34" charset="0"/>
              </a:rPr>
              <a:t>2024 – </a:t>
            </a:r>
            <a:r>
              <a:rPr lang="en-ZA" sz="1600" dirty="0" smtClean="0">
                <a:solidFill>
                  <a:schemeClr val="bg1"/>
                </a:solidFill>
                <a:latin typeface="Arial" panose="020B0604020202020204" pitchFamily="34" charset="0"/>
                <a:cs typeface="Arial" panose="020B0604020202020204" pitchFamily="34" charset="0"/>
              </a:rPr>
              <a:t>February 2025 </a:t>
            </a:r>
            <a:endParaRPr lang="en-ZA" sz="1600" dirty="0">
              <a:solidFill>
                <a:schemeClr val="bg1"/>
              </a:solidFill>
              <a:latin typeface="Arial" panose="020B0604020202020204" pitchFamily="34" charset="0"/>
              <a:cs typeface="Arial" panose="020B0604020202020204" pitchFamily="34" charset="0"/>
            </a:endParaRPr>
          </a:p>
        </p:txBody>
      </p:sp>
      <p:graphicFrame>
        <p:nvGraphicFramePr>
          <p:cNvPr id="13" name="Table 12"/>
          <p:cNvGraphicFramePr>
            <a:graphicFrameLocks noGrp="1"/>
          </p:cNvGraphicFramePr>
          <p:nvPr>
            <p:extLst>
              <p:ext uri="{D42A27DB-BD31-4B8C-83A1-F6EECF244321}">
                <p14:modId xmlns:p14="http://schemas.microsoft.com/office/powerpoint/2010/main" val="2874231302"/>
              </p:ext>
            </p:extLst>
          </p:nvPr>
        </p:nvGraphicFramePr>
        <p:xfrm>
          <a:off x="1551524" y="1825625"/>
          <a:ext cx="2885975" cy="2074735"/>
        </p:xfrm>
        <a:graphic>
          <a:graphicData uri="http://schemas.openxmlformats.org/drawingml/2006/table">
            <a:tbl>
              <a:tblPr firstRow="1" bandRow="1">
                <a:tableStyleId>{5C22544A-7EE6-4342-B048-85BDC9FD1C3A}</a:tableStyleId>
              </a:tblPr>
              <a:tblGrid>
                <a:gridCol w="2109568">
                  <a:extLst>
                    <a:ext uri="{9D8B030D-6E8A-4147-A177-3AD203B41FA5}">
                      <a16:colId xmlns="" xmlns:a16="http://schemas.microsoft.com/office/drawing/2014/main" val="1266780012"/>
                    </a:ext>
                  </a:extLst>
                </a:gridCol>
                <a:gridCol w="776407">
                  <a:extLst>
                    <a:ext uri="{9D8B030D-6E8A-4147-A177-3AD203B41FA5}">
                      <a16:colId xmlns="" xmlns:a16="http://schemas.microsoft.com/office/drawing/2014/main" val="693533654"/>
                    </a:ext>
                  </a:extLst>
                </a:gridCol>
              </a:tblGrid>
              <a:tr h="340120">
                <a:tc gridSpan="2">
                  <a:txBody>
                    <a:bodyPr/>
                    <a:lstStyle/>
                    <a:p>
                      <a:r>
                        <a:rPr lang="en-US" sz="1400" dirty="0">
                          <a:solidFill>
                            <a:srgbClr val="002060"/>
                          </a:solidFill>
                          <a:latin typeface="Arial" panose="020B0604020202020204" pitchFamily="34" charset="0"/>
                          <a:cs typeface="Arial" panose="020B0604020202020204" pitchFamily="34" charset="0"/>
                        </a:rPr>
                        <a:t>Vehicle Accidents </a:t>
                      </a:r>
                    </a:p>
                  </a:txBody>
                  <a:tcPr/>
                </a:tc>
                <a:tc hMerge="1">
                  <a:txBody>
                    <a:bodyPr/>
                    <a:lstStyle/>
                    <a:p>
                      <a:endParaRPr lang="en-US" dirty="0"/>
                    </a:p>
                  </a:txBody>
                  <a:tcPr/>
                </a:tc>
                <a:extLst>
                  <a:ext uri="{0D108BD9-81ED-4DB2-BD59-A6C34878D82A}">
                    <a16:rowId xmlns="" xmlns:a16="http://schemas.microsoft.com/office/drawing/2014/main" val="1467024924"/>
                  </a:ext>
                </a:extLst>
              </a:tr>
              <a:tr h="578205">
                <a:tc>
                  <a:txBody>
                    <a:bodyPr/>
                    <a:lstStyle/>
                    <a:p>
                      <a:r>
                        <a:rPr lang="en-US" sz="1400" dirty="0">
                          <a:solidFill>
                            <a:srgbClr val="002060"/>
                          </a:solidFill>
                          <a:latin typeface="Arial" panose="020B0604020202020204" pitchFamily="34" charset="0"/>
                          <a:cs typeface="Arial" panose="020B0604020202020204" pitchFamily="34" charset="0"/>
                        </a:rPr>
                        <a:t>Number of vehicles accidents</a:t>
                      </a:r>
                      <a:r>
                        <a:rPr lang="en-US" sz="1400" baseline="0" dirty="0">
                          <a:solidFill>
                            <a:srgbClr val="002060"/>
                          </a:solidFill>
                          <a:latin typeface="Arial" panose="020B0604020202020204" pitchFamily="34" charset="0"/>
                          <a:cs typeface="Arial" panose="020B0604020202020204" pitchFamily="34" charset="0"/>
                        </a:rPr>
                        <a:t> </a:t>
                      </a:r>
                      <a:endParaRPr lang="en-US" sz="1400" dirty="0">
                        <a:solidFill>
                          <a:srgbClr val="002060"/>
                        </a:solidFill>
                        <a:latin typeface="Arial" panose="020B0604020202020204" pitchFamily="34" charset="0"/>
                        <a:cs typeface="Arial" panose="020B0604020202020204" pitchFamily="34" charset="0"/>
                      </a:endParaRPr>
                    </a:p>
                  </a:txBody>
                  <a:tcPr/>
                </a:tc>
                <a:tc>
                  <a:txBody>
                    <a:bodyPr/>
                    <a:lstStyle/>
                    <a:p>
                      <a:r>
                        <a:rPr lang="en-GB" sz="1400" dirty="0" smtClean="0">
                          <a:latin typeface="Arial" panose="020B0604020202020204" pitchFamily="34" charset="0"/>
                          <a:cs typeface="Arial" panose="020B0604020202020204" pitchFamily="34" charset="0"/>
                        </a:rPr>
                        <a:t>3</a:t>
                      </a:r>
                      <a:endParaRPr lang="en-ZA" sz="140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2857969993"/>
                  </a:ext>
                </a:extLst>
              </a:tr>
              <a:tr h="578205">
                <a:tc>
                  <a:txBody>
                    <a:bodyPr/>
                    <a:lstStyle/>
                    <a:p>
                      <a:r>
                        <a:rPr lang="en-US" sz="1400" dirty="0">
                          <a:solidFill>
                            <a:srgbClr val="002060"/>
                          </a:solidFill>
                          <a:latin typeface="Arial" panose="020B0604020202020204" pitchFamily="34" charset="0"/>
                          <a:cs typeface="Arial" panose="020B0604020202020204" pitchFamily="34" charset="0"/>
                        </a:rPr>
                        <a:t>Number of patients </a:t>
                      </a:r>
                    </a:p>
                    <a:p>
                      <a:r>
                        <a:rPr lang="en-US" sz="1400" dirty="0">
                          <a:solidFill>
                            <a:srgbClr val="002060"/>
                          </a:solidFill>
                          <a:latin typeface="Arial" panose="020B0604020202020204" pitchFamily="34" charset="0"/>
                          <a:cs typeface="Arial" panose="020B0604020202020204" pitchFamily="34" charset="0"/>
                        </a:rPr>
                        <a:t>Transported </a:t>
                      </a:r>
                    </a:p>
                  </a:txBody>
                  <a:tcPr/>
                </a:tc>
                <a:tc>
                  <a:txBody>
                    <a:bodyPr/>
                    <a:lstStyle/>
                    <a:p>
                      <a:r>
                        <a:rPr lang="en-GB" sz="1400" dirty="0" smtClean="0">
                          <a:latin typeface="Arial" panose="020B0604020202020204" pitchFamily="34" charset="0"/>
                          <a:cs typeface="Arial" panose="020B0604020202020204" pitchFamily="34" charset="0"/>
                        </a:rPr>
                        <a:t>1</a:t>
                      </a:r>
                      <a:endParaRPr lang="en-ZA" sz="140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1469526991"/>
                  </a:ext>
                </a:extLst>
              </a:tr>
              <a:tr h="578205">
                <a:tc>
                  <a:txBody>
                    <a:bodyPr/>
                    <a:lstStyle/>
                    <a:p>
                      <a:r>
                        <a:rPr lang="en-US" sz="1400" dirty="0">
                          <a:solidFill>
                            <a:srgbClr val="002060"/>
                          </a:solidFill>
                          <a:latin typeface="Arial" panose="020B0604020202020204" pitchFamily="34" charset="0"/>
                          <a:cs typeface="Arial" panose="020B0604020202020204" pitchFamily="34" charset="0"/>
                        </a:rPr>
                        <a:t>Animal</a:t>
                      </a:r>
                      <a:r>
                        <a:rPr lang="en-US" sz="1400" baseline="0" dirty="0">
                          <a:solidFill>
                            <a:srgbClr val="002060"/>
                          </a:solidFill>
                          <a:latin typeface="Arial" panose="020B0604020202020204" pitchFamily="34" charset="0"/>
                          <a:cs typeface="Arial" panose="020B0604020202020204" pitchFamily="34" charset="0"/>
                        </a:rPr>
                        <a:t> related vehicle accidents </a:t>
                      </a:r>
                      <a:endParaRPr lang="en-US" sz="1400" dirty="0">
                        <a:solidFill>
                          <a:srgbClr val="002060"/>
                        </a:solidFill>
                        <a:latin typeface="Arial" panose="020B0604020202020204" pitchFamily="34" charset="0"/>
                        <a:cs typeface="Arial" panose="020B0604020202020204" pitchFamily="34" charset="0"/>
                      </a:endParaRPr>
                    </a:p>
                  </a:txBody>
                  <a:tcPr/>
                </a:tc>
                <a:tc>
                  <a:txBody>
                    <a:bodyPr/>
                    <a:lstStyle/>
                    <a:p>
                      <a:r>
                        <a:rPr lang="en-GB" sz="1400" dirty="0">
                          <a:latin typeface="Arial" panose="020B0604020202020204" pitchFamily="34" charset="0"/>
                          <a:cs typeface="Arial" panose="020B0604020202020204" pitchFamily="34" charset="0"/>
                        </a:rPr>
                        <a:t>0</a:t>
                      </a:r>
                      <a:endParaRPr lang="en-ZA" sz="1400" dirty="0">
                        <a:latin typeface="Arial" panose="020B0604020202020204" pitchFamily="34" charset="0"/>
                        <a:cs typeface="Arial" panose="020B0604020202020204" pitchFamily="34" charset="0"/>
                      </a:endParaRPr>
                    </a:p>
                  </a:txBody>
                  <a:tcPr/>
                </a:tc>
                <a:extLst>
                  <a:ext uri="{0D108BD9-81ED-4DB2-BD59-A6C34878D82A}">
                    <a16:rowId xmlns="" xmlns:a16="http://schemas.microsoft.com/office/drawing/2014/main" val="3880402410"/>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219162635"/>
              </p:ext>
            </p:extLst>
          </p:nvPr>
        </p:nvGraphicFramePr>
        <p:xfrm>
          <a:off x="4566974" y="1825625"/>
          <a:ext cx="2885976" cy="2074735"/>
        </p:xfrm>
        <a:graphic>
          <a:graphicData uri="http://schemas.openxmlformats.org/drawingml/2006/table">
            <a:tbl>
              <a:tblPr firstRow="1" bandRow="1">
                <a:tableStyleId>{5C22544A-7EE6-4342-B048-85BDC9FD1C3A}</a:tableStyleId>
              </a:tblPr>
              <a:tblGrid>
                <a:gridCol w="2092990">
                  <a:extLst>
                    <a:ext uri="{9D8B030D-6E8A-4147-A177-3AD203B41FA5}">
                      <a16:colId xmlns="" xmlns:a16="http://schemas.microsoft.com/office/drawing/2014/main" val="3027880948"/>
                    </a:ext>
                  </a:extLst>
                </a:gridCol>
                <a:gridCol w="792986">
                  <a:extLst>
                    <a:ext uri="{9D8B030D-6E8A-4147-A177-3AD203B41FA5}">
                      <a16:colId xmlns="" xmlns:a16="http://schemas.microsoft.com/office/drawing/2014/main" val="1113912605"/>
                    </a:ext>
                  </a:extLst>
                </a:gridCol>
              </a:tblGrid>
              <a:tr h="370440">
                <a:tc gridSpan="2">
                  <a:txBody>
                    <a:bodyPr/>
                    <a:lstStyle/>
                    <a:p>
                      <a:r>
                        <a:rPr lang="en-US" sz="1400" dirty="0">
                          <a:solidFill>
                            <a:srgbClr val="002060"/>
                          </a:solidFill>
                          <a:latin typeface="Arial" panose="020B0604020202020204" pitchFamily="34" charset="0"/>
                          <a:cs typeface="Arial" panose="020B0604020202020204" pitchFamily="34" charset="0"/>
                        </a:rPr>
                        <a:t>Fire Calls </a:t>
                      </a:r>
                    </a:p>
                  </a:txBody>
                  <a:tcPr>
                    <a:solidFill>
                      <a:srgbClr val="4472C4"/>
                    </a:solidFill>
                  </a:tcPr>
                </a:tc>
                <a:tc hMerge="1">
                  <a:txBody>
                    <a:bodyPr/>
                    <a:lstStyle/>
                    <a:p>
                      <a:endParaRPr lang="en-US" dirty="0"/>
                    </a:p>
                  </a:txBody>
                  <a:tcPr/>
                </a:tc>
                <a:extLst>
                  <a:ext uri="{0D108BD9-81ED-4DB2-BD59-A6C34878D82A}">
                    <a16:rowId xmlns="" xmlns:a16="http://schemas.microsoft.com/office/drawing/2014/main" val="1652371673"/>
                  </a:ext>
                </a:extLst>
              </a:tr>
              <a:tr h="755693">
                <a:tc>
                  <a:txBody>
                    <a:bodyPr/>
                    <a:lstStyle>
                      <a:lvl1pPr marL="0" algn="l" defTabSz="457200" rtl="0" eaLnBrk="1" latinLnBrk="0" hangingPunct="1">
                        <a:defRPr sz="1800" kern="1200">
                          <a:solidFill>
                            <a:schemeClr val="tx1"/>
                          </a:solidFill>
                          <a:latin typeface="Arial"/>
                          <a:ea typeface="SimSun"/>
                        </a:defRPr>
                      </a:lvl1pPr>
                      <a:lvl2pPr marL="457200" algn="l" defTabSz="457200" rtl="0" eaLnBrk="1" latinLnBrk="0" hangingPunct="1">
                        <a:defRPr sz="1800" kern="1200">
                          <a:solidFill>
                            <a:schemeClr val="tx1"/>
                          </a:solidFill>
                          <a:latin typeface="Arial"/>
                          <a:ea typeface="SimSun"/>
                        </a:defRPr>
                      </a:lvl2pPr>
                      <a:lvl3pPr marL="914400" algn="l" defTabSz="457200" rtl="0" eaLnBrk="1" latinLnBrk="0" hangingPunct="1">
                        <a:defRPr sz="1800" kern="1200">
                          <a:solidFill>
                            <a:schemeClr val="tx1"/>
                          </a:solidFill>
                          <a:latin typeface="Arial"/>
                          <a:ea typeface="SimSun"/>
                        </a:defRPr>
                      </a:lvl3pPr>
                      <a:lvl4pPr marL="1371600" algn="l" defTabSz="457200" rtl="0" eaLnBrk="1" latinLnBrk="0" hangingPunct="1">
                        <a:defRPr sz="1800" kern="1200">
                          <a:solidFill>
                            <a:schemeClr val="tx1"/>
                          </a:solidFill>
                          <a:latin typeface="Arial"/>
                          <a:ea typeface="SimSun"/>
                        </a:defRPr>
                      </a:lvl4pPr>
                      <a:lvl5pPr marL="1828800" algn="l" defTabSz="457200" rtl="0" eaLnBrk="1" latinLnBrk="0" hangingPunct="1">
                        <a:defRPr sz="1800" kern="1200">
                          <a:solidFill>
                            <a:schemeClr val="tx1"/>
                          </a:solidFill>
                          <a:latin typeface="Arial"/>
                          <a:ea typeface="SimSun"/>
                        </a:defRPr>
                      </a:lvl5pPr>
                      <a:lvl6pPr marL="2286000" algn="l" defTabSz="457200" rtl="0" eaLnBrk="1" latinLnBrk="0" hangingPunct="1">
                        <a:defRPr sz="1800" kern="1200">
                          <a:solidFill>
                            <a:schemeClr val="tx1"/>
                          </a:solidFill>
                          <a:latin typeface="Arial"/>
                          <a:ea typeface="SimSun"/>
                        </a:defRPr>
                      </a:lvl6pPr>
                      <a:lvl7pPr marL="2743200" algn="l" defTabSz="457200" rtl="0" eaLnBrk="1" latinLnBrk="0" hangingPunct="1">
                        <a:defRPr sz="1800" kern="1200">
                          <a:solidFill>
                            <a:schemeClr val="tx1"/>
                          </a:solidFill>
                          <a:latin typeface="Arial"/>
                          <a:ea typeface="SimSun"/>
                        </a:defRPr>
                      </a:lvl7pPr>
                      <a:lvl8pPr marL="3200400" algn="l" defTabSz="457200" rtl="0" eaLnBrk="1" latinLnBrk="0" hangingPunct="1">
                        <a:defRPr sz="1800" kern="1200">
                          <a:solidFill>
                            <a:schemeClr val="tx1"/>
                          </a:solidFill>
                          <a:latin typeface="Arial"/>
                          <a:ea typeface="SimSun"/>
                        </a:defRPr>
                      </a:lvl8pPr>
                      <a:lvl9pPr marL="3657600" algn="l" defTabSz="457200" rtl="0" eaLnBrk="1" latinLnBrk="0" hangingPunct="1">
                        <a:defRPr sz="1800" kern="1200">
                          <a:solidFill>
                            <a:schemeClr val="tx1"/>
                          </a:solidFill>
                          <a:latin typeface="Arial"/>
                          <a:ea typeface="SimSun"/>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Number of fire of calls</a:t>
                      </a:r>
                    </a:p>
                  </a:txBody>
                  <a:tcPr marT="45528" marB="45528" horzOverflow="overflow">
                    <a:solidFill>
                      <a:srgbClr val="CFD5EA"/>
                    </a:solidFill>
                  </a:tcPr>
                </a:tc>
                <a:tc>
                  <a:txBody>
                    <a:bodyPr/>
                    <a:lstStyle>
                      <a:lvl1pPr marL="0" algn="l" defTabSz="457200" rtl="0" eaLnBrk="1" latinLnBrk="0" hangingPunct="1">
                        <a:spcBef>
                          <a:spcPct val="20000"/>
                        </a:spcBef>
                        <a:defRPr sz="2400" kern="1200">
                          <a:solidFill>
                            <a:schemeClr val="tx1"/>
                          </a:solidFill>
                          <a:latin typeface="Arial" panose="020B0604020202020204" pitchFamily="34" charset="0"/>
                          <a:ea typeface="SimSun" panose="02010600030101010101" pitchFamily="2" charset="-122"/>
                          <a:sym typeface="Arial" panose="020B0604020202020204" pitchFamily="34" charset="0"/>
                        </a:defRPr>
                      </a:lvl1pPr>
                      <a:lvl2pPr marL="457200" algn="l" defTabSz="457200" rtl="0" eaLnBrk="1" latinLnBrk="0" hangingPunct="1">
                        <a:spcBef>
                          <a:spcPct val="20000"/>
                        </a:spcBef>
                        <a:defRPr sz="2000" kern="1200">
                          <a:solidFill>
                            <a:schemeClr val="tx1"/>
                          </a:solidFill>
                          <a:latin typeface="Arial" panose="020B0604020202020204" pitchFamily="34" charset="0"/>
                          <a:ea typeface="SimSun" panose="02010600030101010101" pitchFamily="2" charset="-122"/>
                          <a:sym typeface="Arial" panose="020B0604020202020204" pitchFamily="34" charset="0"/>
                        </a:defRPr>
                      </a:lvl2pPr>
                      <a:lvl3pPr marL="914400" algn="l" defTabSz="457200" rtl="0" eaLnBrk="1" latinLnBrk="0" hangingPunct="1">
                        <a:spcBef>
                          <a:spcPct val="20000"/>
                        </a:spcBef>
                        <a:defRPr sz="1800" kern="1200">
                          <a:solidFill>
                            <a:schemeClr val="tx1"/>
                          </a:solidFill>
                          <a:latin typeface="Arial" panose="020B0604020202020204" pitchFamily="34" charset="0"/>
                          <a:ea typeface="SimSun" panose="02010600030101010101" pitchFamily="2" charset="-122"/>
                          <a:sym typeface="Arial" panose="020B0604020202020204" pitchFamily="34" charset="0"/>
                        </a:defRPr>
                      </a:lvl3pPr>
                      <a:lvl4pPr marL="1371600" algn="l" defTabSz="457200" rtl="0" eaLnBrk="1" latinLnBrk="0" hangingPunct="1">
                        <a:spcBef>
                          <a:spcPct val="20000"/>
                        </a:spcBef>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4pPr>
                      <a:lvl5pPr marL="1828800" algn="l" defTabSz="457200" rtl="0" eaLnBrk="1" latinLnBrk="0" hangingPunct="1">
                        <a:spcBef>
                          <a:spcPct val="20000"/>
                        </a:spcBef>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5pPr>
                      <a:lvl6pPr marL="22860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6pPr>
                      <a:lvl7pPr marL="27432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7pPr>
                      <a:lvl8pPr marL="32004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8pPr>
                      <a:lvl9pPr marL="36576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3</a:t>
                      </a:r>
                      <a:endParaRPr kumimoji="0" lang="en-US" altLang="zh-CN" sz="1400" b="0" i="0" u="none" strike="noStrike" cap="none" normalizeH="0" baseline="0" dirty="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endParaRPr>
                    </a:p>
                  </a:txBody>
                  <a:tcPr marT="45528" marB="45528" horzOverflow="overflow"/>
                </a:tc>
                <a:extLst>
                  <a:ext uri="{0D108BD9-81ED-4DB2-BD59-A6C34878D82A}">
                    <a16:rowId xmlns="" xmlns:a16="http://schemas.microsoft.com/office/drawing/2014/main" val="1765267020"/>
                  </a:ext>
                </a:extLst>
              </a:tr>
              <a:tr h="948602">
                <a:tc>
                  <a:txBody>
                    <a:bodyPr/>
                    <a:lstStyle>
                      <a:lvl1pPr marL="0" algn="l" defTabSz="457200" rtl="0" eaLnBrk="1" latinLnBrk="0" hangingPunct="1">
                        <a:defRPr sz="1800" kern="1200">
                          <a:solidFill>
                            <a:schemeClr val="tx1"/>
                          </a:solidFill>
                          <a:latin typeface="Arial"/>
                          <a:ea typeface="SimSun"/>
                        </a:defRPr>
                      </a:lvl1pPr>
                      <a:lvl2pPr marL="457200" algn="l" defTabSz="457200" rtl="0" eaLnBrk="1" latinLnBrk="0" hangingPunct="1">
                        <a:defRPr sz="1800" kern="1200">
                          <a:solidFill>
                            <a:schemeClr val="tx1"/>
                          </a:solidFill>
                          <a:latin typeface="Arial"/>
                          <a:ea typeface="SimSun"/>
                        </a:defRPr>
                      </a:lvl2pPr>
                      <a:lvl3pPr marL="914400" algn="l" defTabSz="457200" rtl="0" eaLnBrk="1" latinLnBrk="0" hangingPunct="1">
                        <a:defRPr sz="1800" kern="1200">
                          <a:solidFill>
                            <a:schemeClr val="tx1"/>
                          </a:solidFill>
                          <a:latin typeface="Arial"/>
                          <a:ea typeface="SimSun"/>
                        </a:defRPr>
                      </a:lvl3pPr>
                      <a:lvl4pPr marL="1371600" algn="l" defTabSz="457200" rtl="0" eaLnBrk="1" latinLnBrk="0" hangingPunct="1">
                        <a:defRPr sz="1800" kern="1200">
                          <a:solidFill>
                            <a:schemeClr val="tx1"/>
                          </a:solidFill>
                          <a:latin typeface="Arial"/>
                          <a:ea typeface="SimSun"/>
                        </a:defRPr>
                      </a:lvl4pPr>
                      <a:lvl5pPr marL="1828800" algn="l" defTabSz="457200" rtl="0" eaLnBrk="1" latinLnBrk="0" hangingPunct="1">
                        <a:defRPr sz="1800" kern="1200">
                          <a:solidFill>
                            <a:schemeClr val="tx1"/>
                          </a:solidFill>
                          <a:latin typeface="Arial"/>
                          <a:ea typeface="SimSun"/>
                        </a:defRPr>
                      </a:lvl5pPr>
                      <a:lvl6pPr marL="2286000" algn="l" defTabSz="457200" rtl="0" eaLnBrk="1" latinLnBrk="0" hangingPunct="1">
                        <a:defRPr sz="1800" kern="1200">
                          <a:solidFill>
                            <a:schemeClr val="tx1"/>
                          </a:solidFill>
                          <a:latin typeface="Arial"/>
                          <a:ea typeface="SimSun"/>
                        </a:defRPr>
                      </a:lvl6pPr>
                      <a:lvl7pPr marL="2743200" algn="l" defTabSz="457200" rtl="0" eaLnBrk="1" latinLnBrk="0" hangingPunct="1">
                        <a:defRPr sz="1800" kern="1200">
                          <a:solidFill>
                            <a:schemeClr val="tx1"/>
                          </a:solidFill>
                          <a:latin typeface="Arial"/>
                          <a:ea typeface="SimSun"/>
                        </a:defRPr>
                      </a:lvl7pPr>
                      <a:lvl8pPr marL="3200400" algn="l" defTabSz="457200" rtl="0" eaLnBrk="1" latinLnBrk="0" hangingPunct="1">
                        <a:defRPr sz="1800" kern="1200">
                          <a:solidFill>
                            <a:schemeClr val="tx1"/>
                          </a:solidFill>
                          <a:latin typeface="Arial"/>
                          <a:ea typeface="SimSun"/>
                        </a:defRPr>
                      </a:lvl8pPr>
                      <a:lvl9pPr marL="3657600" algn="l" defTabSz="457200" rtl="0" eaLnBrk="1" latinLnBrk="0" hangingPunct="1">
                        <a:defRPr sz="1800" kern="1200">
                          <a:solidFill>
                            <a:schemeClr val="tx1"/>
                          </a:solidFill>
                          <a:latin typeface="Arial"/>
                          <a:ea typeface="SimSun"/>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Number of patients transported </a:t>
                      </a:r>
                    </a:p>
                  </a:txBody>
                  <a:tcPr marT="45528" marB="45528" anchor="ctr" horzOverflow="overflow">
                    <a:solidFill>
                      <a:srgbClr val="E9EBF5"/>
                    </a:solidFill>
                  </a:tcPr>
                </a:tc>
                <a:tc>
                  <a:txBody>
                    <a:bodyPr/>
                    <a:lstStyle>
                      <a:lvl1pPr marL="0" algn="l" defTabSz="457200" rtl="0" eaLnBrk="1" latinLnBrk="0" hangingPunct="1">
                        <a:spcBef>
                          <a:spcPct val="20000"/>
                        </a:spcBef>
                        <a:defRPr sz="2400" kern="1200">
                          <a:solidFill>
                            <a:schemeClr val="tx1"/>
                          </a:solidFill>
                          <a:latin typeface="Arial" panose="020B0604020202020204" pitchFamily="34" charset="0"/>
                          <a:ea typeface="SimSun" panose="02010600030101010101" pitchFamily="2" charset="-122"/>
                          <a:sym typeface="Arial" panose="020B0604020202020204" pitchFamily="34" charset="0"/>
                        </a:defRPr>
                      </a:lvl1pPr>
                      <a:lvl2pPr marL="457200" algn="l" defTabSz="457200" rtl="0" eaLnBrk="1" latinLnBrk="0" hangingPunct="1">
                        <a:spcBef>
                          <a:spcPct val="20000"/>
                        </a:spcBef>
                        <a:defRPr sz="2000" kern="1200">
                          <a:solidFill>
                            <a:schemeClr val="tx1"/>
                          </a:solidFill>
                          <a:latin typeface="Arial" panose="020B0604020202020204" pitchFamily="34" charset="0"/>
                          <a:ea typeface="SimSun" panose="02010600030101010101" pitchFamily="2" charset="-122"/>
                          <a:sym typeface="Arial" panose="020B0604020202020204" pitchFamily="34" charset="0"/>
                        </a:defRPr>
                      </a:lvl2pPr>
                      <a:lvl3pPr marL="914400" algn="l" defTabSz="457200" rtl="0" eaLnBrk="1" latinLnBrk="0" hangingPunct="1">
                        <a:spcBef>
                          <a:spcPct val="20000"/>
                        </a:spcBef>
                        <a:defRPr sz="1800" kern="1200">
                          <a:solidFill>
                            <a:schemeClr val="tx1"/>
                          </a:solidFill>
                          <a:latin typeface="Arial" panose="020B0604020202020204" pitchFamily="34" charset="0"/>
                          <a:ea typeface="SimSun" panose="02010600030101010101" pitchFamily="2" charset="-122"/>
                          <a:sym typeface="Arial" panose="020B0604020202020204" pitchFamily="34" charset="0"/>
                        </a:defRPr>
                      </a:lvl3pPr>
                      <a:lvl4pPr marL="1371600" algn="l" defTabSz="457200" rtl="0" eaLnBrk="1" latinLnBrk="0" hangingPunct="1">
                        <a:spcBef>
                          <a:spcPct val="20000"/>
                        </a:spcBef>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4pPr>
                      <a:lvl5pPr marL="1828800" algn="l" defTabSz="457200" rtl="0" eaLnBrk="1" latinLnBrk="0" hangingPunct="1">
                        <a:spcBef>
                          <a:spcPct val="20000"/>
                        </a:spcBef>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5pPr>
                      <a:lvl6pPr marL="22860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6pPr>
                      <a:lvl7pPr marL="27432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7pPr>
                      <a:lvl8pPr marL="32004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8pPr>
                      <a:lvl9pPr marL="36576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MS PGothic" panose="020B0600070205080204" pitchFamily="34" charset="-128"/>
                        </a:rPr>
                        <a:t>0</a:t>
                      </a:r>
                    </a:p>
                  </a:txBody>
                  <a:tcPr marT="45651" marB="45651" anchor="ctr" horzOverflow="overflow"/>
                </a:tc>
                <a:extLst>
                  <a:ext uri="{0D108BD9-81ED-4DB2-BD59-A6C34878D82A}">
                    <a16:rowId xmlns="" xmlns:a16="http://schemas.microsoft.com/office/drawing/2014/main" val="2665389123"/>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3409009771"/>
              </p:ext>
            </p:extLst>
          </p:nvPr>
        </p:nvGraphicFramePr>
        <p:xfrm>
          <a:off x="7581738" y="1825625"/>
          <a:ext cx="3037130" cy="2074734"/>
        </p:xfrm>
        <a:graphic>
          <a:graphicData uri="http://schemas.openxmlformats.org/drawingml/2006/table">
            <a:tbl>
              <a:tblPr firstRow="1" bandRow="1">
                <a:tableStyleId>{5C22544A-7EE6-4342-B048-85BDC9FD1C3A}</a:tableStyleId>
              </a:tblPr>
              <a:tblGrid>
                <a:gridCol w="2202611">
                  <a:extLst>
                    <a:ext uri="{9D8B030D-6E8A-4147-A177-3AD203B41FA5}">
                      <a16:colId xmlns="" xmlns:a16="http://schemas.microsoft.com/office/drawing/2014/main" val="3027880948"/>
                    </a:ext>
                  </a:extLst>
                </a:gridCol>
                <a:gridCol w="834519">
                  <a:extLst>
                    <a:ext uri="{9D8B030D-6E8A-4147-A177-3AD203B41FA5}">
                      <a16:colId xmlns="" xmlns:a16="http://schemas.microsoft.com/office/drawing/2014/main" val="1113912605"/>
                    </a:ext>
                  </a:extLst>
                </a:gridCol>
              </a:tblGrid>
              <a:tr h="394260">
                <a:tc gridSpan="2">
                  <a:txBody>
                    <a:bodyPr/>
                    <a:lstStyle/>
                    <a:p>
                      <a:r>
                        <a:rPr lang="en-US" sz="1400" dirty="0">
                          <a:solidFill>
                            <a:srgbClr val="002060"/>
                          </a:solidFill>
                          <a:latin typeface="Arial" panose="020B0604020202020204" pitchFamily="34" charset="0"/>
                          <a:cs typeface="Arial" panose="020B0604020202020204" pitchFamily="34" charset="0"/>
                        </a:rPr>
                        <a:t>Ambulance Calls </a:t>
                      </a:r>
                    </a:p>
                  </a:txBody>
                  <a:tcPr>
                    <a:solidFill>
                      <a:srgbClr val="4472C4"/>
                    </a:solidFill>
                  </a:tcPr>
                </a:tc>
                <a:tc hMerge="1">
                  <a:txBody>
                    <a:bodyPr/>
                    <a:lstStyle/>
                    <a:p>
                      <a:endParaRPr lang="en-US" dirty="0"/>
                    </a:p>
                  </a:txBody>
                  <a:tcPr/>
                </a:tc>
                <a:extLst>
                  <a:ext uri="{0D108BD9-81ED-4DB2-BD59-A6C34878D82A}">
                    <a16:rowId xmlns="" xmlns:a16="http://schemas.microsoft.com/office/drawing/2014/main" val="1652371673"/>
                  </a:ext>
                </a:extLst>
              </a:tr>
              <a:tr h="804288">
                <a:tc>
                  <a:txBody>
                    <a:bodyPr/>
                    <a:lstStyle>
                      <a:lvl1pPr marL="0" algn="l" defTabSz="457200" rtl="0" eaLnBrk="1" latinLnBrk="0" hangingPunct="1">
                        <a:defRPr sz="1800" kern="1200">
                          <a:solidFill>
                            <a:schemeClr val="tx1"/>
                          </a:solidFill>
                          <a:latin typeface="Arial"/>
                          <a:ea typeface="SimSun"/>
                        </a:defRPr>
                      </a:lvl1pPr>
                      <a:lvl2pPr marL="457200" algn="l" defTabSz="457200" rtl="0" eaLnBrk="1" latinLnBrk="0" hangingPunct="1">
                        <a:defRPr sz="1800" kern="1200">
                          <a:solidFill>
                            <a:schemeClr val="tx1"/>
                          </a:solidFill>
                          <a:latin typeface="Arial"/>
                          <a:ea typeface="SimSun"/>
                        </a:defRPr>
                      </a:lvl2pPr>
                      <a:lvl3pPr marL="914400" algn="l" defTabSz="457200" rtl="0" eaLnBrk="1" latinLnBrk="0" hangingPunct="1">
                        <a:defRPr sz="1800" kern="1200">
                          <a:solidFill>
                            <a:schemeClr val="tx1"/>
                          </a:solidFill>
                          <a:latin typeface="Arial"/>
                          <a:ea typeface="SimSun"/>
                        </a:defRPr>
                      </a:lvl3pPr>
                      <a:lvl4pPr marL="1371600" algn="l" defTabSz="457200" rtl="0" eaLnBrk="1" latinLnBrk="0" hangingPunct="1">
                        <a:defRPr sz="1800" kern="1200">
                          <a:solidFill>
                            <a:schemeClr val="tx1"/>
                          </a:solidFill>
                          <a:latin typeface="Arial"/>
                          <a:ea typeface="SimSun"/>
                        </a:defRPr>
                      </a:lvl4pPr>
                      <a:lvl5pPr marL="1828800" algn="l" defTabSz="457200" rtl="0" eaLnBrk="1" latinLnBrk="0" hangingPunct="1">
                        <a:defRPr sz="1800" kern="1200">
                          <a:solidFill>
                            <a:schemeClr val="tx1"/>
                          </a:solidFill>
                          <a:latin typeface="Arial"/>
                          <a:ea typeface="SimSun"/>
                        </a:defRPr>
                      </a:lvl5pPr>
                      <a:lvl6pPr marL="2286000" algn="l" defTabSz="457200" rtl="0" eaLnBrk="1" latinLnBrk="0" hangingPunct="1">
                        <a:defRPr sz="1800" kern="1200">
                          <a:solidFill>
                            <a:schemeClr val="tx1"/>
                          </a:solidFill>
                          <a:latin typeface="Arial"/>
                          <a:ea typeface="SimSun"/>
                        </a:defRPr>
                      </a:lvl6pPr>
                      <a:lvl7pPr marL="2743200" algn="l" defTabSz="457200" rtl="0" eaLnBrk="1" latinLnBrk="0" hangingPunct="1">
                        <a:defRPr sz="1800" kern="1200">
                          <a:solidFill>
                            <a:schemeClr val="tx1"/>
                          </a:solidFill>
                          <a:latin typeface="Arial"/>
                          <a:ea typeface="SimSun"/>
                        </a:defRPr>
                      </a:lvl7pPr>
                      <a:lvl8pPr marL="3200400" algn="l" defTabSz="457200" rtl="0" eaLnBrk="1" latinLnBrk="0" hangingPunct="1">
                        <a:defRPr sz="1800" kern="1200">
                          <a:solidFill>
                            <a:schemeClr val="tx1"/>
                          </a:solidFill>
                          <a:latin typeface="Arial"/>
                          <a:ea typeface="SimSun"/>
                        </a:defRPr>
                      </a:lvl8pPr>
                      <a:lvl9pPr marL="3657600" algn="l" defTabSz="457200" rtl="0" eaLnBrk="1" latinLnBrk="0" hangingPunct="1">
                        <a:defRPr sz="1800" kern="1200">
                          <a:solidFill>
                            <a:schemeClr val="tx1"/>
                          </a:solidFill>
                          <a:latin typeface="Arial"/>
                          <a:ea typeface="SimSun"/>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Number of fire of calls</a:t>
                      </a:r>
                    </a:p>
                  </a:txBody>
                  <a:tcPr marT="45528" marB="45528" horzOverflow="overflow">
                    <a:solidFill>
                      <a:srgbClr val="CFD5EA"/>
                    </a:solidFill>
                  </a:tcPr>
                </a:tc>
                <a:tc>
                  <a:txBody>
                    <a:bodyPr/>
                    <a:lstStyle>
                      <a:lvl1pPr marL="0" algn="l" defTabSz="457200" rtl="0" eaLnBrk="1" latinLnBrk="0" hangingPunct="1">
                        <a:spcBef>
                          <a:spcPct val="20000"/>
                        </a:spcBef>
                        <a:defRPr sz="2400" kern="1200">
                          <a:solidFill>
                            <a:schemeClr val="tx1"/>
                          </a:solidFill>
                          <a:latin typeface="Arial" panose="020B0604020202020204" pitchFamily="34" charset="0"/>
                          <a:ea typeface="SimSun" panose="02010600030101010101" pitchFamily="2" charset="-122"/>
                          <a:sym typeface="Arial" panose="020B0604020202020204" pitchFamily="34" charset="0"/>
                        </a:defRPr>
                      </a:lvl1pPr>
                      <a:lvl2pPr marL="457200" algn="l" defTabSz="457200" rtl="0" eaLnBrk="1" latinLnBrk="0" hangingPunct="1">
                        <a:spcBef>
                          <a:spcPct val="20000"/>
                        </a:spcBef>
                        <a:defRPr sz="2000" kern="1200">
                          <a:solidFill>
                            <a:schemeClr val="tx1"/>
                          </a:solidFill>
                          <a:latin typeface="Arial" panose="020B0604020202020204" pitchFamily="34" charset="0"/>
                          <a:ea typeface="SimSun" panose="02010600030101010101" pitchFamily="2" charset="-122"/>
                          <a:sym typeface="Arial" panose="020B0604020202020204" pitchFamily="34" charset="0"/>
                        </a:defRPr>
                      </a:lvl2pPr>
                      <a:lvl3pPr marL="914400" algn="l" defTabSz="457200" rtl="0" eaLnBrk="1" latinLnBrk="0" hangingPunct="1">
                        <a:spcBef>
                          <a:spcPct val="20000"/>
                        </a:spcBef>
                        <a:defRPr sz="1800" kern="1200">
                          <a:solidFill>
                            <a:schemeClr val="tx1"/>
                          </a:solidFill>
                          <a:latin typeface="Arial" panose="020B0604020202020204" pitchFamily="34" charset="0"/>
                          <a:ea typeface="SimSun" panose="02010600030101010101" pitchFamily="2" charset="-122"/>
                          <a:sym typeface="Arial" panose="020B0604020202020204" pitchFamily="34" charset="0"/>
                        </a:defRPr>
                      </a:lvl3pPr>
                      <a:lvl4pPr marL="1371600" algn="l" defTabSz="457200" rtl="0" eaLnBrk="1" latinLnBrk="0" hangingPunct="1">
                        <a:spcBef>
                          <a:spcPct val="20000"/>
                        </a:spcBef>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4pPr>
                      <a:lvl5pPr marL="1828800" algn="l" defTabSz="457200" rtl="0" eaLnBrk="1" latinLnBrk="0" hangingPunct="1">
                        <a:spcBef>
                          <a:spcPct val="20000"/>
                        </a:spcBef>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5pPr>
                      <a:lvl6pPr marL="22860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6pPr>
                      <a:lvl7pPr marL="27432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7pPr>
                      <a:lvl8pPr marL="32004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8pPr>
                      <a:lvl9pPr marL="36576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12</a:t>
                      </a:r>
                      <a:endParaRPr kumimoji="0" lang="en-US" altLang="zh-CN" sz="1400" b="0" i="0" u="none" strike="noStrike" cap="none" normalizeH="0" baseline="0" dirty="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endParaRPr>
                    </a:p>
                  </a:txBody>
                  <a:tcPr marT="45528" marB="45528" horzOverflow="overflow"/>
                </a:tc>
                <a:extLst>
                  <a:ext uri="{0D108BD9-81ED-4DB2-BD59-A6C34878D82A}">
                    <a16:rowId xmlns="" xmlns:a16="http://schemas.microsoft.com/office/drawing/2014/main" val="1765267020"/>
                  </a:ext>
                </a:extLst>
              </a:tr>
              <a:tr h="876186">
                <a:tc>
                  <a:txBody>
                    <a:bodyPr/>
                    <a:lstStyle>
                      <a:lvl1pPr marL="0" algn="l" defTabSz="457200" rtl="0" eaLnBrk="1" latinLnBrk="0" hangingPunct="1">
                        <a:defRPr sz="1800" kern="1200">
                          <a:solidFill>
                            <a:schemeClr val="tx1"/>
                          </a:solidFill>
                          <a:latin typeface="Arial"/>
                          <a:ea typeface="SimSun"/>
                        </a:defRPr>
                      </a:lvl1pPr>
                      <a:lvl2pPr marL="457200" algn="l" defTabSz="457200" rtl="0" eaLnBrk="1" latinLnBrk="0" hangingPunct="1">
                        <a:defRPr sz="1800" kern="1200">
                          <a:solidFill>
                            <a:schemeClr val="tx1"/>
                          </a:solidFill>
                          <a:latin typeface="Arial"/>
                          <a:ea typeface="SimSun"/>
                        </a:defRPr>
                      </a:lvl2pPr>
                      <a:lvl3pPr marL="914400" algn="l" defTabSz="457200" rtl="0" eaLnBrk="1" latinLnBrk="0" hangingPunct="1">
                        <a:defRPr sz="1800" kern="1200">
                          <a:solidFill>
                            <a:schemeClr val="tx1"/>
                          </a:solidFill>
                          <a:latin typeface="Arial"/>
                          <a:ea typeface="SimSun"/>
                        </a:defRPr>
                      </a:lvl3pPr>
                      <a:lvl4pPr marL="1371600" algn="l" defTabSz="457200" rtl="0" eaLnBrk="1" latinLnBrk="0" hangingPunct="1">
                        <a:defRPr sz="1800" kern="1200">
                          <a:solidFill>
                            <a:schemeClr val="tx1"/>
                          </a:solidFill>
                          <a:latin typeface="Arial"/>
                          <a:ea typeface="SimSun"/>
                        </a:defRPr>
                      </a:lvl4pPr>
                      <a:lvl5pPr marL="1828800" algn="l" defTabSz="457200" rtl="0" eaLnBrk="1" latinLnBrk="0" hangingPunct="1">
                        <a:defRPr sz="1800" kern="1200">
                          <a:solidFill>
                            <a:schemeClr val="tx1"/>
                          </a:solidFill>
                          <a:latin typeface="Arial"/>
                          <a:ea typeface="SimSun"/>
                        </a:defRPr>
                      </a:lvl5pPr>
                      <a:lvl6pPr marL="2286000" algn="l" defTabSz="457200" rtl="0" eaLnBrk="1" latinLnBrk="0" hangingPunct="1">
                        <a:defRPr sz="1800" kern="1200">
                          <a:solidFill>
                            <a:schemeClr val="tx1"/>
                          </a:solidFill>
                          <a:latin typeface="Arial"/>
                          <a:ea typeface="SimSun"/>
                        </a:defRPr>
                      </a:lvl6pPr>
                      <a:lvl7pPr marL="2743200" algn="l" defTabSz="457200" rtl="0" eaLnBrk="1" latinLnBrk="0" hangingPunct="1">
                        <a:defRPr sz="1800" kern="1200">
                          <a:solidFill>
                            <a:schemeClr val="tx1"/>
                          </a:solidFill>
                          <a:latin typeface="Arial"/>
                          <a:ea typeface="SimSun"/>
                        </a:defRPr>
                      </a:lvl7pPr>
                      <a:lvl8pPr marL="3200400" algn="l" defTabSz="457200" rtl="0" eaLnBrk="1" latinLnBrk="0" hangingPunct="1">
                        <a:defRPr sz="1800" kern="1200">
                          <a:solidFill>
                            <a:schemeClr val="tx1"/>
                          </a:solidFill>
                          <a:latin typeface="Arial"/>
                          <a:ea typeface="SimSun"/>
                        </a:defRPr>
                      </a:lvl8pPr>
                      <a:lvl9pPr marL="3657600" algn="l" defTabSz="457200" rtl="0" eaLnBrk="1" latinLnBrk="0" hangingPunct="1">
                        <a:defRPr sz="1800" kern="1200">
                          <a:solidFill>
                            <a:schemeClr val="tx1"/>
                          </a:solidFill>
                          <a:latin typeface="Arial"/>
                          <a:ea typeface="SimSun"/>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Number of patients transported </a:t>
                      </a:r>
                    </a:p>
                  </a:txBody>
                  <a:tcPr marT="45528" marB="45528" anchor="ctr" horzOverflow="overflow">
                    <a:solidFill>
                      <a:srgbClr val="E9EBF5"/>
                    </a:solidFill>
                  </a:tcPr>
                </a:tc>
                <a:tc>
                  <a:txBody>
                    <a:bodyPr/>
                    <a:lstStyle>
                      <a:lvl1pPr marL="0" algn="l" defTabSz="457200" rtl="0" eaLnBrk="1" latinLnBrk="0" hangingPunct="1">
                        <a:spcBef>
                          <a:spcPct val="20000"/>
                        </a:spcBef>
                        <a:defRPr sz="2400" kern="1200">
                          <a:solidFill>
                            <a:schemeClr val="tx1"/>
                          </a:solidFill>
                          <a:latin typeface="Arial" panose="020B0604020202020204" pitchFamily="34" charset="0"/>
                          <a:ea typeface="SimSun" panose="02010600030101010101" pitchFamily="2" charset="-122"/>
                          <a:sym typeface="Arial" panose="020B0604020202020204" pitchFamily="34" charset="0"/>
                        </a:defRPr>
                      </a:lvl1pPr>
                      <a:lvl2pPr marL="457200" algn="l" defTabSz="457200" rtl="0" eaLnBrk="1" latinLnBrk="0" hangingPunct="1">
                        <a:spcBef>
                          <a:spcPct val="20000"/>
                        </a:spcBef>
                        <a:defRPr sz="2000" kern="1200">
                          <a:solidFill>
                            <a:schemeClr val="tx1"/>
                          </a:solidFill>
                          <a:latin typeface="Arial" panose="020B0604020202020204" pitchFamily="34" charset="0"/>
                          <a:ea typeface="SimSun" panose="02010600030101010101" pitchFamily="2" charset="-122"/>
                          <a:sym typeface="Arial" panose="020B0604020202020204" pitchFamily="34" charset="0"/>
                        </a:defRPr>
                      </a:lvl2pPr>
                      <a:lvl3pPr marL="914400" algn="l" defTabSz="457200" rtl="0" eaLnBrk="1" latinLnBrk="0" hangingPunct="1">
                        <a:spcBef>
                          <a:spcPct val="20000"/>
                        </a:spcBef>
                        <a:defRPr sz="1800" kern="1200">
                          <a:solidFill>
                            <a:schemeClr val="tx1"/>
                          </a:solidFill>
                          <a:latin typeface="Arial" panose="020B0604020202020204" pitchFamily="34" charset="0"/>
                          <a:ea typeface="SimSun" panose="02010600030101010101" pitchFamily="2" charset="-122"/>
                          <a:sym typeface="Arial" panose="020B0604020202020204" pitchFamily="34" charset="0"/>
                        </a:defRPr>
                      </a:lvl3pPr>
                      <a:lvl4pPr marL="1371600" algn="l" defTabSz="457200" rtl="0" eaLnBrk="1" latinLnBrk="0" hangingPunct="1">
                        <a:spcBef>
                          <a:spcPct val="20000"/>
                        </a:spcBef>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4pPr>
                      <a:lvl5pPr marL="1828800" algn="l" defTabSz="457200" rtl="0" eaLnBrk="1" latinLnBrk="0" hangingPunct="1">
                        <a:spcBef>
                          <a:spcPct val="20000"/>
                        </a:spcBef>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5pPr>
                      <a:lvl6pPr marL="22860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6pPr>
                      <a:lvl7pPr marL="27432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7pPr>
                      <a:lvl8pPr marL="32004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8pPr>
                      <a:lvl9pPr marL="3657600" algn="l" defTabSz="457200" rtl="0" eaLnBrk="1" fontAlgn="base" latinLnBrk="0" hangingPunct="1">
                        <a:spcBef>
                          <a:spcPct val="20000"/>
                        </a:spcBef>
                        <a:spcAft>
                          <a:spcPct val="0"/>
                        </a:spcAft>
                        <a:buFont typeface="Arial" panose="020B0604020202020204" pitchFamily="34" charset="0"/>
                        <a:defRPr sz="1600" kern="1200">
                          <a:solidFill>
                            <a:schemeClr val="tx1"/>
                          </a:solidFill>
                          <a:latin typeface="Arial" panose="020B0604020202020204" pitchFamily="34" charset="0"/>
                          <a:ea typeface="SimSun" panose="02010600030101010101" pitchFamily="2" charset="-122"/>
                          <a:sym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smtClean="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MS PGothic" panose="020B0600070205080204" pitchFamily="34" charset="-128"/>
                        </a:rPr>
                        <a:t>5</a:t>
                      </a:r>
                      <a:endParaRPr kumimoji="0" lang="en-US" altLang="zh-CN" sz="1400" b="0" i="0" u="none" strike="noStrike" cap="none" normalizeH="0" baseline="0" dirty="0">
                        <a:ln>
                          <a:noFill/>
                        </a:ln>
                        <a:solidFill>
                          <a:srgbClr val="002060"/>
                        </a:solidFill>
                        <a:effectLst/>
                        <a:latin typeface="Arial" panose="020B0604020202020204" pitchFamily="34" charset="0"/>
                        <a:ea typeface="MS PGothic" panose="020B0600070205080204" pitchFamily="34" charset="-128"/>
                        <a:cs typeface="Arial" panose="020B0604020202020204" pitchFamily="34" charset="0"/>
                        <a:sym typeface="MS PGothic" panose="020B0600070205080204" pitchFamily="34" charset="-128"/>
                      </a:endParaRPr>
                    </a:p>
                  </a:txBody>
                  <a:tcPr marT="45651" marB="45651" anchor="ctr" horzOverflow="overflow"/>
                </a:tc>
                <a:extLst>
                  <a:ext uri="{0D108BD9-81ED-4DB2-BD59-A6C34878D82A}">
                    <a16:rowId xmlns="" xmlns:a16="http://schemas.microsoft.com/office/drawing/2014/main" val="2665389123"/>
                  </a:ext>
                </a:extLst>
              </a:tr>
            </a:tbl>
          </a:graphicData>
        </a:graphic>
      </p:graphicFrame>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5542" y="4005598"/>
            <a:ext cx="3037130" cy="1966323"/>
          </a:xfrm>
          <a:prstGeom prst="rect">
            <a:avLst/>
          </a:prstGeom>
        </p:spPr>
      </p:pic>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66974" y="4005598"/>
            <a:ext cx="2885977" cy="1966324"/>
          </a:xfrm>
          <a:prstGeom prst="rect">
            <a:avLst/>
          </a:prstGeom>
        </p:spPr>
      </p:pic>
      <p:pic>
        <p:nvPicPr>
          <p:cNvPr id="18" name="Picture 1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551524" y="4005598"/>
            <a:ext cx="2839035" cy="1980024"/>
          </a:xfrm>
          <a:prstGeom prst="rect">
            <a:avLst/>
          </a:prstGeom>
        </p:spPr>
      </p:pic>
    </p:spTree>
    <p:extLst>
      <p:ext uri="{BB962C8B-B14F-4D97-AF65-F5344CB8AC3E}">
        <p14:creationId xmlns:p14="http://schemas.microsoft.com/office/powerpoint/2010/main" val="17993914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 xmlns:a16="http://schemas.microsoft.com/office/drawing/2014/main" id="{ECA1DC32-0DBF-EF20-3CE0-9171617B29AB}"/>
              </a:ext>
            </a:extLst>
          </p:cNvPr>
          <p:cNvSpPr>
            <a:spLocks noGrp="1"/>
          </p:cNvSpPr>
          <p:nvPr>
            <p:ph type="body" sz="quarter" idx="14"/>
          </p:nvPr>
        </p:nvSpPr>
        <p:spPr/>
        <p:txBody>
          <a:bodyPr/>
          <a:lstStyle/>
          <a:p>
            <a:r>
              <a:rPr lang="en-US" dirty="0" smtClean="0"/>
              <a:t>CONCLUSION</a:t>
            </a:r>
            <a:endParaRPr lang="en-ZA" dirty="0"/>
          </a:p>
        </p:txBody>
      </p:sp>
      <p:sp>
        <p:nvSpPr>
          <p:cNvPr id="6" name="TextBox 5">
            <a:extLst>
              <a:ext uri="{FF2B5EF4-FFF2-40B4-BE49-F238E27FC236}">
                <a16:creationId xmlns="" xmlns:a16="http://schemas.microsoft.com/office/drawing/2014/main" id="{10AD9215-42D5-AF0C-62C3-D967193A711C}"/>
              </a:ext>
            </a:extLst>
          </p:cNvPr>
          <p:cNvSpPr txBox="1"/>
          <p:nvPr/>
        </p:nvSpPr>
        <p:spPr>
          <a:xfrm>
            <a:off x="122238" y="695348"/>
            <a:ext cx="11869271" cy="461665"/>
          </a:xfrm>
          <a:prstGeom prst="rect">
            <a:avLst/>
          </a:prstGeom>
          <a:noFill/>
        </p:spPr>
        <p:txBody>
          <a:bodyPr wrap="square" rtlCol="0">
            <a:spAutoFit/>
          </a:bodyPr>
          <a:lstStyle/>
          <a:p>
            <a:pPr marL="268287" algn="just"/>
            <a:endParaRPr lang="en-US" sz="1200" dirty="0"/>
          </a:p>
          <a:p>
            <a:pPr algn="just"/>
            <a:r>
              <a:rPr lang="en-US" sz="1200" dirty="0"/>
              <a:t> </a:t>
            </a:r>
          </a:p>
        </p:txBody>
      </p:sp>
      <p:graphicFrame>
        <p:nvGraphicFramePr>
          <p:cNvPr id="4" name="Diagram 3"/>
          <p:cNvGraphicFramePr/>
          <p:nvPr>
            <p:extLst>
              <p:ext uri="{D42A27DB-BD31-4B8C-83A1-F6EECF244321}">
                <p14:modId xmlns:p14="http://schemas.microsoft.com/office/powerpoint/2010/main" val="706903172"/>
              </p:ext>
            </p:extLst>
          </p:nvPr>
        </p:nvGraphicFramePr>
        <p:xfrm>
          <a:off x="1044714" y="1014412"/>
          <a:ext cx="10024318" cy="53314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10767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98488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398A247B79BDE4AA8ED6378D9AA4B2B" ma:contentTypeVersion="5" ma:contentTypeDescription="Create a new document." ma:contentTypeScope="" ma:versionID="2119ba7202b07721a1cedfb7048f9ebf">
  <xsd:schema xmlns:xsd="http://www.w3.org/2001/XMLSchema" xmlns:xs="http://www.w3.org/2001/XMLSchema" xmlns:p="http://schemas.microsoft.com/office/2006/metadata/properties" xmlns:ns2="0bad7830-4db9-4f0d-ae8f-ae28b90d8d67" xmlns:ns3="3a405806-c31e-49dc-b765-0b1ede8157c7" targetNamespace="http://schemas.microsoft.com/office/2006/metadata/properties" ma:root="true" ma:fieldsID="f88461699c093cbf6c6c7ca3e39af553" ns2:_="" ns3:_="">
    <xsd:import namespace="0bad7830-4db9-4f0d-ae8f-ae28b90d8d67"/>
    <xsd:import namespace="3a405806-c31e-49dc-b765-0b1ede8157c7"/>
    <xsd:element name="properties">
      <xsd:complexType>
        <xsd:sequence>
          <xsd:element name="documentManagement">
            <xsd:complexType>
              <xsd:all>
                <xsd:element ref="ns2:Reviewed" minOccurs="0"/>
                <xsd:element ref="ns3:SharedWithUsers" minOccurs="0"/>
                <xsd:element ref="ns3:SharedWithDetails" minOccurs="0"/>
                <xsd:element ref="ns2:Group"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ad7830-4db9-4f0d-ae8f-ae28b90d8d67" elementFormDefault="qualified">
    <xsd:import namespace="http://schemas.microsoft.com/office/2006/documentManagement/types"/>
    <xsd:import namespace="http://schemas.microsoft.com/office/infopath/2007/PartnerControls"/>
    <xsd:element name="Reviewed" ma:index="8" nillable="true" ma:displayName="Reviewed" ma:description="“TEXT(Created, &quot;yyyy-mm-dd&quot;)”" ma:format="DateOnly" ma:internalName="Reviewed">
      <xsd:simpleType>
        <xsd:restriction base="dms:DateTime"/>
      </xsd:simpleType>
    </xsd:element>
    <xsd:element name="Group" ma:index="11" nillable="true" ma:displayName="Group" ma:internalName="Group">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a405806-c31e-49dc-b765-0b1ede8157c7"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Group xmlns="0bad7830-4db9-4f0d-ae8f-ae28b90d8d67">01_Presentation</Group>
    <Reviewed xmlns="0bad7830-4db9-4f0d-ae8f-ae28b90d8d67" xsi:nil="true"/>
  </documentManagement>
</p:properties>
</file>

<file path=customXml/itemProps1.xml><?xml version="1.0" encoding="utf-8"?>
<ds:datastoreItem xmlns:ds="http://schemas.openxmlformats.org/officeDocument/2006/customXml" ds:itemID="{906FA811-E0EC-4B7B-8394-B1225A0FD359}">
  <ds:schemaRefs>
    <ds:schemaRef ds:uri="http://schemas.microsoft.com/sharepoint/v3/contenttype/forms"/>
  </ds:schemaRefs>
</ds:datastoreItem>
</file>

<file path=customXml/itemProps2.xml><?xml version="1.0" encoding="utf-8"?>
<ds:datastoreItem xmlns:ds="http://schemas.openxmlformats.org/officeDocument/2006/customXml" ds:itemID="{7835C1E6-C4B5-4005-97A0-C7765D395EA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ad7830-4db9-4f0d-ae8f-ae28b90d8d67"/>
    <ds:schemaRef ds:uri="3a405806-c31e-49dc-b765-0b1ede8157c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160DF2F-79FB-43C1-97F0-78415EB13256}">
  <ds:schemaRefs>
    <ds:schemaRef ds:uri="3a405806-c31e-49dc-b765-0b1ede8157c7"/>
    <ds:schemaRef ds:uri="http://purl.org/dc/elements/1.1/"/>
    <ds:schemaRef ds:uri="http://schemas.microsoft.com/office/2006/metadata/properties"/>
    <ds:schemaRef ds:uri="http://schemas.microsoft.com/office/2006/documentManagement/types"/>
    <ds:schemaRef ds:uri="0bad7830-4db9-4f0d-ae8f-ae28b90d8d67"/>
    <ds:schemaRef ds:uri="http://www.w3.org/XML/1998/namespace"/>
    <ds:schemaRef ds:uri="http://purl.org/dc/terms/"/>
    <ds:schemaRef ds:uri="http://schemas.openxmlformats.org/package/2006/metadata/core-properties"/>
    <ds:schemaRef ds:uri="http://schemas.microsoft.com/office/infopath/2007/PartnerControl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2220</TotalTime>
  <Words>1886</Words>
  <Application>Microsoft Office PowerPoint</Application>
  <PresentationFormat>Widescreen</PresentationFormat>
  <Paragraphs>287</Paragraphs>
  <Slides>17</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MS PGothic</vt:lpstr>
      <vt:lpstr>Arial</vt:lpstr>
      <vt:lpstr>Calibri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Alta Steyn</dc:creator>
  <cp:lastModifiedBy>Amelia Rennie-Kroon</cp:lastModifiedBy>
  <cp:revision>130</cp:revision>
  <dcterms:created xsi:type="dcterms:W3CDTF">2024-11-08T10:23:14Z</dcterms:created>
  <dcterms:modified xsi:type="dcterms:W3CDTF">2025-03-28T09:37:47Z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0x0101005398A247B79BDE4AA8ED6378D9AA4B2B</vt:lpwstr>
  </property>
</Properties>
</file>