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8" r:id="rId3"/>
    <p:sldId id="264" r:id="rId4"/>
    <p:sldId id="257" r:id="rId5"/>
    <p:sldId id="269" r:id="rId6"/>
    <p:sldId id="268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024" autoAdjust="0"/>
  </p:normalViewPr>
  <p:slideViewPr>
    <p:cSldViewPr snapToGrid="0" showGuides="1">
      <p:cViewPr varScale="1">
        <p:scale>
          <a:sx n="63" d="100"/>
          <a:sy n="63" d="100"/>
        </p:scale>
        <p:origin x="804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60"/>
    </p:cViewPr>
  </p:sorterViewPr>
  <p:notesViewPr>
    <p:cSldViewPr snapToGrid="0" showGuides="1">
      <p:cViewPr varScale="1">
        <p:scale>
          <a:sx n="52" d="100"/>
          <a:sy n="52" d="100"/>
        </p:scale>
        <p:origin x="307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BB48672-BCBC-AB7E-9DDD-882953407F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C4239A-A1C3-A2D7-A846-206BA55C815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59622-884F-43DA-A4AC-CFD1F47C710E}" type="datetimeFigureOut">
              <a:rPr lang="en-GB" smtClean="0"/>
              <a:t>24/07/2025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7000AC-460B-FFFB-8C9A-22A28D7AA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20E228-905A-5FFE-8D2E-9BC6A3088C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0264C-3C1B-4BAD-BC30-BF7CE27F3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0758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221EB-BC47-4E69-B968-7C31AF22AC1B}" type="datetimeFigureOut">
              <a:rPr lang="en-US" smtClean="0"/>
              <a:t>7/24/2025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B6D84-6125-4DEF-8FC7-D94130756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5267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hyperlink" Target="mailto:enquiry@nnr.co.za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://www.nnr.co.za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10" Type="http://schemas.openxmlformats.org/officeDocument/2006/relationships/hyperlink" Target="https://www.facebook.com/nnr.co.za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twitter.com/NucRegSA" TargetMode="Externa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outdoor&#10;&#10;Description automatically generated">
            <a:extLst>
              <a:ext uri="{FF2B5EF4-FFF2-40B4-BE49-F238E27FC236}">
                <a16:creationId xmlns:a16="http://schemas.microsoft.com/office/drawing/2014/main" id="{34BE1C41-6140-495A-A414-F033680957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C0C047-67F7-480A-A527-D0713B53A9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2067389"/>
            <a:ext cx="10972800" cy="867899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Museo 700" panose="02000000000000000000" pitchFamily="50" charset="0"/>
              </a:defRPr>
            </a:lvl1pPr>
          </a:lstStyle>
          <a:p>
            <a:r>
              <a:rPr lang="en-US" dirty="0"/>
              <a:t>Strategic Plan 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54D79-029B-4FC5-8888-FE339C9179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2935288"/>
            <a:ext cx="10972800" cy="1292529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to the Parliamentary Portfolio </a:t>
            </a:r>
          </a:p>
          <a:p>
            <a:r>
              <a:rPr lang="en-US" dirty="0"/>
              <a:t>Committee on Energy.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0093A-E0F2-448C-98BF-54916F5F3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0728A-90A7-4F15-89E9-60F7A5DC2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49FDC-BF59-4460-A9A2-1A2D96F5D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70F81C2-1216-4F72-82BC-715DEBA488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571500"/>
            <a:ext cx="3900488" cy="17922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94F57809-6E03-47AD-A92E-6384BEBB5D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3" y="0"/>
            <a:ext cx="4657380" cy="26301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7EDC67-AD44-4097-92EA-54EE9F7CA993}"/>
              </a:ext>
            </a:extLst>
          </p:cNvPr>
          <p:cNvSpPr/>
          <p:nvPr userDrawn="1"/>
        </p:nvSpPr>
        <p:spPr>
          <a:xfrm>
            <a:off x="1" y="637307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6582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84" userDrawn="1">
          <p15:clr>
            <a:srgbClr val="FBAE40"/>
          </p15:clr>
        </p15:guide>
        <p15:guide id="4" pos="7296" userDrawn="1">
          <p15:clr>
            <a:srgbClr val="FBAE40"/>
          </p15:clr>
        </p15:guide>
        <p15:guide id="5" orient="horz" pos="3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4B9E3-0451-4565-ABD2-1FEC2FA25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202076"/>
            <a:ext cx="10515600" cy="49748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National Nuclear Regulator (NNR) is a public entity which is established and governed in terms of Section 3 of the National Nuclear Regulator Act, (Act No. 47 of 1999).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NNR’s mission is to provide and maintain an effective national regulatory framework through innovation in the protection of persons, property and the environment against radiation damage.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7E7F792-174F-421C-91D2-5475C2662D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Museo 700" panose="02000000000000000000" pitchFamily="50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676BE777-0BE7-435B-A4F0-AB928C962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55FE59A1-4587-4FF3-A3A6-92F2BA38B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AF1C80A-0D86-7702-618E-D1FECF1B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26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528" userDrawn="1">
          <p15:clr>
            <a:srgbClr val="FBAE40"/>
          </p15:clr>
        </p15:guide>
        <p15:guide id="4" pos="7152" userDrawn="1">
          <p15:clr>
            <a:srgbClr val="FBAE40"/>
          </p15:clr>
        </p15:guide>
        <p15:guide id="5" orient="horz" pos="936" userDrawn="1">
          <p15:clr>
            <a:srgbClr val="FBAE40"/>
          </p15:clr>
        </p15:guide>
        <p15:guide id="6" orient="horz" pos="391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81C03-334A-42F0-8ACD-F6C3FA706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8FB42-B753-4672-BC5A-176901C719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85DD02-532A-44FF-8AB4-9CB9BEFC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71571-C024-4FD4-8BD5-F24F013B1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572E52-71E2-48ED-8293-44F0F0FD6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07B8B-C2D0-44CD-8184-C903E88F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777D-00ED-472D-8466-421E27229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1AB69-09EF-4D43-8145-978ECDAAC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1B05C-DBE6-4147-86A9-2C0A3341B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53F56F-5C1F-4B71-B7DC-52521A2975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5B8612-77D2-4877-904C-208C94B5C9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B7ADDA-EE6B-4A9E-95E2-855A3B6CC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7BC1BC-7BEB-4B15-81A2-31D221148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7EBC8F-66B2-4E3A-8545-710C8AAAF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5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FC180-C9EF-4683-91A6-3E278BDEB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685753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Heading for picture or graph</a:t>
            </a:r>
          </a:p>
        </p:txBody>
      </p:sp>
      <p:pic>
        <p:nvPicPr>
          <p:cNvPr id="10" name="Picture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DA7290E8-6BC9-431C-902E-688CA696EF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-1" y="6336674"/>
            <a:ext cx="12192000" cy="533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9008C95-A113-48A0-9790-902607B768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944" y="6373110"/>
            <a:ext cx="1065056" cy="4168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60C518-9312-4370-9B79-713C2D234CC0}"/>
              </a:ext>
            </a:extLst>
          </p:cNvPr>
          <p:cNvSpPr/>
          <p:nvPr userDrawn="1"/>
        </p:nvSpPr>
        <p:spPr>
          <a:xfrm>
            <a:off x="458944" y="6405688"/>
            <a:ext cx="11199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01F4BF4-B9EF-AD56-5F1E-EEAF726DF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75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DA0FD8-D404-4350-9630-2C7995553F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AFC180-C9EF-4683-91A6-3E278BDEB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98" y="2497541"/>
            <a:ext cx="10890912" cy="931460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0" name="Picture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DA7290E8-6BC9-431C-902E-688CA696EF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-1" y="6336674"/>
            <a:ext cx="12192000" cy="533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9008C95-A113-48A0-9790-902607B7688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8944" y="6373110"/>
            <a:ext cx="1065056" cy="4168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60C518-9312-4370-9B79-713C2D234CC0}"/>
              </a:ext>
            </a:extLst>
          </p:cNvPr>
          <p:cNvSpPr/>
          <p:nvPr userDrawn="1"/>
        </p:nvSpPr>
        <p:spPr>
          <a:xfrm>
            <a:off x="458944" y="6405688"/>
            <a:ext cx="11199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06698E77-622D-4848-9773-4049EC31FC1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3" y="0"/>
            <a:ext cx="4657380" cy="263018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376A5B4-53A8-4C9E-A9EF-2AF920859BBF}"/>
              </a:ext>
            </a:extLst>
          </p:cNvPr>
          <p:cNvSpPr txBox="1">
            <a:spLocks/>
          </p:cNvSpPr>
          <p:nvPr userDrawn="1"/>
        </p:nvSpPr>
        <p:spPr>
          <a:xfrm>
            <a:off x="627798" y="4010983"/>
            <a:ext cx="11022531" cy="2242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Website: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www.nnr.co.za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enquiry@nnr.co.za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Twitter:  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https://twitter.com/NucRegSA</a:t>
            </a:r>
            <a:endParaRPr lang="en-US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Facebook: 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https://www.facebook.com/nnr.co.za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B638EDD-14D3-B4CF-5F6F-52F07B0E8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9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7C1D3E-686E-47CB-89DB-44539A7742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2ED670-68C4-4612-9CD5-1100FDBA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6C8690-6607-4046-9B70-D350660CD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DC2D1-F169-475C-A1AD-C8D91B129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B53B8F8-824F-435C-8E25-74538B6B5A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0252" y="712342"/>
            <a:ext cx="2931473" cy="1147281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4DA97D4-6B75-4FBE-A3E3-306AC06439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581" y="996594"/>
            <a:ext cx="6010275" cy="73974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Contents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B7F731-C75C-43D1-B9A6-F0BD33F984D8}"/>
              </a:ext>
            </a:extLst>
          </p:cNvPr>
          <p:cNvCxnSpPr/>
          <p:nvPr userDrawn="1"/>
        </p:nvCxnSpPr>
        <p:spPr>
          <a:xfrm>
            <a:off x="4038600" y="996594"/>
            <a:ext cx="0" cy="61644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5BF0234-F8E0-4CD1-A077-298DEA3FD2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2313" y="2024063"/>
            <a:ext cx="7426325" cy="34004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Introduction</a:t>
            </a:r>
          </a:p>
          <a:p>
            <a:pPr lvl="0"/>
            <a:r>
              <a:rPr lang="en-US" dirty="0"/>
              <a:t>Mandate</a:t>
            </a:r>
          </a:p>
          <a:p>
            <a:pPr lvl="0"/>
            <a:r>
              <a:rPr lang="en-US" dirty="0"/>
              <a:t>Regulatory Framework</a:t>
            </a:r>
          </a:p>
          <a:p>
            <a:pPr lvl="0"/>
            <a:r>
              <a:rPr lang="en-US" dirty="0"/>
              <a:t>Performance Results</a:t>
            </a:r>
          </a:p>
          <a:p>
            <a:pPr lvl="0"/>
            <a:r>
              <a:rPr lang="en-US" dirty="0"/>
              <a:t>Sustainability</a:t>
            </a:r>
          </a:p>
          <a:p>
            <a:pPr lvl="0"/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7661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1F199-0C7F-4403-86DC-67F3F375F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62BB4-4A4C-4B9C-B87F-2260250EE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A85E3-0078-450B-8246-281BC5E75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6EE5C-5D7D-483A-97DA-C883A96F5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D176E-88C9-41C1-8361-7B1DFC82D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7215D-75AA-4421-B90A-884B5DAE1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01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A297-45A7-4EC4-BEC0-04F9B3E8F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83AF3B-4568-467C-88C6-6E9C445DF6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8CA3C-D6C5-4B5F-86CD-5014D9AE3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F3CB7-15D7-41AD-B1B2-83D8696FE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3D186-4299-4C8F-816E-A8DADC041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12CF49-9A71-4B9A-8D70-5E94EC34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DC4B6-50EF-4A98-988A-A187277AE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3B8763-CADF-4C83-954C-0E0DBDD25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71D4-0A3A-47BD-ACD9-D37892913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FE10E-26D8-42C2-92D2-AC1ACFF07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E72BD-E7FF-4460-A351-7A73EDD6B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5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FD7182-B269-4EB6-A528-097B5CA04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F9D526-C711-410B-8083-BD93AF3ED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6D003-2A0A-44E1-8021-CEE102F3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CB41D-906B-4C50-9233-C6765B52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4D11D-EDDC-4DEF-B599-40D8C902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7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2AA5E-B34E-41DA-BAAF-854E4B56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93C7C-6AC7-4A4A-9691-AD0717C85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71DE5-0022-46ED-9F90-073F5E1298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1DE72-EC4E-4874-92C3-731FD30619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85691-82A3-4BBA-8A2B-0D8CF30E4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2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60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5F01B-C6F9-4364-82D5-2CE9490A9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068831"/>
            <a:ext cx="10972800" cy="757705"/>
          </a:xfrm>
        </p:spPr>
        <p:txBody>
          <a:bodyPr/>
          <a:lstStyle/>
          <a:p>
            <a:r>
              <a:rPr lang="en-US" dirty="0"/>
              <a:t>NNR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E009A5-66A8-4074-8D6B-CD4CD888E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006091"/>
            <a:ext cx="10972800" cy="1234440"/>
          </a:xfrm>
        </p:spPr>
        <p:txBody>
          <a:bodyPr/>
          <a:lstStyle/>
          <a:p>
            <a:r>
              <a:rPr lang="en-US" dirty="0"/>
              <a:t>NNR ACTIVITIES AT THE NECSA PELINDABA SITE - PSIF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C39CF3B-7FC0-471A-9E6C-05BCA2ED3692}"/>
              </a:ext>
            </a:extLst>
          </p:cNvPr>
          <p:cNvSpPr txBox="1">
            <a:spLocks/>
          </p:cNvSpPr>
          <p:nvPr/>
        </p:nvSpPr>
        <p:spPr>
          <a:xfrm>
            <a:off x="625367" y="4354832"/>
            <a:ext cx="10972800" cy="42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Museo Sans 300" panose="02000000000000000000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21 June 2025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99C1672-1975-4258-B8AB-D4F6CE3B43A2}"/>
              </a:ext>
            </a:extLst>
          </p:cNvPr>
          <p:cNvSpPr txBox="1">
            <a:spLocks/>
          </p:cNvSpPr>
          <p:nvPr/>
        </p:nvSpPr>
        <p:spPr>
          <a:xfrm>
            <a:off x="609602" y="5673323"/>
            <a:ext cx="10972800" cy="42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Museo Sans 300" panose="02000000000000000000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Mr. Sello Mosoeunyane, Manager: Inspections - NTWP</a:t>
            </a:r>
          </a:p>
        </p:txBody>
      </p:sp>
    </p:spTree>
    <p:extLst>
      <p:ext uri="{BB962C8B-B14F-4D97-AF65-F5344CB8AC3E}">
        <p14:creationId xmlns:p14="http://schemas.microsoft.com/office/powerpoint/2010/main" val="3939262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CDABC-FA7B-440A-AE03-33A406C58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2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BD3A7-B404-4292-BE5A-5A5EEE5F41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Contents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FEBD4-5131-40E7-B789-2989D49F3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/>
              <a:t>Inspections for Q4 (2024/2025 FY)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Inspections for Q1 (2025/2026 FY)</a:t>
            </a:r>
          </a:p>
          <a:p>
            <a:endParaRPr lang="en-US" dirty="0"/>
          </a:p>
          <a:p>
            <a:r>
              <a:rPr lang="en-US" dirty="0"/>
              <a:t>Worker and Public Doses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228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 x Planned inspections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x Shutdown at SAFARI-1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 x Unannounced Inspections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 x Unplanned Inspection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=&gt; 20 Inspections were conducted.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Inspections for </a:t>
            </a:r>
            <a:r>
              <a:rPr lang="en-US" dirty="0"/>
              <a:t>Q4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6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 x Inspections conducted.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15 x Facilities were inspected.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 x Inspections found no non-compliances.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 x Inspections found 28 non-compliances.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28 non-compliances were of Medium or Low Safety and Security impact.</a:t>
            </a:r>
            <a:endParaRPr lang="en-US" dirty="0">
              <a:highlight>
                <a:srgbClr val="FF00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Inspections for </a:t>
            </a:r>
            <a:r>
              <a:rPr lang="en-US" dirty="0"/>
              <a:t>Q4 2024/2025 FY cont.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414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30 x Planned inspections.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x Shutdown inspection at SAFARI-1.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 x Unannounced Inspections.</a:t>
            </a:r>
          </a:p>
          <a:p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Inspections for </a:t>
            </a:r>
            <a:r>
              <a:rPr lang="en-US" dirty="0"/>
              <a:t>Q1 2025/2026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753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Occupational exposure to radiation of occupationally exposed workers at Necsa was within limits.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Public exposure to radiation was also within limits.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lang="en-US" dirty="0"/>
              <a:t>Worker and Public Doses for Q4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898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581C7-BBEC-4318-8212-E8F46CB33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9DBBA2-5F44-2183-75B4-BDD6C932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854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useo Custom 1">
      <a:majorFont>
        <a:latin typeface="Museo 700"/>
        <a:ea typeface=""/>
        <a:cs typeface=""/>
      </a:majorFont>
      <a:minorFont>
        <a:latin typeface="Museo 3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NR Corporate PPT Feb2022" id="{75983135-E0A5-4467-817B-FA8E3F2FD070}" vid="{1FCB396E-7310-41FB-BC21-1A08FE131E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NNR Corporate PowerPoint Template Feb2022</Template>
  <TotalTime>1103</TotalTime>
  <Words>177</Words>
  <Application>Microsoft Office PowerPoint</Application>
  <PresentationFormat>Widescreen</PresentationFormat>
  <Paragraphs>82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Museo 300</vt:lpstr>
      <vt:lpstr>Museo 700</vt:lpstr>
      <vt:lpstr>Museo Sans 300</vt:lpstr>
      <vt:lpstr>Office Theme</vt:lpstr>
      <vt:lpstr>NNR REPORT</vt:lpstr>
      <vt:lpstr>PowerPoint Presentation</vt:lpstr>
      <vt:lpstr>Inspections for Q4 2024/2025 FY</vt:lpstr>
      <vt:lpstr>Inspections for Q4 2024/2025 FY cont.</vt:lpstr>
      <vt:lpstr>Inspections for Q1 2025/2026 FY</vt:lpstr>
      <vt:lpstr>Worker and Public Doses for Q4 2024/2025 FY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Plan 2025</dc:title>
  <dc:creator>Lindie Kleu</dc:creator>
  <cp:lastModifiedBy>Samuel Thugwane</cp:lastModifiedBy>
  <cp:revision>74</cp:revision>
  <dcterms:created xsi:type="dcterms:W3CDTF">2022-10-03T13:39:55Z</dcterms:created>
  <dcterms:modified xsi:type="dcterms:W3CDTF">2025-07-24T14:25:05Z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80b4da8b-03f3-4931-b21d-f540882a568f</vt:lpwstr>
  </property>
  <property fmtid="{D5CDD505-2E9C-101B-9397-08002B2CF9AE}" pid="3" name="DocumentType">
    <vt:lpwstr>Report</vt:lpwstr>
  </property>
  <property fmtid="{D5CDD505-2E9C-101B-9397-08002B2CF9AE}" pid="4" name="Classification">
    <vt:lpwstr>Non-Restricted</vt:lpwstr>
  </property>
</Properties>
</file>