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6" r:id="rId5"/>
  </p:sldMasterIdLst>
  <p:notesMasterIdLst>
    <p:notesMasterId r:id="rId22"/>
  </p:notesMasterIdLst>
  <p:sldIdLst>
    <p:sldId id="2147375071" r:id="rId6"/>
    <p:sldId id="275" r:id="rId7"/>
    <p:sldId id="295" r:id="rId8"/>
    <p:sldId id="313" r:id="rId9"/>
    <p:sldId id="2147375067" r:id="rId10"/>
    <p:sldId id="297" r:id="rId11"/>
    <p:sldId id="298" r:id="rId12"/>
    <p:sldId id="300" r:id="rId13"/>
    <p:sldId id="2147375070" r:id="rId14"/>
    <p:sldId id="315" r:id="rId15"/>
    <p:sldId id="2147375069" r:id="rId16"/>
    <p:sldId id="2147375058" r:id="rId17"/>
    <p:sldId id="319" r:id="rId18"/>
    <p:sldId id="283" r:id="rId19"/>
    <p:sldId id="312" r:id="rId20"/>
    <p:sldId id="260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2E77814-AFEA-4D0B-E975-92343C93B798}" name="Nikelwa Tengimfene" initials="NT" userId="S::NikelwaT@necsa.co.za::237a6706-2725-4a83-8ed1-18ac72374c71" providerId="AD"/>
  <p188:author id="{0B33E25C-E275-B2AB-89EF-C3AD4AB6CCE9}" name="Mariana de Bruin" initials="Md" userId="S::Mariana.deBruin@ntp.co.za::cfa60ae1-5077-404a-bd85-c6b6e4028676" providerId="AD"/>
  <p188:author id="{C0B16CE2-BF9C-5631-6116-7B782F0D9BE4}" name="Amelia Rennie-Kroon" initials="AR" userId="S::AmeliaR@necsa.co.za::1723aba0-3e91-4abf-94fe-fe86c32dd421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ikelwa Tengimfene" initials="NT" lastIdx="4" clrIdx="0">
    <p:extLst>
      <p:ext uri="{19B8F6BF-5375-455C-9EA6-DF929625EA0E}">
        <p15:presenceInfo xmlns:p15="http://schemas.microsoft.com/office/powerpoint/2012/main" userId="S-1-5-21-2859864586-2270660840-2576915702-21216" providerId="AD"/>
      </p:ext>
    </p:extLst>
  </p:cmAuthor>
  <p:cmAuthor id="2" name="Amelia Rennie-Kroon" initials="AR" lastIdx="1" clrIdx="1">
    <p:extLst>
      <p:ext uri="{19B8F6BF-5375-455C-9EA6-DF929625EA0E}">
        <p15:presenceInfo xmlns:p15="http://schemas.microsoft.com/office/powerpoint/2012/main" userId="S-1-5-21-2859864586-2270660840-2576915702-127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1F8F7"/>
    <a:srgbClr val="228684"/>
    <a:srgbClr val="2CAEAB"/>
    <a:srgbClr val="2CB1AE"/>
    <a:srgbClr val="33CCCC"/>
    <a:srgbClr val="9AE8E6"/>
    <a:srgbClr val="7CE0DE"/>
    <a:srgbClr val="233881"/>
    <a:srgbClr val="70AD47"/>
    <a:srgbClr val="00A1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75" autoAdjust="0"/>
    <p:restoredTop sz="94660"/>
  </p:normalViewPr>
  <p:slideViewPr>
    <p:cSldViewPr snapToGrid="0">
      <p:cViewPr>
        <p:scale>
          <a:sx n="66" d="100"/>
          <a:sy n="66" d="100"/>
        </p:scale>
        <p:origin x="732" y="2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commentAuthors" Target="commentAuthor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Mologadik\AppData\Local\Microsoft\Windows\INetCache\Content.Outlook\63A051CC\Copy%20of%20Public%20DoseAll%20Limits2025-%20PSIF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file:///C:\Users\Mologadik\AppData\Local\Microsoft\Windows\INetCache\Content.Outlook\63A051CC\Copy%20of%20Public%20DoseAll%20Limits2025-%20PSIF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'Sheet1 (2)'!$B$13</c:f>
              <c:strCache>
                <c:ptCount val="1"/>
                <c:pt idx="0">
                  <c:v>Air borne</c:v>
                </c:pt>
              </c:strCache>
            </c:strRef>
          </c:tx>
          <c:spPr>
            <a:solidFill>
              <a:srgbClr val="FFFF00"/>
            </a:solidFill>
          </c:spPr>
          <c:invertIfNegative val="0"/>
          <c:cat>
            <c:numRef>
              <c:f>'Sheet1 (2)'!$C$12:$Z$12</c:f>
              <c:numCache>
                <c:formatCode>General</c:formatCode>
                <c:ptCount val="24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  <c:pt idx="15">
                  <c:v>2017</c:v>
                </c:pt>
                <c:pt idx="16">
                  <c:v>2018</c:v>
                </c:pt>
                <c:pt idx="17">
                  <c:v>2019</c:v>
                </c:pt>
                <c:pt idx="18">
                  <c:v>2020</c:v>
                </c:pt>
                <c:pt idx="19">
                  <c:v>2021</c:v>
                </c:pt>
                <c:pt idx="20">
                  <c:v>2022</c:v>
                </c:pt>
                <c:pt idx="21">
                  <c:v>2023</c:v>
                </c:pt>
                <c:pt idx="22">
                  <c:v>2024</c:v>
                </c:pt>
                <c:pt idx="23">
                  <c:v>2025</c:v>
                </c:pt>
              </c:numCache>
            </c:numRef>
          </c:cat>
          <c:val>
            <c:numRef>
              <c:f>'Sheet1 (2)'!$C$13:$Z$13</c:f>
              <c:numCache>
                <c:formatCode>0.000</c:formatCode>
                <c:ptCount val="24"/>
                <c:pt idx="0">
                  <c:v>3.5000000000000001E-3</c:v>
                </c:pt>
                <c:pt idx="1">
                  <c:v>8.6E-3</c:v>
                </c:pt>
                <c:pt idx="2">
                  <c:v>6.9999999999999999E-4</c:v>
                </c:pt>
                <c:pt idx="3">
                  <c:v>2E-3</c:v>
                </c:pt>
                <c:pt idx="4">
                  <c:v>1E-3</c:v>
                </c:pt>
                <c:pt idx="5">
                  <c:v>1E-3</c:v>
                </c:pt>
                <c:pt idx="6">
                  <c:v>2E-3</c:v>
                </c:pt>
                <c:pt idx="7">
                  <c:v>3.0000000000000001E-3</c:v>
                </c:pt>
                <c:pt idx="8">
                  <c:v>4.0000000000000001E-3</c:v>
                </c:pt>
                <c:pt idx="9" formatCode="General">
                  <c:v>2E-3</c:v>
                </c:pt>
                <c:pt idx="10" formatCode="General">
                  <c:v>2E-3</c:v>
                </c:pt>
                <c:pt idx="11" formatCode="General">
                  <c:v>4.1000000000000003E-3</c:v>
                </c:pt>
                <c:pt idx="12" formatCode="General">
                  <c:v>2E-3</c:v>
                </c:pt>
                <c:pt idx="13" formatCode="General">
                  <c:v>3.2000000000000002E-3</c:v>
                </c:pt>
                <c:pt idx="14" formatCode="General">
                  <c:v>1.23E-3</c:v>
                </c:pt>
                <c:pt idx="15" formatCode="General">
                  <c:v>1.2999999999999999E-3</c:v>
                </c:pt>
                <c:pt idx="16" formatCode="General">
                  <c:v>1.7000000000000001E-4</c:v>
                </c:pt>
                <c:pt idx="17" formatCode="General">
                  <c:v>5.7600000000000001E-4</c:v>
                </c:pt>
                <c:pt idx="18" formatCode="General">
                  <c:v>7.6000000000000004E-4</c:v>
                </c:pt>
                <c:pt idx="19" formatCode="General">
                  <c:v>1.4E-3</c:v>
                </c:pt>
                <c:pt idx="20" formatCode="General">
                  <c:v>1.5E-3</c:v>
                </c:pt>
                <c:pt idx="21" formatCode="General">
                  <c:v>1.9E-3</c:v>
                </c:pt>
                <c:pt idx="22" formatCode="General">
                  <c:v>1.34E-3</c:v>
                </c:pt>
                <c:pt idx="23" formatCode="General">
                  <c:v>3.1E-4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0DB-4398-ABFB-F243D294F244}"/>
            </c:ext>
          </c:extLst>
        </c:ser>
        <c:ser>
          <c:idx val="1"/>
          <c:order val="1"/>
          <c:tx>
            <c:strRef>
              <c:f>'Sheet1 (2)'!$B$14</c:f>
              <c:strCache>
                <c:ptCount val="1"/>
                <c:pt idx="0">
                  <c:v>Liquid</c:v>
                </c:pt>
              </c:strCache>
            </c:strRef>
          </c:tx>
          <c:spPr>
            <a:solidFill>
              <a:srgbClr val="363BF4"/>
            </a:solidFill>
          </c:spPr>
          <c:invertIfNegative val="0"/>
          <c:cat>
            <c:numRef>
              <c:f>'Sheet1 (2)'!$C$12:$Z$12</c:f>
              <c:numCache>
                <c:formatCode>General</c:formatCode>
                <c:ptCount val="24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  <c:pt idx="15">
                  <c:v>2017</c:v>
                </c:pt>
                <c:pt idx="16">
                  <c:v>2018</c:v>
                </c:pt>
                <c:pt idx="17">
                  <c:v>2019</c:v>
                </c:pt>
                <c:pt idx="18">
                  <c:v>2020</c:v>
                </c:pt>
                <c:pt idx="19">
                  <c:v>2021</c:v>
                </c:pt>
                <c:pt idx="20">
                  <c:v>2022</c:v>
                </c:pt>
                <c:pt idx="21">
                  <c:v>2023</c:v>
                </c:pt>
                <c:pt idx="22">
                  <c:v>2024</c:v>
                </c:pt>
                <c:pt idx="23">
                  <c:v>2025</c:v>
                </c:pt>
              </c:numCache>
            </c:numRef>
          </c:cat>
          <c:val>
            <c:numRef>
              <c:f>'Sheet1 (2)'!$C$14:$Z$14</c:f>
              <c:numCache>
                <c:formatCode>0.000</c:formatCode>
                <c:ptCount val="24"/>
                <c:pt idx="0">
                  <c:v>1.7299999999999999E-2</c:v>
                </c:pt>
                <c:pt idx="1">
                  <c:v>1.2500000000000001E-2</c:v>
                </c:pt>
                <c:pt idx="2">
                  <c:v>9.1000000000000004E-3</c:v>
                </c:pt>
                <c:pt idx="3">
                  <c:v>4.2000000000000006E-3</c:v>
                </c:pt>
                <c:pt idx="4">
                  <c:v>7.0000000000000001E-3</c:v>
                </c:pt>
                <c:pt idx="5">
                  <c:v>7.1999999999999998E-3</c:v>
                </c:pt>
                <c:pt idx="6">
                  <c:v>1.12E-2</c:v>
                </c:pt>
                <c:pt idx="7">
                  <c:v>3.4100000000000003E-3</c:v>
                </c:pt>
                <c:pt idx="8">
                  <c:v>5.0940000000000004E-3</c:v>
                </c:pt>
                <c:pt idx="9" formatCode="General">
                  <c:v>7.0000000000000001E-3</c:v>
                </c:pt>
                <c:pt idx="10" formatCode="General">
                  <c:v>3.0000000000000001E-3</c:v>
                </c:pt>
                <c:pt idx="11" formatCode="General">
                  <c:v>4.8999999999999998E-3</c:v>
                </c:pt>
                <c:pt idx="12" formatCode="General">
                  <c:v>4.1000000000000003E-3</c:v>
                </c:pt>
                <c:pt idx="13" formatCode="General">
                  <c:v>2.3E-3</c:v>
                </c:pt>
                <c:pt idx="14" formatCode="General">
                  <c:v>4.3499999999999997E-3</c:v>
                </c:pt>
                <c:pt idx="15" formatCode="General">
                  <c:v>5.7000000000000002E-3</c:v>
                </c:pt>
                <c:pt idx="16" formatCode="General">
                  <c:v>2.5000000000000001E-3</c:v>
                </c:pt>
                <c:pt idx="17" formatCode="General">
                  <c:v>3.4199999999999999E-3</c:v>
                </c:pt>
                <c:pt idx="18" formatCode="General">
                  <c:v>2.8800000000000002E-3</c:v>
                </c:pt>
                <c:pt idx="19" formatCode="General">
                  <c:v>2.8999999999999998E-3</c:v>
                </c:pt>
                <c:pt idx="20" formatCode="General">
                  <c:v>2.5000000000000001E-3</c:v>
                </c:pt>
                <c:pt idx="21" formatCode="General">
                  <c:v>1.6999999999999999E-3</c:v>
                </c:pt>
                <c:pt idx="22" formatCode="General">
                  <c:v>1.7099999999999999E-3</c:v>
                </c:pt>
                <c:pt idx="23" formatCode="General">
                  <c:v>1.1000000000000001E-3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0DB-4398-ABFB-F243D294F244}"/>
            </c:ext>
          </c:extLst>
        </c:ser>
        <c:ser>
          <c:idx val="2"/>
          <c:order val="2"/>
          <c:tx>
            <c:strRef>
              <c:f>'Sheet1 (2)'!$B$15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rgbClr val="00B0F0"/>
            </a:solidFill>
          </c:spPr>
          <c:invertIfNegative val="0"/>
          <c:cat>
            <c:numRef>
              <c:f>'Sheet1 (2)'!$C$12:$Z$12</c:f>
              <c:numCache>
                <c:formatCode>General</c:formatCode>
                <c:ptCount val="24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  <c:pt idx="15">
                  <c:v>2017</c:v>
                </c:pt>
                <c:pt idx="16">
                  <c:v>2018</c:v>
                </c:pt>
                <c:pt idx="17">
                  <c:v>2019</c:v>
                </c:pt>
                <c:pt idx="18">
                  <c:v>2020</c:v>
                </c:pt>
                <c:pt idx="19">
                  <c:v>2021</c:v>
                </c:pt>
                <c:pt idx="20">
                  <c:v>2022</c:v>
                </c:pt>
                <c:pt idx="21">
                  <c:v>2023</c:v>
                </c:pt>
                <c:pt idx="22">
                  <c:v>2024</c:v>
                </c:pt>
                <c:pt idx="23">
                  <c:v>2025</c:v>
                </c:pt>
              </c:numCache>
            </c:numRef>
          </c:cat>
          <c:val>
            <c:numRef>
              <c:f>'Sheet1 (2)'!$C$15:$Z$15</c:f>
              <c:numCache>
                <c:formatCode>0.000</c:formatCode>
                <c:ptCount val="24"/>
                <c:pt idx="0">
                  <c:v>2.0799999999999999E-2</c:v>
                </c:pt>
                <c:pt idx="1">
                  <c:v>2.1100000000000001E-2</c:v>
                </c:pt>
                <c:pt idx="2">
                  <c:v>9.8000000000000014E-3</c:v>
                </c:pt>
                <c:pt idx="3">
                  <c:v>6.3E-3</c:v>
                </c:pt>
                <c:pt idx="4">
                  <c:v>8.0000000000000002E-3</c:v>
                </c:pt>
                <c:pt idx="5">
                  <c:v>8.5000000000000006E-3</c:v>
                </c:pt>
                <c:pt idx="6">
                  <c:v>1.3300000000000001E-2</c:v>
                </c:pt>
                <c:pt idx="7">
                  <c:v>6.3800000000000003E-3</c:v>
                </c:pt>
                <c:pt idx="8">
                  <c:v>9.0940000000000014E-3</c:v>
                </c:pt>
                <c:pt idx="9" formatCode="General">
                  <c:v>8.9999999999999993E-3</c:v>
                </c:pt>
                <c:pt idx="10" formatCode="General">
                  <c:v>5.0000000000000001E-3</c:v>
                </c:pt>
                <c:pt idx="11" formatCode="General">
                  <c:v>8.8999999999999999E-3</c:v>
                </c:pt>
                <c:pt idx="12" formatCode="General">
                  <c:v>6.1000000000000004E-3</c:v>
                </c:pt>
                <c:pt idx="13" formatCode="General">
                  <c:v>5.4999999999999997E-3</c:v>
                </c:pt>
                <c:pt idx="14" formatCode="General">
                  <c:v>5.5700000000000003E-3</c:v>
                </c:pt>
                <c:pt idx="15" formatCode="General">
                  <c:v>7.0000000000000001E-3</c:v>
                </c:pt>
                <c:pt idx="16" formatCode="General">
                  <c:v>3.0000000000000001E-3</c:v>
                </c:pt>
                <c:pt idx="17" formatCode="General">
                  <c:v>4.0000000000000001E-3</c:v>
                </c:pt>
                <c:pt idx="18" formatCode="General">
                  <c:v>3.5999999999999999E-3</c:v>
                </c:pt>
                <c:pt idx="19" formatCode="General">
                  <c:v>4.3E-3</c:v>
                </c:pt>
                <c:pt idx="20" formatCode="General">
                  <c:v>4.0000000000000001E-3</c:v>
                </c:pt>
                <c:pt idx="21" formatCode="General">
                  <c:v>3.65E-3</c:v>
                </c:pt>
                <c:pt idx="22" formatCode="General">
                  <c:v>3.0599999999999998E-3</c:v>
                </c:pt>
                <c:pt idx="23" formatCode="General">
                  <c:v>1.4E-3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0DB-4398-ABFB-F243D294F2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9815856"/>
        <c:axId val="109816416"/>
      </c:barChart>
      <c:scatterChart>
        <c:scatterStyle val="smoothMarker"/>
        <c:varyColors val="0"/>
        <c:ser>
          <c:idx val="3"/>
          <c:order val="3"/>
          <c:tx>
            <c:strRef>
              <c:f>'Sheet1 (2)'!$B$16</c:f>
              <c:strCache>
                <c:ptCount val="1"/>
                <c:pt idx="0">
                  <c:v>International Public Dose Limit</c:v>
                </c:pt>
              </c:strCache>
            </c:strRef>
          </c:tx>
          <c:spPr>
            <a:ln>
              <a:solidFill>
                <a:srgbClr val="00B050"/>
              </a:solidFill>
            </a:ln>
          </c:spPr>
          <c:marker>
            <c:spPr>
              <a:ln>
                <a:solidFill>
                  <a:srgbClr val="00B050"/>
                </a:solidFill>
              </a:ln>
            </c:spPr>
          </c:marker>
          <c:xVal>
            <c:numRef>
              <c:f>'Sheet1 (2)'!$C$12:$Z$12</c:f>
              <c:numCache>
                <c:formatCode>General</c:formatCode>
                <c:ptCount val="24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  <c:pt idx="15">
                  <c:v>2017</c:v>
                </c:pt>
                <c:pt idx="16">
                  <c:v>2018</c:v>
                </c:pt>
                <c:pt idx="17">
                  <c:v>2019</c:v>
                </c:pt>
                <c:pt idx="18">
                  <c:v>2020</c:v>
                </c:pt>
                <c:pt idx="19">
                  <c:v>2021</c:v>
                </c:pt>
                <c:pt idx="20">
                  <c:v>2022</c:v>
                </c:pt>
                <c:pt idx="21">
                  <c:v>2023</c:v>
                </c:pt>
                <c:pt idx="22">
                  <c:v>2024</c:v>
                </c:pt>
                <c:pt idx="23">
                  <c:v>2025</c:v>
                </c:pt>
              </c:numCache>
            </c:numRef>
          </c:xVal>
          <c:yVal>
            <c:numRef>
              <c:f>'Sheet1 (2)'!$C$16:$Z$16</c:f>
              <c:numCache>
                <c:formatCode>0.000</c:formatCode>
                <c:ptCount val="2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 formatCode="General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3-F0DB-4398-ABFB-F243D294F244}"/>
            </c:ext>
          </c:extLst>
        </c:ser>
        <c:ser>
          <c:idx val="4"/>
          <c:order val="4"/>
          <c:tx>
            <c:strRef>
              <c:f>'Sheet1 (2)'!$B$17</c:f>
              <c:strCache>
                <c:ptCount val="1"/>
                <c:pt idx="0">
                  <c:v>Regulatory Dose Limit</c:v>
                </c:pt>
              </c:strCache>
            </c:strRef>
          </c:tx>
          <c:marker>
            <c:spPr>
              <a:solidFill>
                <a:schemeClr val="accent1">
                  <a:lumMod val="50000"/>
                </a:schemeClr>
              </a:solidFill>
            </c:spPr>
          </c:marker>
          <c:xVal>
            <c:numRef>
              <c:f>'Sheet1 (2)'!$C$12:$Z$12</c:f>
              <c:numCache>
                <c:formatCode>General</c:formatCode>
                <c:ptCount val="24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  <c:pt idx="15">
                  <c:v>2017</c:v>
                </c:pt>
                <c:pt idx="16">
                  <c:v>2018</c:v>
                </c:pt>
                <c:pt idx="17">
                  <c:v>2019</c:v>
                </c:pt>
                <c:pt idx="18">
                  <c:v>2020</c:v>
                </c:pt>
                <c:pt idx="19">
                  <c:v>2021</c:v>
                </c:pt>
                <c:pt idx="20">
                  <c:v>2022</c:v>
                </c:pt>
                <c:pt idx="21">
                  <c:v>2023</c:v>
                </c:pt>
                <c:pt idx="22">
                  <c:v>2024</c:v>
                </c:pt>
                <c:pt idx="23">
                  <c:v>2025</c:v>
                </c:pt>
              </c:numCache>
            </c:numRef>
          </c:xVal>
          <c:yVal>
            <c:numRef>
              <c:f>'Sheet1 (2)'!$C$17:$Z$17</c:f>
              <c:numCache>
                <c:formatCode>0.000</c:formatCode>
                <c:ptCount val="24"/>
                <c:pt idx="0">
                  <c:v>0.25</c:v>
                </c:pt>
                <c:pt idx="1">
                  <c:v>0.25</c:v>
                </c:pt>
                <c:pt idx="2">
                  <c:v>0.25</c:v>
                </c:pt>
                <c:pt idx="3">
                  <c:v>0.25</c:v>
                </c:pt>
                <c:pt idx="4">
                  <c:v>0.25</c:v>
                </c:pt>
                <c:pt idx="5">
                  <c:v>0.25</c:v>
                </c:pt>
                <c:pt idx="6">
                  <c:v>0.25</c:v>
                </c:pt>
                <c:pt idx="7">
                  <c:v>0.25</c:v>
                </c:pt>
                <c:pt idx="8">
                  <c:v>0.25</c:v>
                </c:pt>
                <c:pt idx="9">
                  <c:v>0.25</c:v>
                </c:pt>
                <c:pt idx="10">
                  <c:v>0.25</c:v>
                </c:pt>
                <c:pt idx="11">
                  <c:v>0.25</c:v>
                </c:pt>
                <c:pt idx="12">
                  <c:v>0.25</c:v>
                </c:pt>
                <c:pt idx="13">
                  <c:v>0.25</c:v>
                </c:pt>
                <c:pt idx="14">
                  <c:v>0.25</c:v>
                </c:pt>
                <c:pt idx="15">
                  <c:v>0.25</c:v>
                </c:pt>
                <c:pt idx="16">
                  <c:v>0.25</c:v>
                </c:pt>
                <c:pt idx="17">
                  <c:v>0.25</c:v>
                </c:pt>
                <c:pt idx="18">
                  <c:v>0.25</c:v>
                </c:pt>
                <c:pt idx="19">
                  <c:v>0.25</c:v>
                </c:pt>
                <c:pt idx="20">
                  <c:v>0.25</c:v>
                </c:pt>
                <c:pt idx="21">
                  <c:v>0.25</c:v>
                </c:pt>
                <c:pt idx="22">
                  <c:v>0.25</c:v>
                </c:pt>
                <c:pt idx="23">
                  <c:v>0.25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4-F0DB-4398-ABFB-F243D294F244}"/>
            </c:ext>
          </c:extLst>
        </c:ser>
        <c:ser>
          <c:idx val="5"/>
          <c:order val="5"/>
          <c:tx>
            <c:strRef>
              <c:f>'Sheet1 (2)'!$B$18</c:f>
              <c:strCache>
                <c:ptCount val="1"/>
                <c:pt idx="0">
                  <c:v>Necsa ALARA Public Dose Level</c:v>
                </c:pt>
              </c:strCache>
            </c:strRef>
          </c:tx>
          <c:spPr>
            <a:ln>
              <a:solidFill>
                <a:srgbClr val="00B0F0"/>
              </a:solidFill>
            </a:ln>
          </c:spPr>
          <c:marker>
            <c:spPr>
              <a:solidFill>
                <a:srgbClr val="00B0F0"/>
              </a:solidFill>
              <a:ln>
                <a:solidFill>
                  <a:srgbClr val="00B0F0"/>
                </a:solidFill>
              </a:ln>
            </c:spPr>
          </c:marker>
          <c:xVal>
            <c:numRef>
              <c:f>'Sheet1 (2)'!$C$12:$Z$12</c:f>
              <c:numCache>
                <c:formatCode>General</c:formatCode>
                <c:ptCount val="24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  <c:pt idx="15">
                  <c:v>2017</c:v>
                </c:pt>
                <c:pt idx="16">
                  <c:v>2018</c:v>
                </c:pt>
                <c:pt idx="17">
                  <c:v>2019</c:v>
                </c:pt>
                <c:pt idx="18">
                  <c:v>2020</c:v>
                </c:pt>
                <c:pt idx="19">
                  <c:v>2021</c:v>
                </c:pt>
                <c:pt idx="20">
                  <c:v>2022</c:v>
                </c:pt>
                <c:pt idx="21">
                  <c:v>2023</c:v>
                </c:pt>
                <c:pt idx="22">
                  <c:v>2024</c:v>
                </c:pt>
                <c:pt idx="23">
                  <c:v>2025</c:v>
                </c:pt>
              </c:numCache>
            </c:numRef>
          </c:xVal>
          <c:yVal>
            <c:numRef>
              <c:f>'Sheet1 (2)'!$C$18:$Z$18</c:f>
              <c:numCache>
                <c:formatCode>0.000</c:formatCode>
                <c:ptCount val="24"/>
                <c:pt idx="0">
                  <c:v>0.05</c:v>
                </c:pt>
                <c:pt idx="1">
                  <c:v>0.05</c:v>
                </c:pt>
                <c:pt idx="2">
                  <c:v>0.05</c:v>
                </c:pt>
                <c:pt idx="3">
                  <c:v>0.05</c:v>
                </c:pt>
                <c:pt idx="4">
                  <c:v>0.05</c:v>
                </c:pt>
                <c:pt idx="5">
                  <c:v>0.05</c:v>
                </c:pt>
                <c:pt idx="6">
                  <c:v>0.05</c:v>
                </c:pt>
                <c:pt idx="7">
                  <c:v>0.05</c:v>
                </c:pt>
                <c:pt idx="8">
                  <c:v>0.05</c:v>
                </c:pt>
                <c:pt idx="9">
                  <c:v>0.05</c:v>
                </c:pt>
                <c:pt idx="10">
                  <c:v>0.05</c:v>
                </c:pt>
                <c:pt idx="11">
                  <c:v>0.05</c:v>
                </c:pt>
                <c:pt idx="12">
                  <c:v>0.05</c:v>
                </c:pt>
                <c:pt idx="13">
                  <c:v>0.05</c:v>
                </c:pt>
                <c:pt idx="14">
                  <c:v>0.05</c:v>
                </c:pt>
                <c:pt idx="15">
                  <c:v>0.05</c:v>
                </c:pt>
                <c:pt idx="16">
                  <c:v>0.05</c:v>
                </c:pt>
                <c:pt idx="17">
                  <c:v>0.05</c:v>
                </c:pt>
                <c:pt idx="18">
                  <c:v>0.05</c:v>
                </c:pt>
                <c:pt idx="19">
                  <c:v>0.05</c:v>
                </c:pt>
                <c:pt idx="20">
                  <c:v>0.05</c:v>
                </c:pt>
                <c:pt idx="21">
                  <c:v>0.05</c:v>
                </c:pt>
                <c:pt idx="22">
                  <c:v>0.05</c:v>
                </c:pt>
                <c:pt idx="23">
                  <c:v>0.05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5-F0DB-4398-ABFB-F243D294F2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9815856"/>
        <c:axId val="109816416"/>
      </c:scatterChart>
      <c:dateAx>
        <c:axId val="1098158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09816416"/>
        <c:crosses val="autoZero"/>
        <c:auto val="0"/>
        <c:lblOffset val="100"/>
        <c:baseTimeUnit val="days"/>
      </c:dateAx>
      <c:valAx>
        <c:axId val="109816416"/>
        <c:scaling>
          <c:orientation val="minMax"/>
          <c:max val="1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ZA" sz="1400"/>
                  <a:t>mSv</a:t>
                </a:r>
              </a:p>
            </c:rich>
          </c:tx>
          <c:layout>
            <c:manualLayout>
              <c:xMode val="edge"/>
              <c:yMode val="edge"/>
              <c:x val="2.0113975675991481E-2"/>
              <c:y val="0.36157070576273909"/>
            </c:manualLayout>
          </c:layout>
          <c:overlay val="0"/>
        </c:title>
        <c:numFmt formatCode="0.000" sourceLinked="1"/>
        <c:majorTickMark val="out"/>
        <c:minorTickMark val="none"/>
        <c:tickLblPos val="nextTo"/>
        <c:crossAx val="109815856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>
        <c:manualLayout>
          <c:xMode val="edge"/>
          <c:yMode val="edge"/>
          <c:x val="2.4655897917438021E-2"/>
          <c:y val="0.84691852722219163"/>
          <c:w val="0.97098673940267266"/>
          <c:h val="0.11658267716535435"/>
        </c:manualLayout>
      </c:layout>
      <c:overlay val="0"/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'Sheet1 (2)'!$B$13</c:f>
              <c:strCache>
                <c:ptCount val="1"/>
                <c:pt idx="0">
                  <c:v>Air borne</c:v>
                </c:pt>
              </c:strCache>
            </c:strRef>
          </c:tx>
          <c:spPr>
            <a:solidFill>
              <a:srgbClr val="FFFF00"/>
            </a:solidFill>
          </c:spPr>
          <c:invertIfNegative val="0"/>
          <c:cat>
            <c:numRef>
              <c:f>'Sheet1 (2)'!$S$12:$Z$12</c:f>
              <c:numCache>
                <c:formatCode>General</c:formatCode>
                <c:ptCount val="8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  <c:pt idx="6">
                  <c:v>2024</c:v>
                </c:pt>
                <c:pt idx="7">
                  <c:v>2025</c:v>
                </c:pt>
              </c:numCache>
            </c:numRef>
          </c:cat>
          <c:val>
            <c:numRef>
              <c:f>'Sheet1 (2)'!$S$13:$Z$13</c:f>
              <c:numCache>
                <c:formatCode>General</c:formatCode>
                <c:ptCount val="8"/>
                <c:pt idx="0">
                  <c:v>1.7000000000000001E-4</c:v>
                </c:pt>
                <c:pt idx="1">
                  <c:v>5.7600000000000001E-4</c:v>
                </c:pt>
                <c:pt idx="2">
                  <c:v>7.6000000000000004E-4</c:v>
                </c:pt>
                <c:pt idx="3">
                  <c:v>1.4E-3</c:v>
                </c:pt>
                <c:pt idx="4">
                  <c:v>1.5E-3</c:v>
                </c:pt>
                <c:pt idx="5">
                  <c:v>1.9E-3</c:v>
                </c:pt>
                <c:pt idx="6">
                  <c:v>1.34E-3</c:v>
                </c:pt>
                <c:pt idx="7">
                  <c:v>3.1E-4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BB6-4BA0-9AC5-2AB33C0D9077}"/>
            </c:ext>
          </c:extLst>
        </c:ser>
        <c:ser>
          <c:idx val="1"/>
          <c:order val="1"/>
          <c:tx>
            <c:strRef>
              <c:f>'Sheet1 (2)'!$B$14</c:f>
              <c:strCache>
                <c:ptCount val="1"/>
                <c:pt idx="0">
                  <c:v>Liquid</c:v>
                </c:pt>
              </c:strCache>
            </c:strRef>
          </c:tx>
          <c:spPr>
            <a:solidFill>
              <a:srgbClr val="363BF4"/>
            </a:solidFill>
          </c:spPr>
          <c:invertIfNegative val="0"/>
          <c:cat>
            <c:numRef>
              <c:f>'Sheet1 (2)'!$S$12:$Z$12</c:f>
              <c:numCache>
                <c:formatCode>General</c:formatCode>
                <c:ptCount val="8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  <c:pt idx="6">
                  <c:v>2024</c:v>
                </c:pt>
                <c:pt idx="7">
                  <c:v>2025</c:v>
                </c:pt>
              </c:numCache>
            </c:numRef>
          </c:cat>
          <c:val>
            <c:numRef>
              <c:f>'Sheet1 (2)'!$S$14:$Z$14</c:f>
              <c:numCache>
                <c:formatCode>General</c:formatCode>
                <c:ptCount val="8"/>
                <c:pt idx="0">
                  <c:v>2.5000000000000001E-3</c:v>
                </c:pt>
                <c:pt idx="1">
                  <c:v>3.4199999999999999E-3</c:v>
                </c:pt>
                <c:pt idx="2">
                  <c:v>2.8999999999999998E-3</c:v>
                </c:pt>
                <c:pt idx="3">
                  <c:v>2.8999999999999998E-3</c:v>
                </c:pt>
                <c:pt idx="4">
                  <c:v>2.5000000000000001E-3</c:v>
                </c:pt>
                <c:pt idx="5">
                  <c:v>1.6999999999999999E-3</c:v>
                </c:pt>
                <c:pt idx="6">
                  <c:v>1.7099999999999999E-3</c:v>
                </c:pt>
                <c:pt idx="7">
                  <c:v>1.1000000000000001E-3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BB6-4BA0-9AC5-2AB33C0D9077}"/>
            </c:ext>
          </c:extLst>
        </c:ser>
        <c:ser>
          <c:idx val="2"/>
          <c:order val="2"/>
          <c:tx>
            <c:strRef>
              <c:f>'Sheet1 (2)'!$B$15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cat>
            <c:numRef>
              <c:f>'Sheet1 (2)'!$S$12:$Z$12</c:f>
              <c:numCache>
                <c:formatCode>General</c:formatCode>
                <c:ptCount val="8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  <c:pt idx="6">
                  <c:v>2024</c:v>
                </c:pt>
                <c:pt idx="7">
                  <c:v>2025</c:v>
                </c:pt>
              </c:numCache>
            </c:numRef>
          </c:cat>
          <c:val>
            <c:numRef>
              <c:f>'Sheet1 (2)'!$S$15:$Z$15</c:f>
              <c:numCache>
                <c:formatCode>General</c:formatCode>
                <c:ptCount val="8"/>
                <c:pt idx="0">
                  <c:v>3.0000000000000001E-3</c:v>
                </c:pt>
                <c:pt idx="1">
                  <c:v>4.0000000000000001E-3</c:v>
                </c:pt>
                <c:pt idx="2">
                  <c:v>3.5999999999999999E-3</c:v>
                </c:pt>
                <c:pt idx="3">
                  <c:v>4.3E-3</c:v>
                </c:pt>
                <c:pt idx="4">
                  <c:v>4.0000000000000001E-3</c:v>
                </c:pt>
                <c:pt idx="5">
                  <c:v>3.65E-3</c:v>
                </c:pt>
                <c:pt idx="6">
                  <c:v>3.0599999999999998E-3</c:v>
                </c:pt>
                <c:pt idx="7">
                  <c:v>1.4E-3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BB6-4BA0-9AC5-2AB33C0D90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20542640"/>
        <c:axId val="220543200"/>
      </c:barChart>
      <c:scatterChart>
        <c:scatterStyle val="smoothMarker"/>
        <c:varyColors val="0"/>
        <c:ser>
          <c:idx val="3"/>
          <c:order val="3"/>
          <c:tx>
            <c:strRef>
              <c:f>'Sheet1 (2)'!$B$16</c:f>
              <c:strCache>
                <c:ptCount val="1"/>
                <c:pt idx="0">
                  <c:v>Necsa ALARA Public Dose Level</c:v>
                </c:pt>
              </c:strCache>
            </c:strRef>
          </c:tx>
          <c:spPr>
            <a:ln>
              <a:solidFill>
                <a:schemeClr val="accent6">
                  <a:lumMod val="75000"/>
                </a:schemeClr>
              </a:solidFill>
            </a:ln>
          </c:spPr>
          <c:marker>
            <c:spPr>
              <a:solidFill>
                <a:schemeClr val="accent6">
                  <a:lumMod val="75000"/>
                </a:schemeClr>
              </a:solidFill>
              <a:ln>
                <a:solidFill>
                  <a:schemeClr val="accent6">
                    <a:lumMod val="75000"/>
                  </a:schemeClr>
                </a:solidFill>
              </a:ln>
            </c:spPr>
          </c:marker>
          <c:yVal>
            <c:numRef>
              <c:f>'Sheet1 (2)'!$S$16:$Z$16</c:f>
              <c:numCache>
                <c:formatCode>General</c:formatCode>
                <c:ptCount val="8"/>
                <c:pt idx="0">
                  <c:v>0.05</c:v>
                </c:pt>
                <c:pt idx="1">
                  <c:v>0.05</c:v>
                </c:pt>
                <c:pt idx="2">
                  <c:v>0.05</c:v>
                </c:pt>
                <c:pt idx="3">
                  <c:v>0.05</c:v>
                </c:pt>
                <c:pt idx="4">
                  <c:v>0.05</c:v>
                </c:pt>
                <c:pt idx="5">
                  <c:v>0.05</c:v>
                </c:pt>
                <c:pt idx="6">
                  <c:v>0.05</c:v>
                </c:pt>
                <c:pt idx="7">
                  <c:v>0.05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3-2BB6-4BA0-9AC5-2AB33C0D90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20542640"/>
        <c:axId val="220543200"/>
      </c:scatterChart>
      <c:catAx>
        <c:axId val="2205426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20543200"/>
        <c:crosses val="autoZero"/>
        <c:auto val="1"/>
        <c:lblAlgn val="ctr"/>
        <c:lblOffset val="100"/>
        <c:noMultiLvlLbl val="0"/>
      </c:catAx>
      <c:valAx>
        <c:axId val="220543200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ZA" sz="1400"/>
                  <a:t>mSv</a:t>
                </a:r>
              </a:p>
            </c:rich>
          </c:tx>
          <c:layout>
            <c:manualLayout>
              <c:xMode val="edge"/>
              <c:yMode val="edge"/>
              <c:x val="2.7830487033523088E-2"/>
              <c:y val="0.40884673136788136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220542640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>
        <c:manualLayout>
          <c:xMode val="edge"/>
          <c:yMode val="edge"/>
          <c:x val="2.9013254341287938E-2"/>
          <c:y val="0.92584166520380551"/>
          <c:w val="0.96756510042770549"/>
          <c:h val="7.4158334796199335E-2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234838145231846"/>
          <c:y val="2.7777777777777776E-2"/>
          <c:w val="0.55975809273840771"/>
          <c:h val="0.73114173228346457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Sheet3!$A$2</c:f>
              <c:strCache>
                <c:ptCount val="1"/>
                <c:pt idx="0">
                  <c:v>Total Dose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  <a:sp3d/>
          </c:spPr>
          <c:invertIfNegative val="0"/>
          <c:val>
            <c:numRef>
              <c:f>Sheet3!$B$2</c:f>
              <c:numCache>
                <c:formatCode>General</c:formatCode>
                <c:ptCount val="1"/>
                <c:pt idx="0">
                  <c:v>1.4E-3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B9E-4A3B-B030-5B5AB0AF3583}"/>
            </c:ext>
          </c:extLst>
        </c:ser>
        <c:ser>
          <c:idx val="1"/>
          <c:order val="1"/>
          <c:tx>
            <c:strRef>
              <c:f>Sheet3!$A$3</c:f>
              <c:strCache>
                <c:ptCount val="1"/>
                <c:pt idx="0">
                  <c:v>NNR limit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  <a:sp3d/>
          </c:spPr>
          <c:invertIfNegative val="0"/>
          <c:val>
            <c:numRef>
              <c:f>Sheet3!$B$3</c:f>
              <c:numCache>
                <c:formatCode>0.00000</c:formatCode>
                <c:ptCount val="1"/>
                <c:pt idx="0">
                  <c:v>0.25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B9E-4A3B-B030-5B5AB0AF3583}"/>
            </c:ext>
          </c:extLst>
        </c:ser>
        <c:ser>
          <c:idx val="2"/>
          <c:order val="2"/>
          <c:tx>
            <c:strRef>
              <c:f>Sheet3!$A$4</c:f>
              <c:strCache>
                <c:ptCount val="1"/>
                <c:pt idx="0">
                  <c:v>International limit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val>
            <c:numRef>
              <c:f>Sheet3!$B$4</c:f>
              <c:numCache>
                <c:formatCode>0.00000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B9E-4A3B-B030-5B5AB0AF35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708009807"/>
        <c:axId val="1708012303"/>
        <c:axId val="1712463871"/>
      </c:bar3DChart>
      <c:catAx>
        <c:axId val="170800980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blipFill>
                  <a:blip xmlns:r="http://schemas.openxmlformats.org/officeDocument/2006/relationships" r:embed="rId3"/>
                  <a:tile tx="0" ty="0" sx="100000" sy="100000" flip="none" algn="tl"/>
                </a:blip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8012303"/>
        <c:crosses val="autoZero"/>
        <c:auto val="1"/>
        <c:lblAlgn val="ctr"/>
        <c:lblOffset val="100"/>
        <c:noMultiLvlLbl val="0"/>
      </c:catAx>
      <c:valAx>
        <c:axId val="170801230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8009807"/>
        <c:crosses val="autoZero"/>
        <c:crossBetween val="between"/>
      </c:valAx>
      <c:serAx>
        <c:axId val="1712463871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8012303"/>
        <c:crosses val="autoZero"/>
      </c:ser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2B9DE1E-B1CE-4C66-85A1-B23772C0AFB7}" type="doc">
      <dgm:prSet loTypeId="urn:microsoft.com/office/officeart/2005/8/layout/h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5C2CED1-83CC-4E4B-BF69-4237FBB40C5E}">
      <dgm:prSet phldrT="[Text]" custT="1"/>
      <dgm:spPr>
        <a:xfrm>
          <a:off x="0" y="0"/>
          <a:ext cx="2888133" cy="365741"/>
        </a:xfrm>
        <a:solidFill>
          <a:srgbClr val="70AD47"/>
        </a:solidFill>
        <a:ln w="57150">
          <a:noFill/>
        </a:ln>
        <a:effectLst/>
      </dgm:spPr>
      <dgm:t>
        <a:bodyPr/>
        <a:lstStyle/>
        <a:p>
          <a:r>
            <a:rPr lang="en-US" sz="1400" b="1" dirty="0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NNR (40 NILs)</a:t>
          </a:r>
        </a:p>
      </dgm:t>
    </dgm:pt>
    <dgm:pt modelId="{31AABDA7-C0CF-4BA2-A0EF-DB0B6F1AD55B}" type="parTrans" cxnId="{7F3717BD-BB15-4A40-A584-D2756E4864AA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EE77E3A-D449-45B2-A855-16D99D208B36}" type="sibTrans" cxnId="{7F3717BD-BB15-4A40-A584-D2756E4864AA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753E8EF-9CCA-49A3-9861-1FBFDC048BB6}">
      <dgm:prSet phldrT="[Text]"/>
      <dgm:spPr>
        <a:xfrm>
          <a:off x="72538" y="365741"/>
          <a:ext cx="72185" cy="768057"/>
        </a:xfrm>
        <a:solidFill>
          <a:srgbClr val="70AD47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r>
            <a:rPr lang="en-US" dirty="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03</a:t>
          </a:r>
        </a:p>
      </dgm:t>
    </dgm:pt>
    <dgm:pt modelId="{8DBBBD90-1C30-4B6D-A55D-C4FF25A26853}" type="parTrans" cxnId="{CF0DC2C8-C9D3-40DD-97EB-65445E3AEDBC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48949B2-3BBF-4594-94A1-D606181E0386}" type="sibTrans" cxnId="{CF0DC2C8-C9D3-40DD-97EB-65445E3AEDBC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D9128CD-F817-4AE6-8AC7-8C02C580F1B4}">
      <dgm:prSet phldrT="[Text]"/>
      <dgm:spPr>
        <a:xfrm>
          <a:off x="144723" y="365741"/>
          <a:ext cx="72185" cy="768057"/>
        </a:xfrm>
        <a:solidFill>
          <a:srgbClr val="70AD47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r>
            <a:rPr lang="en-US" dirty="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04</a:t>
          </a:r>
        </a:p>
      </dgm:t>
    </dgm:pt>
    <dgm:pt modelId="{138ED50A-4175-4FE1-8D5C-9B1CE0E0EBAC}" type="parTrans" cxnId="{B0CC4EDB-4E31-4370-BD2B-983E517C9CDD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E23F447-AF33-4734-BD99-E0F8DCBA2B27}" type="sibTrans" cxnId="{B0CC4EDB-4E31-4370-BD2B-983E517C9CDD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D6FE529-76B0-4BD1-86F1-33D7BA9ED2C4}">
      <dgm:prSet phldrT="[Text]"/>
      <dgm:spPr>
        <a:xfrm>
          <a:off x="216909" y="365741"/>
          <a:ext cx="72185" cy="768057"/>
        </a:xfrm>
        <a:solidFill>
          <a:srgbClr val="70AD47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r>
            <a:rPr lang="en-US" dirty="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05</a:t>
          </a:r>
        </a:p>
      </dgm:t>
    </dgm:pt>
    <dgm:pt modelId="{1FD860EF-D1EA-4DFA-A39C-6A64F1677551}" type="parTrans" cxnId="{D2E865F1-162F-43EE-82CA-65BB5F858257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373240C-3885-4EA1-BB35-A50CABB94271}" type="sibTrans" cxnId="{D2E865F1-162F-43EE-82CA-65BB5F858257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7DB5468-D883-41EC-B0D6-30216C2EACA9}">
      <dgm:prSet phldrT="[Text]"/>
      <dgm:spPr>
        <a:xfrm>
          <a:off x="289095" y="365741"/>
          <a:ext cx="72185" cy="768057"/>
        </a:xfrm>
        <a:solidFill>
          <a:srgbClr val="70AD47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r>
            <a:rPr lang="en-US" dirty="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06</a:t>
          </a:r>
        </a:p>
      </dgm:t>
    </dgm:pt>
    <dgm:pt modelId="{B2846277-9D3E-4671-A1B4-FF55FA4769BD}" type="parTrans" cxnId="{CEEF6275-5BEC-4629-A02E-475AF111C127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D3EA83F-CB76-42EF-8F41-4B16F1F186F6}" type="sibTrans" cxnId="{CEEF6275-5BEC-4629-A02E-475AF111C127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DC69C10-E4AE-4EC3-AB81-C6C0D8E989FC}">
      <dgm:prSet phldrT="[Text]"/>
      <dgm:spPr>
        <a:xfrm>
          <a:off x="361281" y="365741"/>
          <a:ext cx="72185" cy="768057"/>
        </a:xfrm>
        <a:solidFill>
          <a:srgbClr val="70AD47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r>
            <a:rPr lang="en-US" dirty="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07</a:t>
          </a:r>
        </a:p>
      </dgm:t>
    </dgm:pt>
    <dgm:pt modelId="{55E7D899-3055-4ABC-9641-320BAFF42565}" type="parTrans" cxnId="{0F6C509F-EA40-4E7B-8ADD-32FE19F1F32A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E65ECC1-C654-4712-9991-A13F441E8D29}" type="sibTrans" cxnId="{0F6C509F-EA40-4E7B-8ADD-32FE19F1F32A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EC8234E-71AE-4A03-A555-1F5B0E15366E}">
      <dgm:prSet phldrT="[Text]"/>
      <dgm:spPr>
        <a:xfrm>
          <a:off x="433466" y="365741"/>
          <a:ext cx="72185" cy="768057"/>
        </a:xfrm>
        <a:solidFill>
          <a:srgbClr val="70AD47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r>
            <a:rPr lang="en-US" dirty="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08</a:t>
          </a:r>
        </a:p>
      </dgm:t>
    </dgm:pt>
    <dgm:pt modelId="{2C402601-77CD-4666-8A82-F84C022BCA32}" type="parTrans" cxnId="{D22E915F-1D70-42D6-BA17-98C1D4855903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9E47B15-5A89-4443-9F74-BBA492D8D79C}" type="sibTrans" cxnId="{D22E915F-1D70-42D6-BA17-98C1D4855903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285B109-D40F-44B1-ADD3-6EF3B1D9DD8B}">
      <dgm:prSet phldrT="[Text]"/>
      <dgm:spPr>
        <a:xfrm>
          <a:off x="505652" y="365741"/>
          <a:ext cx="72185" cy="768057"/>
        </a:xfrm>
        <a:solidFill>
          <a:srgbClr val="70AD47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r>
            <a:rPr lang="en-US" dirty="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09</a:t>
          </a:r>
        </a:p>
      </dgm:t>
    </dgm:pt>
    <dgm:pt modelId="{09F0BF08-47EA-4E6B-8A65-5FA7B9966B91}" type="parTrans" cxnId="{736987EE-1F95-4AE3-88C3-802A71856DE2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E542D19-7B3F-43A2-BC88-43CEEF05E2A8}" type="sibTrans" cxnId="{736987EE-1F95-4AE3-88C3-802A71856DE2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EDA39BC-1FF5-461F-8089-4F0D2F357DC4}">
      <dgm:prSet phldrT="[Text]"/>
      <dgm:spPr>
        <a:xfrm>
          <a:off x="577838" y="365741"/>
          <a:ext cx="72185" cy="768057"/>
        </a:xfrm>
        <a:solidFill>
          <a:srgbClr val="70AD47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r>
            <a:rPr lang="en-US" dirty="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10</a:t>
          </a:r>
        </a:p>
      </dgm:t>
    </dgm:pt>
    <dgm:pt modelId="{25FE52F1-8DCB-492A-B554-B55C1D8EEA8D}" type="parTrans" cxnId="{3265FD9F-ECEE-495F-9EEB-C53D4450FC56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977AA77-0C82-4DC2-861B-58CE262385AC}" type="sibTrans" cxnId="{3265FD9F-ECEE-495F-9EEB-C53D4450FC56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FEC8E55-FC88-4E94-B822-B419E6F1602C}">
      <dgm:prSet phldrT="[Text]"/>
      <dgm:spPr>
        <a:xfrm>
          <a:off x="650023" y="365741"/>
          <a:ext cx="72185" cy="768057"/>
        </a:xfrm>
        <a:solidFill>
          <a:srgbClr val="70AD47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r>
            <a:rPr lang="en-US" dirty="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11</a:t>
          </a:r>
        </a:p>
      </dgm:t>
    </dgm:pt>
    <dgm:pt modelId="{59267A09-48CA-45A2-8649-EF3811BB2E5B}" type="parTrans" cxnId="{81CE3910-235F-4FE8-A4A8-2616A8002B2F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3C41D08-2188-4C7B-8A44-715AB2D99673}" type="sibTrans" cxnId="{81CE3910-235F-4FE8-A4A8-2616A8002B2F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A6F9546-778B-429D-993E-4605B04A769D}">
      <dgm:prSet phldrT="[Text]"/>
      <dgm:spPr>
        <a:xfrm>
          <a:off x="722209" y="365741"/>
          <a:ext cx="72185" cy="768057"/>
        </a:xfrm>
        <a:solidFill>
          <a:srgbClr val="70AD47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r>
            <a:rPr lang="en-US" dirty="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12</a:t>
          </a:r>
        </a:p>
      </dgm:t>
    </dgm:pt>
    <dgm:pt modelId="{059E8DFF-7302-4300-B47A-AF88EF18F034}" type="parTrans" cxnId="{389DF4A1-8FAD-4802-8092-2647CA7A2333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2E4801F-C00D-4FF7-8C12-C4955BCAF1DA}" type="sibTrans" cxnId="{389DF4A1-8FAD-4802-8092-2647CA7A2333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0264C05-2C08-4EF7-BB75-FD43FD8662AE}">
      <dgm:prSet phldrT="[Text]"/>
      <dgm:spPr>
        <a:xfrm>
          <a:off x="794395" y="365741"/>
          <a:ext cx="72185" cy="768057"/>
        </a:xfrm>
        <a:solidFill>
          <a:srgbClr val="70AD47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r>
            <a:rPr lang="en-US" dirty="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13</a:t>
          </a:r>
        </a:p>
      </dgm:t>
    </dgm:pt>
    <dgm:pt modelId="{DD70607F-DAA7-45C9-901C-737DCD89E46C}" type="parTrans" cxnId="{55DD44A2-4F7F-4C9F-82E3-6B8B739BA676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6DD2D6A-9D20-4F57-8A26-D13D807A6C56}" type="sibTrans" cxnId="{55DD44A2-4F7F-4C9F-82E3-6B8B739BA676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D1D3C9C-CB15-443D-BE0B-356D564F7678}">
      <dgm:prSet phldrT="[Text]"/>
      <dgm:spPr>
        <a:xfrm>
          <a:off x="866580" y="365741"/>
          <a:ext cx="72185" cy="768057"/>
        </a:xfrm>
        <a:solidFill>
          <a:srgbClr val="70AD47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r>
            <a:rPr lang="en-US" dirty="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14</a:t>
          </a:r>
        </a:p>
      </dgm:t>
    </dgm:pt>
    <dgm:pt modelId="{0E086B45-D7F5-49EE-879D-A0B4F77145E4}" type="parTrans" cxnId="{4768259B-1350-491C-B4AB-28AF70008F21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F203B1C-E1C4-42D7-AF55-94EDD419954F}" type="sibTrans" cxnId="{4768259B-1350-491C-B4AB-28AF70008F21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3DCEF0A-31D2-48FF-BD95-A94CC4170A78}">
      <dgm:prSet phldrT="[Text]"/>
      <dgm:spPr>
        <a:xfrm>
          <a:off x="938766" y="365741"/>
          <a:ext cx="72185" cy="768057"/>
        </a:xfrm>
        <a:solidFill>
          <a:srgbClr val="70AD47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r>
            <a:rPr lang="en-US" dirty="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15</a:t>
          </a:r>
        </a:p>
      </dgm:t>
    </dgm:pt>
    <dgm:pt modelId="{919A95BB-6F33-42C0-8FA7-70448B167293}" type="parTrans" cxnId="{9403C2C3-EFAB-4F04-BF49-D8911F6DDF63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5DC44D6-401B-4147-8D5A-AA9F01EB1BF8}" type="sibTrans" cxnId="{9403C2C3-EFAB-4F04-BF49-D8911F6DDF63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A0E140A-6492-4ADD-956E-E3E4AF9A8FF1}">
      <dgm:prSet phldrT="[Text]"/>
      <dgm:spPr>
        <a:xfrm>
          <a:off x="1010952" y="365741"/>
          <a:ext cx="72185" cy="768057"/>
        </a:xfrm>
        <a:solidFill>
          <a:srgbClr val="70AD47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r>
            <a:rPr lang="en-US" dirty="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16</a:t>
          </a:r>
        </a:p>
      </dgm:t>
    </dgm:pt>
    <dgm:pt modelId="{27FA8F99-4C03-4DFF-998C-FB3123FCCE0E}" type="parTrans" cxnId="{15FD737A-BD78-4955-98FB-5C07DE3BADD1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75A0677-49DE-4101-A340-F7D84DCFCE36}" type="sibTrans" cxnId="{15FD737A-BD78-4955-98FB-5C07DE3BADD1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977FFA1-B4C5-4489-AB3A-23B8273B7020}">
      <dgm:prSet phldrT="[Text]"/>
      <dgm:spPr>
        <a:xfrm>
          <a:off x="1083138" y="365741"/>
          <a:ext cx="72185" cy="768057"/>
        </a:xfrm>
        <a:solidFill>
          <a:srgbClr val="70AD47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r>
            <a:rPr lang="en-US" dirty="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17</a:t>
          </a:r>
        </a:p>
      </dgm:t>
    </dgm:pt>
    <dgm:pt modelId="{31E763E0-7B6F-4CCB-9911-9373AF114378}" type="parTrans" cxnId="{00060E71-45AA-41F5-AF77-E52B68B361A3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7B69828-3A05-47C0-9500-7B85B5996072}" type="sibTrans" cxnId="{00060E71-45AA-41F5-AF77-E52B68B361A3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6C640ED-B3EA-455E-8502-CE1D33B99766}">
      <dgm:prSet phldrT="[Text]"/>
      <dgm:spPr>
        <a:xfrm>
          <a:off x="1155323" y="365741"/>
          <a:ext cx="72185" cy="768057"/>
        </a:xfrm>
        <a:solidFill>
          <a:srgbClr val="70AD47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r>
            <a:rPr lang="en-US" dirty="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18</a:t>
          </a:r>
        </a:p>
      </dgm:t>
    </dgm:pt>
    <dgm:pt modelId="{3DCA9735-93C7-4C89-AF2C-ED8E34990632}" type="parTrans" cxnId="{E6EE74C1-F079-42BC-A778-11B5155DCA5E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F21619E-B559-4574-8B44-9ABE1FB3DA37}" type="sibTrans" cxnId="{E6EE74C1-F079-42BC-A778-11B5155DCA5E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8FE4F67-7535-418B-A387-154CD97DB9A4}">
      <dgm:prSet phldrT="[Text]"/>
      <dgm:spPr>
        <a:xfrm>
          <a:off x="1227509" y="365741"/>
          <a:ext cx="72185" cy="768057"/>
        </a:xfrm>
        <a:solidFill>
          <a:srgbClr val="70AD47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r>
            <a:rPr lang="en-US" dirty="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19</a:t>
          </a:r>
        </a:p>
      </dgm:t>
    </dgm:pt>
    <dgm:pt modelId="{0409BEFD-2845-422E-ACF9-2C05136AB357}" type="parTrans" cxnId="{2378C22F-3312-4EDC-BA9E-CE5973932A56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0D9A3F9-41AA-4D8A-BD62-9007973296B3}" type="sibTrans" cxnId="{2378C22F-3312-4EDC-BA9E-CE5973932A56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4C39EF3-AC5A-4C07-B618-E5BDC044620C}">
      <dgm:prSet phldrT="[Text]"/>
      <dgm:spPr>
        <a:xfrm>
          <a:off x="1299695" y="365741"/>
          <a:ext cx="72185" cy="768057"/>
        </a:xfrm>
        <a:solidFill>
          <a:srgbClr val="70AD47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r>
            <a:rPr lang="en-US" dirty="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20</a:t>
          </a:r>
        </a:p>
      </dgm:t>
    </dgm:pt>
    <dgm:pt modelId="{184551D5-4C75-4845-87B2-A1A500F21CAB}" type="parTrans" cxnId="{A6CEB0BA-48B6-4C01-BB21-0C3015E19F8C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C30F149-EEDF-470C-BF72-0AE6E8E83F2C}" type="sibTrans" cxnId="{A6CEB0BA-48B6-4C01-BB21-0C3015E19F8C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D14BDED-20C9-4B94-8C02-CDB0DBBEC60C}">
      <dgm:prSet phldrT="[Text]"/>
      <dgm:spPr>
        <a:xfrm>
          <a:off x="1371880" y="365741"/>
          <a:ext cx="72185" cy="768057"/>
        </a:xfrm>
        <a:solidFill>
          <a:srgbClr val="70AD47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r>
            <a:rPr lang="en-US" dirty="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21</a:t>
          </a:r>
        </a:p>
      </dgm:t>
    </dgm:pt>
    <dgm:pt modelId="{B11D7222-B510-4C58-8CB7-EBD532BBDA20}" type="parTrans" cxnId="{2977AF9F-D200-4DAC-9F1B-BDA242A636B6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1F7707B-672F-4B6E-BD52-2BB663192ED5}" type="sibTrans" cxnId="{2977AF9F-D200-4DAC-9F1B-BDA242A636B6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4EAFE7B-0223-44E7-86BA-AB0DE7D439EB}">
      <dgm:prSet phldrT="[Text]"/>
      <dgm:spPr>
        <a:xfrm>
          <a:off x="1444066" y="365741"/>
          <a:ext cx="72185" cy="768057"/>
        </a:xfrm>
        <a:solidFill>
          <a:srgbClr val="70AD47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r>
            <a:rPr lang="en-US" dirty="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22</a:t>
          </a:r>
        </a:p>
      </dgm:t>
    </dgm:pt>
    <dgm:pt modelId="{6E96554B-7439-4088-9FAF-B6A7B568B266}" type="parTrans" cxnId="{637F4176-FD5E-4993-BA52-96D28678D9E4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0BF6963-5378-43C4-BE77-83A5D41F8D34}" type="sibTrans" cxnId="{637F4176-FD5E-4993-BA52-96D28678D9E4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9F92796-0D75-4BAB-8AF4-D3023DD1C3D3}">
      <dgm:prSet phldrT="[Text]"/>
      <dgm:spPr>
        <a:xfrm>
          <a:off x="1516252" y="365741"/>
          <a:ext cx="72185" cy="768057"/>
        </a:xfrm>
        <a:solidFill>
          <a:srgbClr val="70AD47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r>
            <a:rPr lang="en-US" dirty="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23</a:t>
          </a:r>
        </a:p>
      </dgm:t>
    </dgm:pt>
    <dgm:pt modelId="{27303F68-3656-42F6-A87B-696B71D5CF26}" type="parTrans" cxnId="{729EE6A2-6492-45FA-A7FC-8D07EE5C61A4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5ADE9C5-F4C6-44B1-84BB-0A0B6DC5DB77}" type="sibTrans" cxnId="{729EE6A2-6492-45FA-A7FC-8D07EE5C61A4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17EE8CA-5FE7-4860-9551-93CEAF467A49}">
      <dgm:prSet phldrT="[Text]"/>
      <dgm:spPr>
        <a:xfrm>
          <a:off x="1588437" y="365741"/>
          <a:ext cx="72185" cy="768057"/>
        </a:xfrm>
        <a:solidFill>
          <a:srgbClr val="70AD47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r>
            <a:rPr lang="en-US" dirty="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24</a:t>
          </a:r>
        </a:p>
      </dgm:t>
    </dgm:pt>
    <dgm:pt modelId="{903DF28D-0E99-483D-A076-8F056E5CED0B}" type="parTrans" cxnId="{4A3E6FAC-B9DA-496C-A8D6-D3DAC58FC4D9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303BD3E-11CA-4C86-97E9-204ACA720CAF}" type="sibTrans" cxnId="{4A3E6FAC-B9DA-496C-A8D6-D3DAC58FC4D9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FBF0C62-F94E-429B-8DD3-0623533BA8E8}">
      <dgm:prSet phldrT="[Text]"/>
      <dgm:spPr>
        <a:xfrm>
          <a:off x="1660623" y="365741"/>
          <a:ext cx="72185" cy="768057"/>
        </a:xfrm>
        <a:solidFill>
          <a:srgbClr val="70AD47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r>
            <a:rPr lang="en-US" dirty="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25</a:t>
          </a:r>
        </a:p>
      </dgm:t>
    </dgm:pt>
    <dgm:pt modelId="{39B4F37B-796D-4E80-BEDE-15823F54BC1C}" type="parTrans" cxnId="{5C335428-412E-41F5-BAE4-9356D5AB944F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4563AA8-F4E7-4A44-9544-C47146A1AD7B}" type="sibTrans" cxnId="{5C335428-412E-41F5-BAE4-9356D5AB944F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A41A8B8-9E55-42C3-9116-E7DBEA512541}">
      <dgm:prSet phldrT="[Text]"/>
      <dgm:spPr>
        <a:xfrm>
          <a:off x="1732809" y="365741"/>
          <a:ext cx="72185" cy="768057"/>
        </a:xfrm>
        <a:solidFill>
          <a:srgbClr val="70AD47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r>
            <a:rPr lang="en-US" dirty="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26</a:t>
          </a:r>
        </a:p>
      </dgm:t>
    </dgm:pt>
    <dgm:pt modelId="{A7165D84-7B0B-4028-9137-1B72C01E20E0}" type="parTrans" cxnId="{1B39479C-779A-49A4-9B18-9EE1AB048761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73E473B-FBB4-4C46-85F5-AFEACBABA9FE}" type="sibTrans" cxnId="{1B39479C-779A-49A4-9B18-9EE1AB048761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79BB2C2-6B18-42F8-ACC1-CB8006524160}">
      <dgm:prSet phldrT="[Text]"/>
      <dgm:spPr>
        <a:xfrm>
          <a:off x="1804994" y="365741"/>
          <a:ext cx="72185" cy="768057"/>
        </a:xfrm>
        <a:solidFill>
          <a:srgbClr val="70AD47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r>
            <a:rPr lang="en-US" dirty="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27</a:t>
          </a:r>
        </a:p>
      </dgm:t>
    </dgm:pt>
    <dgm:pt modelId="{16D18342-2392-4287-915F-9FD77E8380D2}" type="parTrans" cxnId="{F34D3293-E482-4FC9-894D-A94BED0B983C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C3AFCA9-0052-49E9-8485-170E0A99DD6E}" type="sibTrans" cxnId="{F34D3293-E482-4FC9-894D-A94BED0B983C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316A738-75A3-477B-AED2-7C46EA5E8974}">
      <dgm:prSet phldrT="[Text]"/>
      <dgm:spPr>
        <a:xfrm>
          <a:off x="1877180" y="365741"/>
          <a:ext cx="72185" cy="768057"/>
        </a:xfrm>
        <a:solidFill>
          <a:srgbClr val="70AD47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r>
            <a:rPr lang="en-US" dirty="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28</a:t>
          </a:r>
        </a:p>
      </dgm:t>
    </dgm:pt>
    <dgm:pt modelId="{4ACD146D-9E26-4CE2-B473-7CDD697D4CAF}" type="parTrans" cxnId="{411E57D6-ECAC-4D3A-B6A0-998479BB804E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E5250F8-C115-4BBB-9658-EE1181A01F0E}" type="sibTrans" cxnId="{411E57D6-ECAC-4D3A-B6A0-998479BB804E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6CE66AB-BFC8-46F5-8D81-A3DA21C6A928}">
      <dgm:prSet phldrT="[Text]"/>
      <dgm:spPr>
        <a:xfrm>
          <a:off x="1949366" y="365741"/>
          <a:ext cx="72185" cy="768057"/>
        </a:xfrm>
        <a:solidFill>
          <a:srgbClr val="70AD47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r>
            <a:rPr lang="en-US" dirty="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29</a:t>
          </a:r>
        </a:p>
      </dgm:t>
    </dgm:pt>
    <dgm:pt modelId="{A6B2CB6D-87BC-4C82-B22E-BD7E76DC945B}" type="parTrans" cxnId="{3229CC9C-C06B-471D-B5A7-E5EE3FD6F5FD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2E165F9-5BC8-4BF0-940B-273CFC382DF4}" type="sibTrans" cxnId="{3229CC9C-C06B-471D-B5A7-E5EE3FD6F5FD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16E64C1-308E-48EA-AE30-20DAF9995D8C}">
      <dgm:prSet phldrT="[Text]"/>
      <dgm:spPr>
        <a:xfrm>
          <a:off x="2021552" y="365741"/>
          <a:ext cx="72185" cy="768057"/>
        </a:xfrm>
        <a:solidFill>
          <a:srgbClr val="70AD47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r>
            <a:rPr lang="en-US" dirty="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30</a:t>
          </a:r>
        </a:p>
      </dgm:t>
    </dgm:pt>
    <dgm:pt modelId="{A6F61EBB-DF37-4F1D-AD4E-75BC6DAD4D10}" type="parTrans" cxnId="{775400EE-EE5C-4D8F-B938-8C12236D9E79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C7A462D-AC99-40A0-A1E7-4839B562FDAF}" type="sibTrans" cxnId="{775400EE-EE5C-4D8F-B938-8C12236D9E79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EB5FC70-7D9B-40FB-A9B8-DBD429257F47}">
      <dgm:prSet phldrT="[Text]"/>
      <dgm:spPr>
        <a:xfrm>
          <a:off x="2093737" y="365741"/>
          <a:ext cx="72185" cy="768057"/>
        </a:xfrm>
        <a:solidFill>
          <a:srgbClr val="70AD47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r>
            <a:rPr lang="en-US" dirty="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31</a:t>
          </a:r>
        </a:p>
      </dgm:t>
    </dgm:pt>
    <dgm:pt modelId="{17F5B4DB-2385-4285-8088-26DED5AB2558}" type="parTrans" cxnId="{CE773BC4-A1DA-41D5-8CB0-DC1875BFFEF3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062672A-3829-46F1-9369-C3602C17D975}" type="sibTrans" cxnId="{CE773BC4-A1DA-41D5-8CB0-DC1875BFFEF3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0DDF69C-6AF5-4177-B226-0B6DE5FFFBE2}">
      <dgm:prSet phldrT="[Text]"/>
      <dgm:spPr>
        <a:xfrm>
          <a:off x="2165923" y="365741"/>
          <a:ext cx="72185" cy="768057"/>
        </a:xfrm>
        <a:solidFill>
          <a:srgbClr val="70AD47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r>
            <a:rPr lang="en-US" dirty="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32</a:t>
          </a:r>
        </a:p>
      </dgm:t>
    </dgm:pt>
    <dgm:pt modelId="{4F799EE6-9EB0-4AB0-896B-4CEE0605E2B8}" type="parTrans" cxnId="{4FDE7606-5B22-4D41-BEF5-CA9F71CEF513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19D7C53-F285-46FE-A96C-59B6AAA3E780}" type="sibTrans" cxnId="{4FDE7606-5B22-4D41-BEF5-CA9F71CEF513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2FAE289-F4DC-456F-BE22-06B97502EE03}">
      <dgm:prSet phldrT="[Text]"/>
      <dgm:spPr>
        <a:xfrm>
          <a:off x="2238109" y="365741"/>
          <a:ext cx="72185" cy="768057"/>
        </a:xfrm>
        <a:solidFill>
          <a:srgbClr val="70AD47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r>
            <a:rPr lang="en-US" dirty="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33</a:t>
          </a:r>
        </a:p>
      </dgm:t>
    </dgm:pt>
    <dgm:pt modelId="{6EC7FBD9-261C-42F8-8B92-D6A4178ACA61}" type="parTrans" cxnId="{9C2FEC46-88E4-4041-AA7D-40E3F2595417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565EA19-1039-487E-BAFB-3F6C0D4323C7}" type="sibTrans" cxnId="{9C2FEC46-88E4-4041-AA7D-40E3F2595417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A76AC8D-4DF8-4257-A32F-DE3CB36415BB}">
      <dgm:prSet phldrT="[Text]"/>
      <dgm:spPr>
        <a:xfrm>
          <a:off x="2310294" y="365741"/>
          <a:ext cx="72185" cy="768057"/>
        </a:xfrm>
        <a:solidFill>
          <a:srgbClr val="70AD47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r>
            <a:rPr lang="en-US" dirty="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34</a:t>
          </a:r>
        </a:p>
      </dgm:t>
    </dgm:pt>
    <dgm:pt modelId="{3B19D746-36A0-4A6D-8ABA-81E00824E700}" type="parTrans" cxnId="{07EDA186-E652-4CB5-98DB-454856F6D8FD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8A88102-9C28-492C-B316-1F690936581C}" type="sibTrans" cxnId="{07EDA186-E652-4CB5-98DB-454856F6D8FD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8C0509E-C19D-4246-B276-BA20AC906401}">
      <dgm:prSet phldrT="[Text]"/>
      <dgm:spPr>
        <a:xfrm>
          <a:off x="2382480" y="365741"/>
          <a:ext cx="72185" cy="768057"/>
        </a:xfrm>
        <a:solidFill>
          <a:srgbClr val="70AD47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r>
            <a:rPr lang="en-US" dirty="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35</a:t>
          </a:r>
        </a:p>
      </dgm:t>
    </dgm:pt>
    <dgm:pt modelId="{EBEE0EAA-F3A9-4499-9777-38D249D4CD37}" type="parTrans" cxnId="{DE0F09D5-56A0-4AD7-8438-0D17BB2E34AB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36B61FC-6F4A-4AB0-B780-4A2B531BC96B}" type="sibTrans" cxnId="{DE0F09D5-56A0-4AD7-8438-0D17BB2E34AB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D9C18AD-30A0-40B7-B8B2-F26752775210}">
      <dgm:prSet phldrT="[Text]"/>
      <dgm:spPr>
        <a:xfrm>
          <a:off x="2454666" y="365741"/>
          <a:ext cx="72185" cy="768057"/>
        </a:xfrm>
        <a:solidFill>
          <a:srgbClr val="70AD47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r>
            <a:rPr lang="en-US" dirty="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36</a:t>
          </a:r>
        </a:p>
      </dgm:t>
    </dgm:pt>
    <dgm:pt modelId="{C2C186C8-C0F7-44A8-B41D-B7755A8CA2A0}" type="parTrans" cxnId="{44D01134-0490-47A8-BF81-5B8814CD36A0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CE8FEC9-259F-42E9-94E4-B7BD3CBB3C94}" type="sibTrans" cxnId="{44D01134-0490-47A8-BF81-5B8814CD36A0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2D9FB18-AFFF-43D7-AED1-D0FAEF62C600}">
      <dgm:prSet phldrT="[Text]"/>
      <dgm:spPr>
        <a:xfrm>
          <a:off x="2526851" y="365741"/>
          <a:ext cx="72185" cy="768057"/>
        </a:xfrm>
        <a:solidFill>
          <a:srgbClr val="70AD47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r>
            <a:rPr lang="en-US" dirty="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37</a:t>
          </a:r>
        </a:p>
      </dgm:t>
    </dgm:pt>
    <dgm:pt modelId="{6763F2FB-7E8B-496A-987B-B158613C9F06}" type="parTrans" cxnId="{908DEF67-E32D-473E-804C-BC0C144C3651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C41AC7C-1DF9-4896-88E4-A1B19E419563}" type="sibTrans" cxnId="{908DEF67-E32D-473E-804C-BC0C144C3651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3D0E183-FB17-4678-BF0A-1F6780EDBDD8}">
      <dgm:prSet phldrT="[Text]"/>
      <dgm:spPr>
        <a:xfrm>
          <a:off x="2599037" y="365741"/>
          <a:ext cx="72185" cy="768057"/>
        </a:xfrm>
        <a:solidFill>
          <a:srgbClr val="70AD47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r>
            <a:rPr lang="en-US" dirty="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38</a:t>
          </a:r>
        </a:p>
      </dgm:t>
    </dgm:pt>
    <dgm:pt modelId="{C38D8B4C-9B87-4867-B0C3-E6A6DE3F823F}" type="parTrans" cxnId="{CD357461-CDCB-425E-A770-3F258CD4EDE9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1E7E200-EB10-414F-962F-67BA4F3215EE}" type="sibTrans" cxnId="{CD357461-CDCB-425E-A770-3F258CD4EDE9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A747D37-E0A6-4044-9F3B-07ADBDA7437D}">
      <dgm:prSet phldrT="[Text]"/>
      <dgm:spPr>
        <a:xfrm>
          <a:off x="2671223" y="365741"/>
          <a:ext cx="72185" cy="768057"/>
        </a:xfrm>
        <a:solidFill>
          <a:srgbClr val="70AD47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r>
            <a:rPr lang="en-US" dirty="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39</a:t>
          </a:r>
        </a:p>
      </dgm:t>
    </dgm:pt>
    <dgm:pt modelId="{1C8A0785-D822-4D92-9334-E9002B727695}" type="parTrans" cxnId="{EFA67113-68D6-490E-ADB3-7B0C393DBD44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4797544-B7A2-44EB-8200-A74F7300CD2E}" type="sibTrans" cxnId="{EFA67113-68D6-490E-ADB3-7B0C393DBD44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4FD67CF-605B-4F08-928D-76487899A5A4}">
      <dgm:prSet phldrT="[Text]"/>
      <dgm:spPr>
        <a:xfrm>
          <a:off x="2743409" y="365741"/>
          <a:ext cx="72185" cy="768057"/>
        </a:xfrm>
        <a:solidFill>
          <a:srgbClr val="70AD47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r>
            <a:rPr lang="en-US" dirty="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40</a:t>
          </a:r>
        </a:p>
      </dgm:t>
    </dgm:pt>
    <dgm:pt modelId="{75A4B505-FB14-4105-8CF3-5E9F7D8139FD}" type="parTrans" cxnId="{D8BAF24F-56F3-4192-A30C-338575AE9BAA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CE309C0-1B46-4ED4-BCED-347CA00EC745}" type="sibTrans" cxnId="{D8BAF24F-56F3-4192-A30C-338575AE9BAA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A4F8822-2F5D-41C5-9974-BA333AEB550E}">
      <dgm:prSet phldrT="[Text]"/>
      <dgm:spPr>
        <a:xfrm>
          <a:off x="2815594" y="365741"/>
          <a:ext cx="72185" cy="768057"/>
        </a:xfrm>
        <a:solidFill>
          <a:srgbClr val="70AD47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r>
            <a:rPr lang="en-US" dirty="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41</a:t>
          </a:r>
        </a:p>
      </dgm:t>
    </dgm:pt>
    <dgm:pt modelId="{F0922573-E3E8-41B8-81C3-4DA5858D316D}" type="parTrans" cxnId="{D7F6DE48-64CC-4067-A075-902818F73588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5133960-1C88-48B7-9208-D8EB35E4EF72}" type="sibTrans" cxnId="{D7F6DE48-64CC-4067-A075-902818F73588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7FB8662-2968-4400-9C78-97F0280023A9}">
      <dgm:prSet phldrT="[Text]"/>
      <dgm:spPr>
        <a:xfrm>
          <a:off x="352" y="365741"/>
          <a:ext cx="72185" cy="768057"/>
        </a:xfrm>
        <a:solidFill>
          <a:srgbClr val="70AD47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r>
            <a:rPr lang="en-US" dirty="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02</a:t>
          </a:r>
        </a:p>
      </dgm:t>
    </dgm:pt>
    <dgm:pt modelId="{5C4F621D-616D-4E1D-BAB5-F1193353AC70}" type="sibTrans" cxnId="{5F554EA0-D2F5-473E-8B95-6A8E5E3F8CB1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CAAB3B8-216D-4116-8034-654443BC4EEE}" type="parTrans" cxnId="{5F554EA0-D2F5-473E-8B95-6A8E5E3F8CB1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0ADB130-69A4-4AAB-BB33-95EB38CB6357}" type="pres">
      <dgm:prSet presAssocID="{22B9DE1E-B1CE-4C66-85A1-B23772C0AFB7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24A3638-7AA1-4D66-B9BA-177F27A155F9}" type="pres">
      <dgm:prSet presAssocID="{F5C2CED1-83CC-4E4B-BF69-4237FBB40C5E}" presName="roof" presStyleLbl="dkBgShp" presStyleIdx="0" presStyleCnt="2"/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65888C8F-A329-4807-89D2-6DEA8CC57202}" type="pres">
      <dgm:prSet presAssocID="{F5C2CED1-83CC-4E4B-BF69-4237FBB40C5E}" presName="pillars" presStyleCnt="0"/>
      <dgm:spPr/>
    </dgm:pt>
    <dgm:pt modelId="{A1E21121-B517-4B0A-B4FC-79A5D00273A2}" type="pres">
      <dgm:prSet presAssocID="{F5C2CED1-83CC-4E4B-BF69-4237FBB40C5E}" presName="pillar1" presStyleLbl="node1" presStyleIdx="0" presStyleCnt="40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88E4CECA-E8E3-4D60-BB37-652C7543CA2C}" type="pres">
      <dgm:prSet presAssocID="{4753E8EF-9CCA-49A3-9861-1FBFDC048BB6}" presName="pillarX" presStyleLbl="node1" presStyleIdx="1" presStyleCnt="40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D33B601E-A3B0-4EDA-80A8-C78FBB44D322}" type="pres">
      <dgm:prSet presAssocID="{0D9128CD-F817-4AE6-8AC7-8C02C580F1B4}" presName="pillarX" presStyleLbl="node1" presStyleIdx="2" presStyleCnt="40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6B844294-CDCD-49BE-A1E7-4803128DBD3B}" type="pres">
      <dgm:prSet presAssocID="{2D6FE529-76B0-4BD1-86F1-33D7BA9ED2C4}" presName="pillarX" presStyleLbl="node1" presStyleIdx="3" presStyleCnt="40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F686270D-969A-4CB9-8924-1CE6D6FE8842}" type="pres">
      <dgm:prSet presAssocID="{87DB5468-D883-41EC-B0D6-30216C2EACA9}" presName="pillarX" presStyleLbl="node1" presStyleIdx="4" presStyleCnt="40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35230502-10CC-4CAD-9841-B36A276FFEA2}" type="pres">
      <dgm:prSet presAssocID="{FDC69C10-E4AE-4EC3-AB81-C6C0D8E989FC}" presName="pillarX" presStyleLbl="node1" presStyleIdx="5" presStyleCnt="40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4E63EEAD-6ADB-4204-8935-774B27403D0E}" type="pres">
      <dgm:prSet presAssocID="{8EC8234E-71AE-4A03-A555-1F5B0E15366E}" presName="pillarX" presStyleLbl="node1" presStyleIdx="6" presStyleCnt="40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C974A918-8567-4DD8-BF74-61A14A43CA1E}" type="pres">
      <dgm:prSet presAssocID="{E285B109-D40F-44B1-ADD3-6EF3B1D9DD8B}" presName="pillarX" presStyleLbl="node1" presStyleIdx="7" presStyleCnt="40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633C77F7-7618-43B8-BB2C-FC409A24340F}" type="pres">
      <dgm:prSet presAssocID="{EEDA39BC-1FF5-461F-8089-4F0D2F357DC4}" presName="pillarX" presStyleLbl="node1" presStyleIdx="8" presStyleCnt="40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73BC4CD4-4222-41BB-B742-2EDE99A5DD5D}" type="pres">
      <dgm:prSet presAssocID="{9FEC8E55-FC88-4E94-B822-B419E6F1602C}" presName="pillarX" presStyleLbl="node1" presStyleIdx="9" presStyleCnt="40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6773E067-E399-4BF1-9EAD-05F5603D55D4}" type="pres">
      <dgm:prSet presAssocID="{4A6F9546-778B-429D-993E-4605B04A769D}" presName="pillarX" presStyleLbl="node1" presStyleIdx="10" presStyleCnt="40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3A4EBDA8-79F3-46EB-BFF0-F1FF24E7036C}" type="pres">
      <dgm:prSet presAssocID="{80264C05-2C08-4EF7-BB75-FD43FD8662AE}" presName="pillarX" presStyleLbl="node1" presStyleIdx="11" presStyleCnt="40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0B66822A-9C09-4E7B-A3B3-69325E908FC5}" type="pres">
      <dgm:prSet presAssocID="{1D1D3C9C-CB15-443D-BE0B-356D564F7678}" presName="pillarX" presStyleLbl="node1" presStyleIdx="12" presStyleCnt="40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0E48DF71-55BD-4C98-91D2-DA2B656D6F1D}" type="pres">
      <dgm:prSet presAssocID="{F3DCEF0A-31D2-48FF-BD95-A94CC4170A78}" presName="pillarX" presStyleLbl="node1" presStyleIdx="13" presStyleCnt="40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D8BD2FED-7429-4C0A-9498-914B5300D6D5}" type="pres">
      <dgm:prSet presAssocID="{DA0E140A-6492-4ADD-956E-E3E4AF9A8FF1}" presName="pillarX" presStyleLbl="node1" presStyleIdx="14" presStyleCnt="40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BED0F108-809E-4589-83D9-FC2C112F6BAD}" type="pres">
      <dgm:prSet presAssocID="{9977FFA1-B4C5-4489-AB3A-23B8273B7020}" presName="pillarX" presStyleLbl="node1" presStyleIdx="15" presStyleCnt="40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160D5638-07C3-43D8-8311-97B16E2937AF}" type="pres">
      <dgm:prSet presAssocID="{16C640ED-B3EA-455E-8502-CE1D33B99766}" presName="pillarX" presStyleLbl="node1" presStyleIdx="16" presStyleCnt="40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2860999E-79A0-4C46-BBC1-0424000739E4}" type="pres">
      <dgm:prSet presAssocID="{B8FE4F67-7535-418B-A387-154CD97DB9A4}" presName="pillarX" presStyleLbl="node1" presStyleIdx="17" presStyleCnt="40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CE9DD549-589A-432F-B724-AE0FE31452DD}" type="pres">
      <dgm:prSet presAssocID="{84C39EF3-AC5A-4C07-B618-E5BDC044620C}" presName="pillarX" presStyleLbl="node1" presStyleIdx="18" presStyleCnt="40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5547F2B4-99A4-48DD-A2E2-EDB989B9F9C0}" type="pres">
      <dgm:prSet presAssocID="{1D14BDED-20C9-4B94-8C02-CDB0DBBEC60C}" presName="pillarX" presStyleLbl="node1" presStyleIdx="19" presStyleCnt="40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4DBD08F5-B6C2-44E3-B517-6EAC26764173}" type="pres">
      <dgm:prSet presAssocID="{34EAFE7B-0223-44E7-86BA-AB0DE7D439EB}" presName="pillarX" presStyleLbl="node1" presStyleIdx="20" presStyleCnt="40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EFC5902C-6925-45EC-8FE8-F17A9F733E36}" type="pres">
      <dgm:prSet presAssocID="{49F92796-0D75-4BAB-8AF4-D3023DD1C3D3}" presName="pillarX" presStyleLbl="node1" presStyleIdx="21" presStyleCnt="40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8C4F45F5-7C07-4C8E-A5D8-C7EA1C94544B}" type="pres">
      <dgm:prSet presAssocID="{017EE8CA-5FE7-4860-9551-93CEAF467A49}" presName="pillarX" presStyleLbl="node1" presStyleIdx="22" presStyleCnt="40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14A2AF1B-546F-4E97-921A-BC6946209946}" type="pres">
      <dgm:prSet presAssocID="{1FBF0C62-F94E-429B-8DD3-0623533BA8E8}" presName="pillarX" presStyleLbl="node1" presStyleIdx="23" presStyleCnt="40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29498654-B666-42F8-AB47-EF03F784C22B}" type="pres">
      <dgm:prSet presAssocID="{5A41A8B8-9E55-42C3-9116-E7DBEA512541}" presName="pillarX" presStyleLbl="node1" presStyleIdx="24" presStyleCnt="40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09354E80-58AC-4B6A-B227-3268AA080516}" type="pres">
      <dgm:prSet presAssocID="{779BB2C2-6B18-42F8-ACC1-CB8006524160}" presName="pillarX" presStyleLbl="node1" presStyleIdx="25" presStyleCnt="40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1A9853D7-2986-46F3-83BC-95B9424C784F}" type="pres">
      <dgm:prSet presAssocID="{E316A738-75A3-477B-AED2-7C46EA5E8974}" presName="pillarX" presStyleLbl="node1" presStyleIdx="26" presStyleCnt="40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1E8A80B7-F89A-4F38-9E4C-13636E5F3F11}" type="pres">
      <dgm:prSet presAssocID="{36CE66AB-BFC8-46F5-8D81-A3DA21C6A928}" presName="pillarX" presStyleLbl="node1" presStyleIdx="27" presStyleCnt="40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B09DF5F7-3D73-46E1-ADF3-9CA62F7E49CC}" type="pres">
      <dgm:prSet presAssocID="{116E64C1-308E-48EA-AE30-20DAF9995D8C}" presName="pillarX" presStyleLbl="node1" presStyleIdx="28" presStyleCnt="40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C58F7D25-8D07-430A-888C-8351A1E723F7}" type="pres">
      <dgm:prSet presAssocID="{1EB5FC70-7D9B-40FB-A9B8-DBD429257F47}" presName="pillarX" presStyleLbl="node1" presStyleIdx="29" presStyleCnt="40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96D8412E-6124-41B6-84AA-E950A8BE6EE0}" type="pres">
      <dgm:prSet presAssocID="{C0DDF69C-6AF5-4177-B226-0B6DE5FFFBE2}" presName="pillarX" presStyleLbl="node1" presStyleIdx="30" presStyleCnt="40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BC393797-BFE5-40CA-8DE4-B3F7125661B2}" type="pres">
      <dgm:prSet presAssocID="{12FAE289-F4DC-456F-BE22-06B97502EE03}" presName="pillarX" presStyleLbl="node1" presStyleIdx="31" presStyleCnt="40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576BC0B8-74BE-4829-9250-7C4159991FE2}" type="pres">
      <dgm:prSet presAssocID="{5A76AC8D-4DF8-4257-A32F-DE3CB36415BB}" presName="pillarX" presStyleLbl="node1" presStyleIdx="32" presStyleCnt="40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8DA73A7F-656F-448B-923E-5B5D6145472E}" type="pres">
      <dgm:prSet presAssocID="{38C0509E-C19D-4246-B276-BA20AC906401}" presName="pillarX" presStyleLbl="node1" presStyleIdx="33" presStyleCnt="40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8E38ADE3-4B8A-4BAF-ABF0-2E7C9156B020}" type="pres">
      <dgm:prSet presAssocID="{9D9C18AD-30A0-40B7-B8B2-F26752775210}" presName="pillarX" presStyleLbl="node1" presStyleIdx="34" presStyleCnt="40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8771DB22-E9FF-478A-86DA-9381F3346D76}" type="pres">
      <dgm:prSet presAssocID="{F2D9FB18-AFFF-43D7-AED1-D0FAEF62C600}" presName="pillarX" presStyleLbl="node1" presStyleIdx="35" presStyleCnt="40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26267FAA-1FE4-4A42-AA89-1D9134BEEA25}" type="pres">
      <dgm:prSet presAssocID="{33D0E183-FB17-4678-BF0A-1F6780EDBDD8}" presName="pillarX" presStyleLbl="node1" presStyleIdx="36" presStyleCnt="40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CD92A5BD-0802-42ED-BCD2-9894C89F1856}" type="pres">
      <dgm:prSet presAssocID="{AA747D37-E0A6-4044-9F3B-07ADBDA7437D}" presName="pillarX" presStyleLbl="node1" presStyleIdx="37" presStyleCnt="40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45FD6A7F-0AA7-4DD3-9318-A7DDC743950B}" type="pres">
      <dgm:prSet presAssocID="{54FD67CF-605B-4F08-928D-76487899A5A4}" presName="pillarX" presStyleLbl="node1" presStyleIdx="38" presStyleCnt="40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0C83CE2C-48BE-48ED-A465-7F0F51CC9380}" type="pres">
      <dgm:prSet presAssocID="{0A4F8822-2F5D-41C5-9974-BA333AEB550E}" presName="pillarX" presStyleLbl="node1" presStyleIdx="39" presStyleCnt="40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78B47842-BC20-4A0A-ACE6-A53ED399942C}" type="pres">
      <dgm:prSet presAssocID="{F5C2CED1-83CC-4E4B-BF69-4237FBB40C5E}" presName="base" presStyleLbl="dkBgShp" presStyleIdx="1" presStyleCnt="2"/>
      <dgm:spPr>
        <a:xfrm>
          <a:off x="0" y="1133799"/>
          <a:ext cx="2888133" cy="85339"/>
        </a:xfrm>
        <a:prstGeom prst="rect">
          <a:avLst/>
        </a:prstGeom>
        <a:solidFill>
          <a:srgbClr val="70AD47"/>
        </a:solidFill>
        <a:ln>
          <a:noFill/>
        </a:ln>
        <a:effectLst/>
      </dgm:spPr>
    </dgm:pt>
  </dgm:ptLst>
  <dgm:cxnLst>
    <dgm:cxn modelId="{908DEF67-E32D-473E-804C-BC0C144C3651}" srcId="{F5C2CED1-83CC-4E4B-BF69-4237FBB40C5E}" destId="{F2D9FB18-AFFF-43D7-AED1-D0FAEF62C600}" srcOrd="35" destOrd="0" parTransId="{6763F2FB-7E8B-496A-987B-B158613C9F06}" sibTransId="{FC41AC7C-1DF9-4896-88E4-A1B19E419563}"/>
    <dgm:cxn modelId="{5D9C1B80-9E3F-46A8-B39C-CA25DC65C69A}" type="presOf" srcId="{F3DCEF0A-31D2-48FF-BD95-A94CC4170A78}" destId="{0E48DF71-55BD-4C98-91D2-DA2B656D6F1D}" srcOrd="0" destOrd="0" presId="urn:microsoft.com/office/officeart/2005/8/layout/hList3"/>
    <dgm:cxn modelId="{7CFB9144-060D-4578-8089-601C0D0C2880}" type="presOf" srcId="{5A41A8B8-9E55-42C3-9116-E7DBEA512541}" destId="{29498654-B666-42F8-AB47-EF03F784C22B}" srcOrd="0" destOrd="0" presId="urn:microsoft.com/office/officeart/2005/8/layout/hList3"/>
    <dgm:cxn modelId="{9403C2C3-EFAB-4F04-BF49-D8911F6DDF63}" srcId="{F5C2CED1-83CC-4E4B-BF69-4237FBB40C5E}" destId="{F3DCEF0A-31D2-48FF-BD95-A94CC4170A78}" srcOrd="13" destOrd="0" parTransId="{919A95BB-6F33-42C0-8FA7-70448B167293}" sibTransId="{B5DC44D6-401B-4147-8D5A-AA9F01EB1BF8}"/>
    <dgm:cxn modelId="{4A3E6FAC-B9DA-496C-A8D6-D3DAC58FC4D9}" srcId="{F5C2CED1-83CC-4E4B-BF69-4237FBB40C5E}" destId="{017EE8CA-5FE7-4860-9551-93CEAF467A49}" srcOrd="22" destOrd="0" parTransId="{903DF28D-0E99-483D-A076-8F056E5CED0B}" sibTransId="{8303BD3E-11CA-4C86-97E9-204ACA720CAF}"/>
    <dgm:cxn modelId="{6CC255B6-B521-483D-BCBE-E01ABAAFC574}" type="presOf" srcId="{4A6F9546-778B-429D-993E-4605B04A769D}" destId="{6773E067-E399-4BF1-9EAD-05F5603D55D4}" srcOrd="0" destOrd="0" presId="urn:microsoft.com/office/officeart/2005/8/layout/hList3"/>
    <dgm:cxn modelId="{CD357461-CDCB-425E-A770-3F258CD4EDE9}" srcId="{F5C2CED1-83CC-4E4B-BF69-4237FBB40C5E}" destId="{33D0E183-FB17-4678-BF0A-1F6780EDBDD8}" srcOrd="36" destOrd="0" parTransId="{C38D8B4C-9B87-4867-B0C3-E6A6DE3F823F}" sibTransId="{D1E7E200-EB10-414F-962F-67BA4F3215EE}"/>
    <dgm:cxn modelId="{D7F6DE48-64CC-4067-A075-902818F73588}" srcId="{F5C2CED1-83CC-4E4B-BF69-4237FBB40C5E}" destId="{0A4F8822-2F5D-41C5-9974-BA333AEB550E}" srcOrd="39" destOrd="0" parTransId="{F0922573-E3E8-41B8-81C3-4DA5858D316D}" sibTransId="{45133960-1C88-48B7-9208-D8EB35E4EF72}"/>
    <dgm:cxn modelId="{D22E915F-1D70-42D6-BA17-98C1D4855903}" srcId="{F5C2CED1-83CC-4E4B-BF69-4237FBB40C5E}" destId="{8EC8234E-71AE-4A03-A555-1F5B0E15366E}" srcOrd="6" destOrd="0" parTransId="{2C402601-77CD-4666-8A82-F84C022BCA32}" sibTransId="{49E47B15-5A89-4443-9F74-BBA492D8D79C}"/>
    <dgm:cxn modelId="{C15B9A42-02BD-4440-AD85-8ED3E5A99935}" type="presOf" srcId="{38C0509E-C19D-4246-B276-BA20AC906401}" destId="{8DA73A7F-656F-448B-923E-5B5D6145472E}" srcOrd="0" destOrd="0" presId="urn:microsoft.com/office/officeart/2005/8/layout/hList3"/>
    <dgm:cxn modelId="{9C2FEC46-88E4-4041-AA7D-40E3F2595417}" srcId="{F5C2CED1-83CC-4E4B-BF69-4237FBB40C5E}" destId="{12FAE289-F4DC-456F-BE22-06B97502EE03}" srcOrd="31" destOrd="0" parTransId="{6EC7FBD9-261C-42F8-8B92-D6A4178ACA61}" sibTransId="{C565EA19-1039-487E-BAFB-3F6C0D4323C7}"/>
    <dgm:cxn modelId="{B0CC4EDB-4E31-4370-BD2B-983E517C9CDD}" srcId="{F5C2CED1-83CC-4E4B-BF69-4237FBB40C5E}" destId="{0D9128CD-F817-4AE6-8AC7-8C02C580F1B4}" srcOrd="2" destOrd="0" parTransId="{138ED50A-4175-4FE1-8D5C-9B1CE0E0EBAC}" sibTransId="{1E23F447-AF33-4734-BD99-E0F8DCBA2B27}"/>
    <dgm:cxn modelId="{A4F1A9CF-2A38-4DA7-B991-F2576D8DAD7D}" type="presOf" srcId="{1EB5FC70-7D9B-40FB-A9B8-DBD429257F47}" destId="{C58F7D25-8D07-430A-888C-8351A1E723F7}" srcOrd="0" destOrd="0" presId="urn:microsoft.com/office/officeart/2005/8/layout/hList3"/>
    <dgm:cxn modelId="{10240173-7DD4-4628-89D7-68E2B6E61484}" type="presOf" srcId="{B8FE4F67-7535-418B-A387-154CD97DB9A4}" destId="{2860999E-79A0-4C46-BBC1-0424000739E4}" srcOrd="0" destOrd="0" presId="urn:microsoft.com/office/officeart/2005/8/layout/hList3"/>
    <dgm:cxn modelId="{775400EE-EE5C-4D8F-B938-8C12236D9E79}" srcId="{F5C2CED1-83CC-4E4B-BF69-4237FBB40C5E}" destId="{116E64C1-308E-48EA-AE30-20DAF9995D8C}" srcOrd="28" destOrd="0" parTransId="{A6F61EBB-DF37-4F1D-AD4E-75BC6DAD4D10}" sibTransId="{2C7A462D-AC99-40A0-A1E7-4839B562FDAF}"/>
    <dgm:cxn modelId="{C49A3ABB-7DA4-4363-981B-6FE70A6DBE65}" type="presOf" srcId="{87DB5468-D883-41EC-B0D6-30216C2EACA9}" destId="{F686270D-969A-4CB9-8924-1CE6D6FE8842}" srcOrd="0" destOrd="0" presId="urn:microsoft.com/office/officeart/2005/8/layout/hList3"/>
    <dgm:cxn modelId="{A6CEB0BA-48B6-4C01-BB21-0C3015E19F8C}" srcId="{F5C2CED1-83CC-4E4B-BF69-4237FBB40C5E}" destId="{84C39EF3-AC5A-4C07-B618-E5BDC044620C}" srcOrd="18" destOrd="0" parTransId="{184551D5-4C75-4845-87B2-A1A500F21CAB}" sibTransId="{BC30F149-EEDF-470C-BF72-0AE6E8E83F2C}"/>
    <dgm:cxn modelId="{8E6FA12D-139D-40AB-BF48-C17C43675A2E}" type="presOf" srcId="{0A4F8822-2F5D-41C5-9974-BA333AEB550E}" destId="{0C83CE2C-48BE-48ED-A465-7F0F51CC9380}" srcOrd="0" destOrd="0" presId="urn:microsoft.com/office/officeart/2005/8/layout/hList3"/>
    <dgm:cxn modelId="{EE8BAAAF-1BF4-4B83-AB51-DAFF214E1238}" type="presOf" srcId="{DA0E140A-6492-4ADD-956E-E3E4AF9A8FF1}" destId="{D8BD2FED-7429-4C0A-9498-914B5300D6D5}" srcOrd="0" destOrd="0" presId="urn:microsoft.com/office/officeart/2005/8/layout/hList3"/>
    <dgm:cxn modelId="{54D66953-6043-4F87-AB03-DC41FF8FEDC8}" type="presOf" srcId="{34EAFE7B-0223-44E7-86BA-AB0DE7D439EB}" destId="{4DBD08F5-B6C2-44E3-B517-6EAC26764173}" srcOrd="0" destOrd="0" presId="urn:microsoft.com/office/officeart/2005/8/layout/hList3"/>
    <dgm:cxn modelId="{A7552CBD-9DB5-4E2C-AC34-72D93DE31FC9}" type="presOf" srcId="{1D14BDED-20C9-4B94-8C02-CDB0DBBEC60C}" destId="{5547F2B4-99A4-48DD-A2E2-EDB989B9F9C0}" srcOrd="0" destOrd="0" presId="urn:microsoft.com/office/officeart/2005/8/layout/hList3"/>
    <dgm:cxn modelId="{F0D36708-AEBA-4582-8A47-CC01B28B6C8C}" type="presOf" srcId="{1FBF0C62-F94E-429B-8DD3-0623533BA8E8}" destId="{14A2AF1B-546F-4E97-921A-BC6946209946}" srcOrd="0" destOrd="0" presId="urn:microsoft.com/office/officeart/2005/8/layout/hList3"/>
    <dgm:cxn modelId="{F08BAF8F-D0BB-4DDD-8248-463C71067185}" type="presOf" srcId="{E316A738-75A3-477B-AED2-7C46EA5E8974}" destId="{1A9853D7-2986-46F3-83BC-95B9424C784F}" srcOrd="0" destOrd="0" presId="urn:microsoft.com/office/officeart/2005/8/layout/hList3"/>
    <dgm:cxn modelId="{CF0DC2C8-C9D3-40DD-97EB-65445E3AEDBC}" srcId="{F5C2CED1-83CC-4E4B-BF69-4237FBB40C5E}" destId="{4753E8EF-9CCA-49A3-9861-1FBFDC048BB6}" srcOrd="1" destOrd="0" parTransId="{8DBBBD90-1C30-4B6D-A55D-C4FF25A26853}" sibTransId="{348949B2-3BBF-4594-94A1-D606181E0386}"/>
    <dgm:cxn modelId="{EFA67113-68D6-490E-ADB3-7B0C393DBD44}" srcId="{F5C2CED1-83CC-4E4B-BF69-4237FBB40C5E}" destId="{AA747D37-E0A6-4044-9F3B-07ADBDA7437D}" srcOrd="37" destOrd="0" parTransId="{1C8A0785-D822-4D92-9334-E9002B727695}" sibTransId="{44797544-B7A2-44EB-8200-A74F7300CD2E}"/>
    <dgm:cxn modelId="{26A9997A-A023-45C0-ACE3-5DEF8881693F}" type="presOf" srcId="{116E64C1-308E-48EA-AE30-20DAF9995D8C}" destId="{B09DF5F7-3D73-46E1-ADF3-9CA62F7E49CC}" srcOrd="0" destOrd="0" presId="urn:microsoft.com/office/officeart/2005/8/layout/hList3"/>
    <dgm:cxn modelId="{129A1D09-E7F5-4DEB-AC7A-0968E74C8BA2}" type="presOf" srcId="{84C39EF3-AC5A-4C07-B618-E5BDC044620C}" destId="{CE9DD549-589A-432F-B724-AE0FE31452DD}" srcOrd="0" destOrd="0" presId="urn:microsoft.com/office/officeart/2005/8/layout/hList3"/>
    <dgm:cxn modelId="{5C335428-412E-41F5-BAE4-9356D5AB944F}" srcId="{F5C2CED1-83CC-4E4B-BF69-4237FBB40C5E}" destId="{1FBF0C62-F94E-429B-8DD3-0623533BA8E8}" srcOrd="23" destOrd="0" parTransId="{39B4F37B-796D-4E80-BEDE-15823F54BC1C}" sibTransId="{64563AA8-F4E7-4A44-9544-C47146A1AD7B}"/>
    <dgm:cxn modelId="{07A11F86-06C5-4139-AA60-A20B47E83DAA}" type="presOf" srcId="{1D1D3C9C-CB15-443D-BE0B-356D564F7678}" destId="{0B66822A-9C09-4E7B-A3B3-69325E908FC5}" srcOrd="0" destOrd="0" presId="urn:microsoft.com/office/officeart/2005/8/layout/hList3"/>
    <dgm:cxn modelId="{15FD737A-BD78-4955-98FB-5C07DE3BADD1}" srcId="{F5C2CED1-83CC-4E4B-BF69-4237FBB40C5E}" destId="{DA0E140A-6492-4ADD-956E-E3E4AF9A8FF1}" srcOrd="14" destOrd="0" parTransId="{27FA8F99-4C03-4DFF-998C-FB3123FCCE0E}" sibTransId="{675A0677-49DE-4101-A340-F7D84DCFCE36}"/>
    <dgm:cxn modelId="{2977AF9F-D200-4DAC-9F1B-BDA242A636B6}" srcId="{F5C2CED1-83CC-4E4B-BF69-4237FBB40C5E}" destId="{1D14BDED-20C9-4B94-8C02-CDB0DBBEC60C}" srcOrd="19" destOrd="0" parTransId="{B11D7222-B510-4C58-8CB7-EBD532BBDA20}" sibTransId="{E1F7707B-672F-4B6E-BD52-2BB663192ED5}"/>
    <dgm:cxn modelId="{21DE187C-E367-4AD2-9079-9F65FC741DD9}" type="presOf" srcId="{16C640ED-B3EA-455E-8502-CE1D33B99766}" destId="{160D5638-07C3-43D8-8311-97B16E2937AF}" srcOrd="0" destOrd="0" presId="urn:microsoft.com/office/officeart/2005/8/layout/hList3"/>
    <dgm:cxn modelId="{637F4176-FD5E-4993-BA52-96D28678D9E4}" srcId="{F5C2CED1-83CC-4E4B-BF69-4237FBB40C5E}" destId="{34EAFE7B-0223-44E7-86BA-AB0DE7D439EB}" srcOrd="20" destOrd="0" parTransId="{6E96554B-7439-4088-9FAF-B6A7B568B266}" sibTransId="{90BF6963-5378-43C4-BE77-83A5D41F8D34}"/>
    <dgm:cxn modelId="{890215B7-3790-44D8-A38B-8BB7951D05B8}" type="presOf" srcId="{4753E8EF-9CCA-49A3-9861-1FBFDC048BB6}" destId="{88E4CECA-E8E3-4D60-BB37-652C7543CA2C}" srcOrd="0" destOrd="0" presId="urn:microsoft.com/office/officeart/2005/8/layout/hList3"/>
    <dgm:cxn modelId="{CE773BC4-A1DA-41D5-8CB0-DC1875BFFEF3}" srcId="{F5C2CED1-83CC-4E4B-BF69-4237FBB40C5E}" destId="{1EB5FC70-7D9B-40FB-A9B8-DBD429257F47}" srcOrd="29" destOrd="0" parTransId="{17F5B4DB-2385-4285-8088-26DED5AB2558}" sibTransId="{E062672A-3829-46F1-9369-C3602C17D975}"/>
    <dgm:cxn modelId="{13451C5D-2548-45BE-83EB-EF5F7A33432E}" type="presOf" srcId="{12FAE289-F4DC-456F-BE22-06B97502EE03}" destId="{BC393797-BFE5-40CA-8DE4-B3F7125661B2}" srcOrd="0" destOrd="0" presId="urn:microsoft.com/office/officeart/2005/8/layout/hList3"/>
    <dgm:cxn modelId="{CF04FA64-23DE-4C0A-A9E0-78E0D1AC34DE}" type="presOf" srcId="{22B9DE1E-B1CE-4C66-85A1-B23772C0AFB7}" destId="{40ADB130-69A4-4AAB-BB33-95EB38CB6357}" srcOrd="0" destOrd="0" presId="urn:microsoft.com/office/officeart/2005/8/layout/hList3"/>
    <dgm:cxn modelId="{E2D50744-4B8B-4ECD-8F8B-73F8BEC06C48}" type="presOf" srcId="{8EC8234E-71AE-4A03-A555-1F5B0E15366E}" destId="{4E63EEAD-6ADB-4204-8935-774B27403D0E}" srcOrd="0" destOrd="0" presId="urn:microsoft.com/office/officeart/2005/8/layout/hList3"/>
    <dgm:cxn modelId="{921FB935-558B-4669-A660-CE98C4F653BF}" type="presOf" srcId="{9FEC8E55-FC88-4E94-B822-B419E6F1602C}" destId="{73BC4CD4-4222-41BB-B742-2EDE99A5DD5D}" srcOrd="0" destOrd="0" presId="urn:microsoft.com/office/officeart/2005/8/layout/hList3"/>
    <dgm:cxn modelId="{8C71340F-C5E5-4D37-A6C3-497DE840A282}" type="presOf" srcId="{F2D9FB18-AFFF-43D7-AED1-D0FAEF62C600}" destId="{8771DB22-E9FF-478A-86DA-9381F3346D76}" srcOrd="0" destOrd="0" presId="urn:microsoft.com/office/officeart/2005/8/layout/hList3"/>
    <dgm:cxn modelId="{43C8C5F8-0A54-4345-B8B9-68A96CE96D60}" type="presOf" srcId="{2D6FE529-76B0-4BD1-86F1-33D7BA9ED2C4}" destId="{6B844294-CDCD-49BE-A1E7-4803128DBD3B}" srcOrd="0" destOrd="0" presId="urn:microsoft.com/office/officeart/2005/8/layout/hList3"/>
    <dgm:cxn modelId="{2378C22F-3312-4EDC-BA9E-CE5973932A56}" srcId="{F5C2CED1-83CC-4E4B-BF69-4237FBB40C5E}" destId="{B8FE4F67-7535-418B-A387-154CD97DB9A4}" srcOrd="17" destOrd="0" parTransId="{0409BEFD-2845-422E-ACF9-2C05136AB357}" sibTransId="{A0D9A3F9-41AA-4D8A-BD62-9007973296B3}"/>
    <dgm:cxn modelId="{C07AD0B7-CDD1-4325-80D1-442D14CD0DCA}" type="presOf" srcId="{AA747D37-E0A6-4044-9F3B-07ADBDA7437D}" destId="{CD92A5BD-0802-42ED-BCD2-9894C89F1856}" srcOrd="0" destOrd="0" presId="urn:microsoft.com/office/officeart/2005/8/layout/hList3"/>
    <dgm:cxn modelId="{44D01134-0490-47A8-BF81-5B8814CD36A0}" srcId="{F5C2CED1-83CC-4E4B-BF69-4237FBB40C5E}" destId="{9D9C18AD-30A0-40B7-B8B2-F26752775210}" srcOrd="34" destOrd="0" parTransId="{C2C186C8-C0F7-44A8-B41D-B7755A8CA2A0}" sibTransId="{5CE8FEC9-259F-42E9-94E4-B7BD3CBB3C94}"/>
    <dgm:cxn modelId="{55DD44A2-4F7F-4C9F-82E3-6B8B739BA676}" srcId="{F5C2CED1-83CC-4E4B-BF69-4237FBB40C5E}" destId="{80264C05-2C08-4EF7-BB75-FD43FD8662AE}" srcOrd="11" destOrd="0" parTransId="{DD70607F-DAA7-45C9-901C-737DCD89E46C}" sibTransId="{76DD2D6A-9D20-4F57-8A26-D13D807A6C56}"/>
    <dgm:cxn modelId="{AE6450EE-910D-4927-B825-F886C52950CE}" type="presOf" srcId="{E285B109-D40F-44B1-ADD3-6EF3B1D9DD8B}" destId="{C974A918-8567-4DD8-BF74-61A14A43CA1E}" srcOrd="0" destOrd="0" presId="urn:microsoft.com/office/officeart/2005/8/layout/hList3"/>
    <dgm:cxn modelId="{5F554EA0-D2F5-473E-8B95-6A8E5E3F8CB1}" srcId="{F5C2CED1-83CC-4E4B-BF69-4237FBB40C5E}" destId="{47FB8662-2968-4400-9C78-97F0280023A9}" srcOrd="0" destOrd="0" parTransId="{0CAAB3B8-216D-4116-8034-654443BC4EEE}" sibTransId="{5C4F621D-616D-4E1D-BAB5-F1193353AC70}"/>
    <dgm:cxn modelId="{00060E71-45AA-41F5-AF77-E52B68B361A3}" srcId="{F5C2CED1-83CC-4E4B-BF69-4237FBB40C5E}" destId="{9977FFA1-B4C5-4489-AB3A-23B8273B7020}" srcOrd="15" destOrd="0" parTransId="{31E763E0-7B6F-4CCB-9911-9373AF114378}" sibTransId="{97B69828-3A05-47C0-9500-7B85B5996072}"/>
    <dgm:cxn modelId="{92CB1198-15A1-4024-AD58-6FFBDBFEEA4F}" type="presOf" srcId="{47FB8662-2968-4400-9C78-97F0280023A9}" destId="{A1E21121-B517-4B0A-B4FC-79A5D00273A2}" srcOrd="0" destOrd="0" presId="urn:microsoft.com/office/officeart/2005/8/layout/hList3"/>
    <dgm:cxn modelId="{CEEF6275-5BEC-4629-A02E-475AF111C127}" srcId="{F5C2CED1-83CC-4E4B-BF69-4237FBB40C5E}" destId="{87DB5468-D883-41EC-B0D6-30216C2EACA9}" srcOrd="4" destOrd="0" parTransId="{B2846277-9D3E-4671-A1B4-FF55FA4769BD}" sibTransId="{7D3EA83F-CB76-42EF-8F41-4B16F1F186F6}"/>
    <dgm:cxn modelId="{7F3717BD-BB15-4A40-A584-D2756E4864AA}" srcId="{22B9DE1E-B1CE-4C66-85A1-B23772C0AFB7}" destId="{F5C2CED1-83CC-4E4B-BF69-4237FBB40C5E}" srcOrd="0" destOrd="0" parTransId="{31AABDA7-C0CF-4BA2-A0EF-DB0B6F1AD55B}" sibTransId="{0EE77E3A-D449-45B2-A855-16D99D208B36}"/>
    <dgm:cxn modelId="{DE0F09D5-56A0-4AD7-8438-0D17BB2E34AB}" srcId="{F5C2CED1-83CC-4E4B-BF69-4237FBB40C5E}" destId="{38C0509E-C19D-4246-B276-BA20AC906401}" srcOrd="33" destOrd="0" parTransId="{EBEE0EAA-F3A9-4499-9777-38D249D4CD37}" sibTransId="{A36B61FC-6F4A-4AB0-B780-4A2B531BC96B}"/>
    <dgm:cxn modelId="{729EE6A2-6492-45FA-A7FC-8D07EE5C61A4}" srcId="{F5C2CED1-83CC-4E4B-BF69-4237FBB40C5E}" destId="{49F92796-0D75-4BAB-8AF4-D3023DD1C3D3}" srcOrd="21" destOrd="0" parTransId="{27303F68-3656-42F6-A87B-696B71D5CF26}" sibTransId="{A5ADE9C5-F4C6-44B1-84BB-0A0B6DC5DB77}"/>
    <dgm:cxn modelId="{D8BAF24F-56F3-4192-A30C-338575AE9BAA}" srcId="{F5C2CED1-83CC-4E4B-BF69-4237FBB40C5E}" destId="{54FD67CF-605B-4F08-928D-76487899A5A4}" srcOrd="38" destOrd="0" parTransId="{75A4B505-FB14-4105-8CF3-5E9F7D8139FD}" sibTransId="{CCE309C0-1B46-4ED4-BCED-347CA00EC745}"/>
    <dgm:cxn modelId="{389DF4A1-8FAD-4802-8092-2647CA7A2333}" srcId="{F5C2CED1-83CC-4E4B-BF69-4237FBB40C5E}" destId="{4A6F9546-778B-429D-993E-4605B04A769D}" srcOrd="10" destOrd="0" parTransId="{059E8DFF-7302-4300-B47A-AF88EF18F034}" sibTransId="{22E4801F-C00D-4FF7-8C12-C4955BCAF1DA}"/>
    <dgm:cxn modelId="{FC66F096-67F0-4E10-87F2-7CE47463CAC1}" type="presOf" srcId="{0D9128CD-F817-4AE6-8AC7-8C02C580F1B4}" destId="{D33B601E-A3B0-4EDA-80A8-C78FBB44D322}" srcOrd="0" destOrd="0" presId="urn:microsoft.com/office/officeart/2005/8/layout/hList3"/>
    <dgm:cxn modelId="{33DB895D-E6D6-4B3A-9480-F047A06C71C7}" type="presOf" srcId="{779BB2C2-6B18-42F8-ACC1-CB8006524160}" destId="{09354E80-58AC-4B6A-B227-3268AA080516}" srcOrd="0" destOrd="0" presId="urn:microsoft.com/office/officeart/2005/8/layout/hList3"/>
    <dgm:cxn modelId="{411E57D6-ECAC-4D3A-B6A0-998479BB804E}" srcId="{F5C2CED1-83CC-4E4B-BF69-4237FBB40C5E}" destId="{E316A738-75A3-477B-AED2-7C46EA5E8974}" srcOrd="26" destOrd="0" parTransId="{4ACD146D-9E26-4CE2-B473-7CDD697D4CAF}" sibTransId="{CE5250F8-C115-4BBB-9658-EE1181A01F0E}"/>
    <dgm:cxn modelId="{F34D3293-E482-4FC9-894D-A94BED0B983C}" srcId="{F5C2CED1-83CC-4E4B-BF69-4237FBB40C5E}" destId="{779BB2C2-6B18-42F8-ACC1-CB8006524160}" srcOrd="25" destOrd="0" parTransId="{16D18342-2392-4287-915F-9FD77E8380D2}" sibTransId="{DC3AFCA9-0052-49E9-8485-170E0A99DD6E}"/>
    <dgm:cxn modelId="{1B39479C-779A-49A4-9B18-9EE1AB048761}" srcId="{F5C2CED1-83CC-4E4B-BF69-4237FBB40C5E}" destId="{5A41A8B8-9E55-42C3-9116-E7DBEA512541}" srcOrd="24" destOrd="0" parTransId="{A7165D84-7B0B-4028-9137-1B72C01E20E0}" sibTransId="{B73E473B-FBB4-4C46-85F5-AFEACBABA9FE}"/>
    <dgm:cxn modelId="{07EDA186-E652-4CB5-98DB-454856F6D8FD}" srcId="{F5C2CED1-83CC-4E4B-BF69-4237FBB40C5E}" destId="{5A76AC8D-4DF8-4257-A32F-DE3CB36415BB}" srcOrd="32" destOrd="0" parTransId="{3B19D746-36A0-4A6D-8ABA-81E00824E700}" sibTransId="{D8A88102-9C28-492C-B316-1F690936581C}"/>
    <dgm:cxn modelId="{6F5BC77B-661A-4F1D-A42D-6D44E130EC1F}" type="presOf" srcId="{F5C2CED1-83CC-4E4B-BF69-4237FBB40C5E}" destId="{424A3638-7AA1-4D66-B9BA-177F27A155F9}" srcOrd="0" destOrd="0" presId="urn:microsoft.com/office/officeart/2005/8/layout/hList3"/>
    <dgm:cxn modelId="{C44F9FEE-C23E-47D0-A141-50B051CAB1E4}" type="presOf" srcId="{9D9C18AD-30A0-40B7-B8B2-F26752775210}" destId="{8E38ADE3-4B8A-4BAF-ABF0-2E7C9156B020}" srcOrd="0" destOrd="0" presId="urn:microsoft.com/office/officeart/2005/8/layout/hList3"/>
    <dgm:cxn modelId="{E142F398-256D-453B-922E-C22F27CCD59E}" type="presOf" srcId="{49F92796-0D75-4BAB-8AF4-D3023DD1C3D3}" destId="{EFC5902C-6925-45EC-8FE8-F17A9F733E36}" srcOrd="0" destOrd="0" presId="urn:microsoft.com/office/officeart/2005/8/layout/hList3"/>
    <dgm:cxn modelId="{736987EE-1F95-4AE3-88C3-802A71856DE2}" srcId="{F5C2CED1-83CC-4E4B-BF69-4237FBB40C5E}" destId="{E285B109-D40F-44B1-ADD3-6EF3B1D9DD8B}" srcOrd="7" destOrd="0" parTransId="{09F0BF08-47EA-4E6B-8A65-5FA7B9966B91}" sibTransId="{7E542D19-7B3F-43A2-BC88-43CEEF05E2A8}"/>
    <dgm:cxn modelId="{D477E3E7-0D0D-4A18-8E7F-53236074831E}" type="presOf" srcId="{C0DDF69C-6AF5-4177-B226-0B6DE5FFFBE2}" destId="{96D8412E-6124-41B6-84AA-E950A8BE6EE0}" srcOrd="0" destOrd="0" presId="urn:microsoft.com/office/officeart/2005/8/layout/hList3"/>
    <dgm:cxn modelId="{1A742375-8B18-4516-B940-3717D982A8A1}" type="presOf" srcId="{017EE8CA-5FE7-4860-9551-93CEAF467A49}" destId="{8C4F45F5-7C07-4C8E-A5D8-C7EA1C94544B}" srcOrd="0" destOrd="0" presId="urn:microsoft.com/office/officeart/2005/8/layout/hList3"/>
    <dgm:cxn modelId="{C16AE0BC-514A-4770-AEFE-7A598105D8B9}" type="presOf" srcId="{EEDA39BC-1FF5-461F-8089-4F0D2F357DC4}" destId="{633C77F7-7618-43B8-BB2C-FC409A24340F}" srcOrd="0" destOrd="0" presId="urn:microsoft.com/office/officeart/2005/8/layout/hList3"/>
    <dgm:cxn modelId="{AFB73B03-A785-470A-84F1-5E9939BC5A3D}" type="presOf" srcId="{54FD67CF-605B-4F08-928D-76487899A5A4}" destId="{45FD6A7F-0AA7-4DD3-9318-A7DDC743950B}" srcOrd="0" destOrd="0" presId="urn:microsoft.com/office/officeart/2005/8/layout/hList3"/>
    <dgm:cxn modelId="{AD3D677C-3D0B-4B4C-9BE0-7F6CA97FDC20}" type="presOf" srcId="{36CE66AB-BFC8-46F5-8D81-A3DA21C6A928}" destId="{1E8A80B7-F89A-4F38-9E4C-13636E5F3F11}" srcOrd="0" destOrd="0" presId="urn:microsoft.com/office/officeart/2005/8/layout/hList3"/>
    <dgm:cxn modelId="{3265FD9F-ECEE-495F-9EEB-C53D4450FC56}" srcId="{F5C2CED1-83CC-4E4B-BF69-4237FBB40C5E}" destId="{EEDA39BC-1FF5-461F-8089-4F0D2F357DC4}" srcOrd="8" destOrd="0" parTransId="{25FE52F1-8DCB-492A-B554-B55C1D8EEA8D}" sibTransId="{E977AA77-0C82-4DC2-861B-58CE262385AC}"/>
    <dgm:cxn modelId="{859C39B4-0698-43BF-AD84-890D4A99594F}" type="presOf" srcId="{33D0E183-FB17-4678-BF0A-1F6780EDBDD8}" destId="{26267FAA-1FE4-4A42-AA89-1D9134BEEA25}" srcOrd="0" destOrd="0" presId="urn:microsoft.com/office/officeart/2005/8/layout/hList3"/>
    <dgm:cxn modelId="{81CE3910-235F-4FE8-A4A8-2616A8002B2F}" srcId="{F5C2CED1-83CC-4E4B-BF69-4237FBB40C5E}" destId="{9FEC8E55-FC88-4E94-B822-B419E6F1602C}" srcOrd="9" destOrd="0" parTransId="{59267A09-48CA-45A2-8649-EF3811BB2E5B}" sibTransId="{A3C41D08-2188-4C7B-8A44-715AB2D99673}"/>
    <dgm:cxn modelId="{4768259B-1350-491C-B4AB-28AF70008F21}" srcId="{F5C2CED1-83CC-4E4B-BF69-4237FBB40C5E}" destId="{1D1D3C9C-CB15-443D-BE0B-356D564F7678}" srcOrd="12" destOrd="0" parTransId="{0E086B45-D7F5-49EE-879D-A0B4F77145E4}" sibTransId="{BF203B1C-E1C4-42D7-AF55-94EDD419954F}"/>
    <dgm:cxn modelId="{4FDE7606-5B22-4D41-BEF5-CA9F71CEF513}" srcId="{F5C2CED1-83CC-4E4B-BF69-4237FBB40C5E}" destId="{C0DDF69C-6AF5-4177-B226-0B6DE5FFFBE2}" srcOrd="30" destOrd="0" parTransId="{4F799EE6-9EB0-4AB0-896B-4CEE0605E2B8}" sibTransId="{319D7C53-F285-46FE-A96C-59B6AAA3E780}"/>
    <dgm:cxn modelId="{060E325E-264F-4A05-87B8-15B8FED8BFF6}" type="presOf" srcId="{5A76AC8D-4DF8-4257-A32F-DE3CB36415BB}" destId="{576BC0B8-74BE-4829-9250-7C4159991FE2}" srcOrd="0" destOrd="0" presId="urn:microsoft.com/office/officeart/2005/8/layout/hList3"/>
    <dgm:cxn modelId="{D2E865F1-162F-43EE-82CA-65BB5F858257}" srcId="{F5C2CED1-83CC-4E4B-BF69-4237FBB40C5E}" destId="{2D6FE529-76B0-4BD1-86F1-33D7BA9ED2C4}" srcOrd="3" destOrd="0" parTransId="{1FD860EF-D1EA-4DFA-A39C-6A64F1677551}" sibTransId="{F373240C-3885-4EA1-BB35-A50CABB94271}"/>
    <dgm:cxn modelId="{E792C575-7936-42A3-BCA4-2C0D30E3EB2F}" type="presOf" srcId="{FDC69C10-E4AE-4EC3-AB81-C6C0D8E989FC}" destId="{35230502-10CC-4CAD-9841-B36A276FFEA2}" srcOrd="0" destOrd="0" presId="urn:microsoft.com/office/officeart/2005/8/layout/hList3"/>
    <dgm:cxn modelId="{E6EE74C1-F079-42BC-A778-11B5155DCA5E}" srcId="{F5C2CED1-83CC-4E4B-BF69-4237FBB40C5E}" destId="{16C640ED-B3EA-455E-8502-CE1D33B99766}" srcOrd="16" destOrd="0" parTransId="{3DCA9735-93C7-4C89-AF2C-ED8E34990632}" sibTransId="{EF21619E-B559-4574-8B44-9ABE1FB3DA37}"/>
    <dgm:cxn modelId="{3229CC9C-C06B-471D-B5A7-E5EE3FD6F5FD}" srcId="{F5C2CED1-83CC-4E4B-BF69-4237FBB40C5E}" destId="{36CE66AB-BFC8-46F5-8D81-A3DA21C6A928}" srcOrd="27" destOrd="0" parTransId="{A6B2CB6D-87BC-4C82-B22E-BD7E76DC945B}" sibTransId="{72E165F9-5BC8-4BF0-940B-273CFC382DF4}"/>
    <dgm:cxn modelId="{5A06DA14-EF6F-4817-9757-4B8958B0893A}" type="presOf" srcId="{9977FFA1-B4C5-4489-AB3A-23B8273B7020}" destId="{BED0F108-809E-4589-83D9-FC2C112F6BAD}" srcOrd="0" destOrd="0" presId="urn:microsoft.com/office/officeart/2005/8/layout/hList3"/>
    <dgm:cxn modelId="{0F6C509F-EA40-4E7B-8ADD-32FE19F1F32A}" srcId="{F5C2CED1-83CC-4E4B-BF69-4237FBB40C5E}" destId="{FDC69C10-E4AE-4EC3-AB81-C6C0D8E989FC}" srcOrd="5" destOrd="0" parTransId="{55E7D899-3055-4ABC-9641-320BAFF42565}" sibTransId="{BE65ECC1-C654-4712-9991-A13F441E8D29}"/>
    <dgm:cxn modelId="{CCAF376D-30B9-49C1-B6C1-3BE2708D083C}" type="presOf" srcId="{80264C05-2C08-4EF7-BB75-FD43FD8662AE}" destId="{3A4EBDA8-79F3-46EB-BFF0-F1FF24E7036C}" srcOrd="0" destOrd="0" presId="urn:microsoft.com/office/officeart/2005/8/layout/hList3"/>
    <dgm:cxn modelId="{F11F025E-EE81-4D1E-9A36-7100E738DC11}" type="presParOf" srcId="{40ADB130-69A4-4AAB-BB33-95EB38CB6357}" destId="{424A3638-7AA1-4D66-B9BA-177F27A155F9}" srcOrd="0" destOrd="0" presId="urn:microsoft.com/office/officeart/2005/8/layout/hList3"/>
    <dgm:cxn modelId="{D47568AB-7A9C-4E87-AFA0-CCA3F8D70DF3}" type="presParOf" srcId="{40ADB130-69A4-4AAB-BB33-95EB38CB6357}" destId="{65888C8F-A329-4807-89D2-6DEA8CC57202}" srcOrd="1" destOrd="0" presId="urn:microsoft.com/office/officeart/2005/8/layout/hList3"/>
    <dgm:cxn modelId="{AC44622C-2D54-4A8B-B8BE-B59568C6A8BC}" type="presParOf" srcId="{65888C8F-A329-4807-89D2-6DEA8CC57202}" destId="{A1E21121-B517-4B0A-B4FC-79A5D00273A2}" srcOrd="0" destOrd="0" presId="urn:microsoft.com/office/officeart/2005/8/layout/hList3"/>
    <dgm:cxn modelId="{F1CAEA8B-C651-448C-AB7F-758251959448}" type="presParOf" srcId="{65888C8F-A329-4807-89D2-6DEA8CC57202}" destId="{88E4CECA-E8E3-4D60-BB37-652C7543CA2C}" srcOrd="1" destOrd="0" presId="urn:microsoft.com/office/officeart/2005/8/layout/hList3"/>
    <dgm:cxn modelId="{D65FDE95-336A-48E4-81B0-1F8DBB825049}" type="presParOf" srcId="{65888C8F-A329-4807-89D2-6DEA8CC57202}" destId="{D33B601E-A3B0-4EDA-80A8-C78FBB44D322}" srcOrd="2" destOrd="0" presId="urn:microsoft.com/office/officeart/2005/8/layout/hList3"/>
    <dgm:cxn modelId="{D8DD1A45-DC3B-4CD7-A15A-0CDE46DFBC21}" type="presParOf" srcId="{65888C8F-A329-4807-89D2-6DEA8CC57202}" destId="{6B844294-CDCD-49BE-A1E7-4803128DBD3B}" srcOrd="3" destOrd="0" presId="urn:microsoft.com/office/officeart/2005/8/layout/hList3"/>
    <dgm:cxn modelId="{29681344-04BC-49C7-81D0-25B4D5831BD1}" type="presParOf" srcId="{65888C8F-A329-4807-89D2-6DEA8CC57202}" destId="{F686270D-969A-4CB9-8924-1CE6D6FE8842}" srcOrd="4" destOrd="0" presId="urn:microsoft.com/office/officeart/2005/8/layout/hList3"/>
    <dgm:cxn modelId="{32E0D912-040B-4707-81E9-33157F4FD42F}" type="presParOf" srcId="{65888C8F-A329-4807-89D2-6DEA8CC57202}" destId="{35230502-10CC-4CAD-9841-B36A276FFEA2}" srcOrd="5" destOrd="0" presId="urn:microsoft.com/office/officeart/2005/8/layout/hList3"/>
    <dgm:cxn modelId="{A5CE661E-9C9E-43D1-A4A4-C88D72764EF6}" type="presParOf" srcId="{65888C8F-A329-4807-89D2-6DEA8CC57202}" destId="{4E63EEAD-6ADB-4204-8935-774B27403D0E}" srcOrd="6" destOrd="0" presId="urn:microsoft.com/office/officeart/2005/8/layout/hList3"/>
    <dgm:cxn modelId="{610DCDC8-294C-478C-8E2B-377E4EC2E47F}" type="presParOf" srcId="{65888C8F-A329-4807-89D2-6DEA8CC57202}" destId="{C974A918-8567-4DD8-BF74-61A14A43CA1E}" srcOrd="7" destOrd="0" presId="urn:microsoft.com/office/officeart/2005/8/layout/hList3"/>
    <dgm:cxn modelId="{C98E99AF-A52A-40CD-B238-631ED035085C}" type="presParOf" srcId="{65888C8F-A329-4807-89D2-6DEA8CC57202}" destId="{633C77F7-7618-43B8-BB2C-FC409A24340F}" srcOrd="8" destOrd="0" presId="urn:microsoft.com/office/officeart/2005/8/layout/hList3"/>
    <dgm:cxn modelId="{4C413B29-5B22-4F1C-992C-69AA1BFF37DA}" type="presParOf" srcId="{65888C8F-A329-4807-89D2-6DEA8CC57202}" destId="{73BC4CD4-4222-41BB-B742-2EDE99A5DD5D}" srcOrd="9" destOrd="0" presId="urn:microsoft.com/office/officeart/2005/8/layout/hList3"/>
    <dgm:cxn modelId="{BEF01450-568F-4C55-89BE-B80474B72611}" type="presParOf" srcId="{65888C8F-A329-4807-89D2-6DEA8CC57202}" destId="{6773E067-E399-4BF1-9EAD-05F5603D55D4}" srcOrd="10" destOrd="0" presId="urn:microsoft.com/office/officeart/2005/8/layout/hList3"/>
    <dgm:cxn modelId="{0DE0177E-440C-4AC7-A720-48366F45683D}" type="presParOf" srcId="{65888C8F-A329-4807-89D2-6DEA8CC57202}" destId="{3A4EBDA8-79F3-46EB-BFF0-F1FF24E7036C}" srcOrd="11" destOrd="0" presId="urn:microsoft.com/office/officeart/2005/8/layout/hList3"/>
    <dgm:cxn modelId="{2193010A-9320-4038-90F5-94B9233B59C4}" type="presParOf" srcId="{65888C8F-A329-4807-89D2-6DEA8CC57202}" destId="{0B66822A-9C09-4E7B-A3B3-69325E908FC5}" srcOrd="12" destOrd="0" presId="urn:microsoft.com/office/officeart/2005/8/layout/hList3"/>
    <dgm:cxn modelId="{B4EE07E5-9613-42EE-98D3-14651BD5F41D}" type="presParOf" srcId="{65888C8F-A329-4807-89D2-6DEA8CC57202}" destId="{0E48DF71-55BD-4C98-91D2-DA2B656D6F1D}" srcOrd="13" destOrd="0" presId="urn:microsoft.com/office/officeart/2005/8/layout/hList3"/>
    <dgm:cxn modelId="{D0D68CE0-FC4E-4E92-83D2-21C42639C72C}" type="presParOf" srcId="{65888C8F-A329-4807-89D2-6DEA8CC57202}" destId="{D8BD2FED-7429-4C0A-9498-914B5300D6D5}" srcOrd="14" destOrd="0" presId="urn:microsoft.com/office/officeart/2005/8/layout/hList3"/>
    <dgm:cxn modelId="{F8128C63-F377-4464-A8ED-FF1ED3628647}" type="presParOf" srcId="{65888C8F-A329-4807-89D2-6DEA8CC57202}" destId="{BED0F108-809E-4589-83D9-FC2C112F6BAD}" srcOrd="15" destOrd="0" presId="urn:microsoft.com/office/officeart/2005/8/layout/hList3"/>
    <dgm:cxn modelId="{1AFD6232-6C33-49CA-8A8C-7D61CC418D47}" type="presParOf" srcId="{65888C8F-A329-4807-89D2-6DEA8CC57202}" destId="{160D5638-07C3-43D8-8311-97B16E2937AF}" srcOrd="16" destOrd="0" presId="urn:microsoft.com/office/officeart/2005/8/layout/hList3"/>
    <dgm:cxn modelId="{614CA11D-2F85-4D9C-91D8-190A35EDE9C4}" type="presParOf" srcId="{65888C8F-A329-4807-89D2-6DEA8CC57202}" destId="{2860999E-79A0-4C46-BBC1-0424000739E4}" srcOrd="17" destOrd="0" presId="urn:microsoft.com/office/officeart/2005/8/layout/hList3"/>
    <dgm:cxn modelId="{01C5CBAE-E304-4D73-B175-C6DFE7EC911C}" type="presParOf" srcId="{65888C8F-A329-4807-89D2-6DEA8CC57202}" destId="{CE9DD549-589A-432F-B724-AE0FE31452DD}" srcOrd="18" destOrd="0" presId="urn:microsoft.com/office/officeart/2005/8/layout/hList3"/>
    <dgm:cxn modelId="{EDFB1989-A110-47E7-94AD-8CB6815B7C5D}" type="presParOf" srcId="{65888C8F-A329-4807-89D2-6DEA8CC57202}" destId="{5547F2B4-99A4-48DD-A2E2-EDB989B9F9C0}" srcOrd="19" destOrd="0" presId="urn:microsoft.com/office/officeart/2005/8/layout/hList3"/>
    <dgm:cxn modelId="{EA47BB55-3CF7-4C36-97B8-677788F095AA}" type="presParOf" srcId="{65888C8F-A329-4807-89D2-6DEA8CC57202}" destId="{4DBD08F5-B6C2-44E3-B517-6EAC26764173}" srcOrd="20" destOrd="0" presId="urn:microsoft.com/office/officeart/2005/8/layout/hList3"/>
    <dgm:cxn modelId="{D799EA9C-58B8-4F67-BF02-29B1A2E1492E}" type="presParOf" srcId="{65888C8F-A329-4807-89D2-6DEA8CC57202}" destId="{EFC5902C-6925-45EC-8FE8-F17A9F733E36}" srcOrd="21" destOrd="0" presId="urn:microsoft.com/office/officeart/2005/8/layout/hList3"/>
    <dgm:cxn modelId="{4C77D341-1CF6-4AD6-9AD8-F720862C579C}" type="presParOf" srcId="{65888C8F-A329-4807-89D2-6DEA8CC57202}" destId="{8C4F45F5-7C07-4C8E-A5D8-C7EA1C94544B}" srcOrd="22" destOrd="0" presId="urn:microsoft.com/office/officeart/2005/8/layout/hList3"/>
    <dgm:cxn modelId="{B0D01C8E-F9E2-46AC-807B-5717A03273DA}" type="presParOf" srcId="{65888C8F-A329-4807-89D2-6DEA8CC57202}" destId="{14A2AF1B-546F-4E97-921A-BC6946209946}" srcOrd="23" destOrd="0" presId="urn:microsoft.com/office/officeart/2005/8/layout/hList3"/>
    <dgm:cxn modelId="{58988179-D919-4E76-ACC5-7E05006F5912}" type="presParOf" srcId="{65888C8F-A329-4807-89D2-6DEA8CC57202}" destId="{29498654-B666-42F8-AB47-EF03F784C22B}" srcOrd="24" destOrd="0" presId="urn:microsoft.com/office/officeart/2005/8/layout/hList3"/>
    <dgm:cxn modelId="{CD33C242-B4C1-4D30-B6A6-967AF6CB5A4B}" type="presParOf" srcId="{65888C8F-A329-4807-89D2-6DEA8CC57202}" destId="{09354E80-58AC-4B6A-B227-3268AA080516}" srcOrd="25" destOrd="0" presId="urn:microsoft.com/office/officeart/2005/8/layout/hList3"/>
    <dgm:cxn modelId="{6832A2EE-17D9-46E7-83DA-01AAA1A56457}" type="presParOf" srcId="{65888C8F-A329-4807-89D2-6DEA8CC57202}" destId="{1A9853D7-2986-46F3-83BC-95B9424C784F}" srcOrd="26" destOrd="0" presId="urn:microsoft.com/office/officeart/2005/8/layout/hList3"/>
    <dgm:cxn modelId="{585AD82D-A82B-4E04-9BA3-5814A5394AB3}" type="presParOf" srcId="{65888C8F-A329-4807-89D2-6DEA8CC57202}" destId="{1E8A80B7-F89A-4F38-9E4C-13636E5F3F11}" srcOrd="27" destOrd="0" presId="urn:microsoft.com/office/officeart/2005/8/layout/hList3"/>
    <dgm:cxn modelId="{CD426829-4BD8-4F1A-9F69-14DC7FCC0214}" type="presParOf" srcId="{65888C8F-A329-4807-89D2-6DEA8CC57202}" destId="{B09DF5F7-3D73-46E1-ADF3-9CA62F7E49CC}" srcOrd="28" destOrd="0" presId="urn:microsoft.com/office/officeart/2005/8/layout/hList3"/>
    <dgm:cxn modelId="{86A1D337-E542-48F5-A4B7-CB73CF097807}" type="presParOf" srcId="{65888C8F-A329-4807-89D2-6DEA8CC57202}" destId="{C58F7D25-8D07-430A-888C-8351A1E723F7}" srcOrd="29" destOrd="0" presId="urn:microsoft.com/office/officeart/2005/8/layout/hList3"/>
    <dgm:cxn modelId="{19DC9A2B-98C3-4F04-A80A-DE867D7284D9}" type="presParOf" srcId="{65888C8F-A329-4807-89D2-6DEA8CC57202}" destId="{96D8412E-6124-41B6-84AA-E950A8BE6EE0}" srcOrd="30" destOrd="0" presId="urn:microsoft.com/office/officeart/2005/8/layout/hList3"/>
    <dgm:cxn modelId="{08EE904C-C1B1-48D8-866F-27EB875A2538}" type="presParOf" srcId="{65888C8F-A329-4807-89D2-6DEA8CC57202}" destId="{BC393797-BFE5-40CA-8DE4-B3F7125661B2}" srcOrd="31" destOrd="0" presId="urn:microsoft.com/office/officeart/2005/8/layout/hList3"/>
    <dgm:cxn modelId="{6986D37B-3BED-4470-AFF2-A72A292FFC9C}" type="presParOf" srcId="{65888C8F-A329-4807-89D2-6DEA8CC57202}" destId="{576BC0B8-74BE-4829-9250-7C4159991FE2}" srcOrd="32" destOrd="0" presId="urn:microsoft.com/office/officeart/2005/8/layout/hList3"/>
    <dgm:cxn modelId="{4D9CA0F6-79F3-4A1F-94D3-C3F0E9A7EABB}" type="presParOf" srcId="{65888C8F-A329-4807-89D2-6DEA8CC57202}" destId="{8DA73A7F-656F-448B-923E-5B5D6145472E}" srcOrd="33" destOrd="0" presId="urn:microsoft.com/office/officeart/2005/8/layout/hList3"/>
    <dgm:cxn modelId="{A144E984-2249-4810-8B88-942B2C7EC72C}" type="presParOf" srcId="{65888C8F-A329-4807-89D2-6DEA8CC57202}" destId="{8E38ADE3-4B8A-4BAF-ABF0-2E7C9156B020}" srcOrd="34" destOrd="0" presId="urn:microsoft.com/office/officeart/2005/8/layout/hList3"/>
    <dgm:cxn modelId="{28558EB3-643D-40CB-ACC5-38183B3C10C8}" type="presParOf" srcId="{65888C8F-A329-4807-89D2-6DEA8CC57202}" destId="{8771DB22-E9FF-478A-86DA-9381F3346D76}" srcOrd="35" destOrd="0" presId="urn:microsoft.com/office/officeart/2005/8/layout/hList3"/>
    <dgm:cxn modelId="{372D3D1C-2AED-4C02-BC1B-E52DE10FC7E1}" type="presParOf" srcId="{65888C8F-A329-4807-89D2-6DEA8CC57202}" destId="{26267FAA-1FE4-4A42-AA89-1D9134BEEA25}" srcOrd="36" destOrd="0" presId="urn:microsoft.com/office/officeart/2005/8/layout/hList3"/>
    <dgm:cxn modelId="{096492E1-09EF-4148-ABDB-5E2C626512FD}" type="presParOf" srcId="{65888C8F-A329-4807-89D2-6DEA8CC57202}" destId="{CD92A5BD-0802-42ED-BCD2-9894C89F1856}" srcOrd="37" destOrd="0" presId="urn:microsoft.com/office/officeart/2005/8/layout/hList3"/>
    <dgm:cxn modelId="{73967260-8308-4962-8EC1-9946A8E69856}" type="presParOf" srcId="{65888C8F-A329-4807-89D2-6DEA8CC57202}" destId="{45FD6A7F-0AA7-4DD3-9318-A7DDC743950B}" srcOrd="38" destOrd="0" presId="urn:microsoft.com/office/officeart/2005/8/layout/hList3"/>
    <dgm:cxn modelId="{FB3C77A2-4BF8-41DD-91CD-754F8C37520C}" type="presParOf" srcId="{65888C8F-A329-4807-89D2-6DEA8CC57202}" destId="{0C83CE2C-48BE-48ED-A465-7F0F51CC9380}" srcOrd="39" destOrd="0" presId="urn:microsoft.com/office/officeart/2005/8/layout/hList3"/>
    <dgm:cxn modelId="{31B788D3-09C8-40E3-A0CB-BD9A8757891C}" type="presParOf" srcId="{40ADB130-69A4-4AAB-BB33-95EB38CB6357}" destId="{78B47842-BC20-4A0A-ACE6-A53ED399942C}" srcOrd="2" destOrd="0" presId="urn:microsoft.com/office/officeart/2005/8/layout/hList3"/>
  </dgm:cxnLst>
  <dgm:bg/>
  <dgm:whole>
    <a:ln w="3175"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4E6EE71-26B1-476C-AA58-BFFA70EC0D7F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1BD770F-5ED9-43D6-A172-772EBE40C38F}">
      <dgm:prSet custT="1"/>
      <dgm:spPr>
        <a:xfrm>
          <a:off x="0" y="1118667"/>
          <a:ext cx="11713401" cy="955597"/>
        </a:xfrm>
        <a:solidFill>
          <a:srgbClr val="0070C0"/>
        </a:solidFill>
        <a:ln w="12700" cap="flat" cmpd="sng" algn="ctr">
          <a:solidFill>
            <a:srgbClr val="233881"/>
          </a:solidFill>
          <a:prstDash val="solid"/>
          <a:miter lim="800000"/>
        </a:ln>
        <a:effectLst/>
      </dgm:spPr>
      <dgm:t>
        <a:bodyPr/>
        <a:lstStyle/>
        <a:p>
          <a:pPr algn="just" rtl="0">
            <a:lnSpc>
              <a:spcPct val="114000"/>
            </a:lnSpc>
          </a:pPr>
          <a:r>
            <a:rPr lang="en-US" sz="1600" dirty="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Necsa continues </a:t>
          </a:r>
          <a:r>
            <a:rPr lang="en-US" sz="1600" dirty="0" smtClean="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in ensuring safety</a:t>
          </a:r>
          <a:r>
            <a:rPr lang="en-US" sz="1600" dirty="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, environmental stewardship, and emergency </a:t>
          </a:r>
          <a:r>
            <a:rPr lang="en-US" sz="1600" dirty="0" smtClean="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preparedness in its operation. This sets a good foundation for future nuclear-related projects such as the MPR, SMR, etc.</a:t>
          </a:r>
          <a:endParaRPr lang="en-US" sz="1600" dirty="0">
            <a:solidFill>
              <a:sysClr val="window" lastClr="FFFFFF"/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gm:t>
    </dgm:pt>
    <dgm:pt modelId="{E5AFBCEC-3993-4FAC-936C-5E5A60BE3245}" type="parTrans" cxnId="{D1E3D8BF-44B3-4453-A23C-360B3931F2BC}">
      <dgm:prSet/>
      <dgm:spPr/>
      <dgm:t>
        <a:bodyPr/>
        <a:lstStyle/>
        <a:p>
          <a:endParaRPr lang="en-ZA" sz="1600"/>
        </a:p>
      </dgm:t>
    </dgm:pt>
    <dgm:pt modelId="{2A79363C-4145-4354-862B-7DE8E6E95399}" type="sibTrans" cxnId="{D1E3D8BF-44B3-4453-A23C-360B3931F2BC}">
      <dgm:prSet/>
      <dgm:spPr/>
      <dgm:t>
        <a:bodyPr/>
        <a:lstStyle/>
        <a:p>
          <a:endParaRPr lang="en-ZA" sz="1600"/>
        </a:p>
      </dgm:t>
    </dgm:pt>
    <dgm:pt modelId="{7088C645-F229-4FC7-A553-861839DE3CA0}">
      <dgm:prSet custT="1"/>
      <dgm:spPr>
        <a:solidFill>
          <a:srgbClr val="0070C0"/>
        </a:solidFill>
        <a:ln>
          <a:noFill/>
        </a:ln>
      </dgm:spPr>
      <dgm:t>
        <a:bodyPr/>
        <a:lstStyle/>
        <a:p>
          <a:pPr algn="just">
            <a:lnSpc>
              <a:spcPct val="114000"/>
            </a:lnSpc>
            <a:spcAft>
              <a:spcPts val="0"/>
            </a:spcAft>
          </a:pPr>
          <a:r>
            <a:rPr lang="en-US" sz="1600" dirty="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We extend our sincere appreciation to all stakeholders, including community members, regulators, and partners, who contribute to the success of these forums. </a:t>
          </a:r>
          <a:endParaRPr lang="en-ZA" sz="1600" dirty="0">
            <a:solidFill>
              <a:sysClr val="window" lastClr="FFFFFF"/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gm:t>
    </dgm:pt>
    <dgm:pt modelId="{C535E384-B977-4F43-B03C-142E7BE80AB3}" type="parTrans" cxnId="{DA961070-FDE5-4332-88A3-C019DEF07BF9}">
      <dgm:prSet/>
      <dgm:spPr/>
      <dgm:t>
        <a:bodyPr/>
        <a:lstStyle/>
        <a:p>
          <a:endParaRPr lang="en-ZA" sz="1600"/>
        </a:p>
      </dgm:t>
    </dgm:pt>
    <dgm:pt modelId="{64D8DBC7-AA64-4952-BC5D-F68A3CE56FAA}" type="sibTrans" cxnId="{DA961070-FDE5-4332-88A3-C019DEF07BF9}">
      <dgm:prSet/>
      <dgm:spPr/>
      <dgm:t>
        <a:bodyPr/>
        <a:lstStyle/>
        <a:p>
          <a:endParaRPr lang="en-ZA" sz="1600"/>
        </a:p>
      </dgm:t>
    </dgm:pt>
    <dgm:pt modelId="{F8DFC985-EB98-40E6-8FBA-6A36AAAFA5D2}">
      <dgm:prSet custT="1"/>
      <dgm:spPr>
        <a:solidFill>
          <a:srgbClr val="0070C0"/>
        </a:solidFill>
      </dgm:spPr>
      <dgm:t>
        <a:bodyPr/>
        <a:lstStyle/>
        <a:p>
          <a:pPr algn="just" rtl="0"/>
          <a:r>
            <a:rPr lang="en-US" sz="1600" dirty="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Together, we will continue to build a safe, sustainable, and forward-looking nuclear and nuclear </a:t>
          </a:r>
          <a:r>
            <a:rPr lang="en-US" sz="1600" dirty="0" smtClean="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technology-related </a:t>
          </a:r>
          <a:r>
            <a:rPr lang="en-US" sz="1600" dirty="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future.</a:t>
          </a:r>
        </a:p>
      </dgm:t>
    </dgm:pt>
    <dgm:pt modelId="{36AEEC69-F675-418C-A4C5-2A9B6D9590EE}" type="parTrans" cxnId="{83AD5974-61DB-4D72-97D1-70D6206DB3DC}">
      <dgm:prSet/>
      <dgm:spPr/>
      <dgm:t>
        <a:bodyPr/>
        <a:lstStyle/>
        <a:p>
          <a:endParaRPr lang="en-ZA" sz="1600"/>
        </a:p>
      </dgm:t>
    </dgm:pt>
    <dgm:pt modelId="{85402A8C-D4F3-48A2-AAA7-285C4D101D44}" type="sibTrans" cxnId="{83AD5974-61DB-4D72-97D1-70D6206DB3DC}">
      <dgm:prSet/>
      <dgm:spPr/>
      <dgm:t>
        <a:bodyPr/>
        <a:lstStyle/>
        <a:p>
          <a:endParaRPr lang="en-ZA" sz="1600"/>
        </a:p>
      </dgm:t>
    </dgm:pt>
    <dgm:pt modelId="{8C3B94EB-CCEB-4F7B-BF0A-02500094CF7F}">
      <dgm:prSet custT="1"/>
      <dgm:spPr>
        <a:solidFill>
          <a:srgbClr val="0070C0"/>
        </a:solidFill>
      </dgm:spPr>
      <dgm:t>
        <a:bodyPr/>
        <a:lstStyle/>
        <a:p>
          <a:pPr algn="just">
            <a:lnSpc>
              <a:spcPct val="114000"/>
            </a:lnSpc>
          </a:pPr>
          <a:r>
            <a:rPr lang="en-US" sz="1600" dirty="0">
              <a:latin typeface="Arial" panose="020B0604020202020204" pitchFamily="34" charset="0"/>
              <a:cs typeface="Arial" panose="020B0604020202020204" pitchFamily="34" charset="0"/>
            </a:rPr>
            <a:t>Necsa remains steadfast in its commitment to operational excellence, regulatory compliance, and transparent engagement with our surrounding communities. </a:t>
          </a:r>
          <a:endParaRPr lang="en-ZA" sz="16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45D79BC-AD34-45EE-8B03-B35F369BD9E6}" type="parTrans" cxnId="{9A64CEF5-2FB9-4A5F-BD7B-479BFD389005}">
      <dgm:prSet/>
      <dgm:spPr/>
      <dgm:t>
        <a:bodyPr/>
        <a:lstStyle/>
        <a:p>
          <a:endParaRPr lang="en-US" sz="1600"/>
        </a:p>
      </dgm:t>
    </dgm:pt>
    <dgm:pt modelId="{6F7BB5C0-B926-4E53-B621-F1EE398D5145}" type="sibTrans" cxnId="{9A64CEF5-2FB9-4A5F-BD7B-479BFD389005}">
      <dgm:prSet/>
      <dgm:spPr/>
      <dgm:t>
        <a:bodyPr/>
        <a:lstStyle/>
        <a:p>
          <a:endParaRPr lang="en-US" sz="1600"/>
        </a:p>
      </dgm:t>
    </dgm:pt>
    <dgm:pt modelId="{89FE0407-CD62-4739-A88F-C818457C5364}" type="pres">
      <dgm:prSet presAssocID="{14E6EE71-26B1-476C-AA58-BFFA70EC0D7F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US"/>
        </a:p>
      </dgm:t>
    </dgm:pt>
    <dgm:pt modelId="{5AB881AF-B022-4424-BE98-9AA3F3E9C261}" type="pres">
      <dgm:prSet presAssocID="{14E6EE71-26B1-476C-AA58-BFFA70EC0D7F}" presName="Name1" presStyleCnt="0"/>
      <dgm:spPr/>
    </dgm:pt>
    <dgm:pt modelId="{1E83E09C-030F-453C-9DC3-51F469DFBDDD}" type="pres">
      <dgm:prSet presAssocID="{14E6EE71-26B1-476C-AA58-BFFA70EC0D7F}" presName="cycle" presStyleCnt="0"/>
      <dgm:spPr/>
    </dgm:pt>
    <dgm:pt modelId="{EFA0E8F0-7906-469C-9D50-3B1D76464ADC}" type="pres">
      <dgm:prSet presAssocID="{14E6EE71-26B1-476C-AA58-BFFA70EC0D7F}" presName="srcNode" presStyleLbl="node1" presStyleIdx="0" presStyleCnt="4"/>
      <dgm:spPr/>
    </dgm:pt>
    <dgm:pt modelId="{6A621365-FA47-4CC1-AF26-EFB31691179E}" type="pres">
      <dgm:prSet presAssocID="{14E6EE71-26B1-476C-AA58-BFFA70EC0D7F}" presName="conn" presStyleLbl="parChTrans1D2" presStyleIdx="0" presStyleCnt="1"/>
      <dgm:spPr/>
      <dgm:t>
        <a:bodyPr/>
        <a:lstStyle/>
        <a:p>
          <a:endParaRPr lang="en-US"/>
        </a:p>
      </dgm:t>
    </dgm:pt>
    <dgm:pt modelId="{B6C408E8-1592-4546-9206-68A282F7D677}" type="pres">
      <dgm:prSet presAssocID="{14E6EE71-26B1-476C-AA58-BFFA70EC0D7F}" presName="extraNode" presStyleLbl="node1" presStyleIdx="0" presStyleCnt="4"/>
      <dgm:spPr/>
    </dgm:pt>
    <dgm:pt modelId="{16D390F8-7312-43DB-B9EA-AEE559952247}" type="pres">
      <dgm:prSet presAssocID="{14E6EE71-26B1-476C-AA58-BFFA70EC0D7F}" presName="dstNode" presStyleLbl="node1" presStyleIdx="0" presStyleCnt="4"/>
      <dgm:spPr/>
    </dgm:pt>
    <dgm:pt modelId="{0BA8736E-18CC-424E-99E3-08D88F811073}" type="pres">
      <dgm:prSet presAssocID="{8C3B94EB-CCEB-4F7B-BF0A-02500094CF7F}" presName="text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041F554-0077-4470-8B95-34CFB8915318}" type="pres">
      <dgm:prSet presAssocID="{8C3B94EB-CCEB-4F7B-BF0A-02500094CF7F}" presName="accent_1" presStyleCnt="0"/>
      <dgm:spPr/>
    </dgm:pt>
    <dgm:pt modelId="{01BF4D5F-7D19-45B8-999A-B34DA7B67DCE}" type="pres">
      <dgm:prSet presAssocID="{8C3B94EB-CCEB-4F7B-BF0A-02500094CF7F}" presName="accentRepeatNode" presStyleLbl="solidFgAcc1" presStyleIdx="0" presStyleCnt="4"/>
      <dgm:spPr/>
    </dgm:pt>
    <dgm:pt modelId="{1A111207-7C76-414B-B7EC-D38F24B40B9E}" type="pres">
      <dgm:prSet presAssocID="{31BD770F-5ED9-43D6-A172-772EBE40C38F}" presName="text_2" presStyleLbl="node1" presStyleIdx="1" presStyleCnt="4" custScaleY="13963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96DB954-F9B7-4AEF-AB1E-5B2004FC11D3}" type="pres">
      <dgm:prSet presAssocID="{31BD770F-5ED9-43D6-A172-772EBE40C38F}" presName="accent_2" presStyleCnt="0"/>
      <dgm:spPr/>
    </dgm:pt>
    <dgm:pt modelId="{BE5CD82B-2344-4FBC-ABE0-7CB5C11E2BAC}" type="pres">
      <dgm:prSet presAssocID="{31BD770F-5ED9-43D6-A172-772EBE40C38F}" presName="accentRepeatNode" presStyleLbl="solidFgAcc1" presStyleIdx="1" presStyleCnt="4"/>
      <dgm:spPr/>
    </dgm:pt>
    <dgm:pt modelId="{0AD0F7C0-74EF-4109-838B-E2D2F520B867}" type="pres">
      <dgm:prSet presAssocID="{7088C645-F229-4FC7-A553-861839DE3CA0}" presName="text_3" presStyleLbl="node1" presStyleIdx="2" presStyleCnt="4" custScaleY="12209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D65BD99-AB12-4B17-829A-C2E90AF1CA51}" type="pres">
      <dgm:prSet presAssocID="{7088C645-F229-4FC7-A553-861839DE3CA0}" presName="accent_3" presStyleCnt="0"/>
      <dgm:spPr/>
    </dgm:pt>
    <dgm:pt modelId="{95927E8C-C32D-4F7C-A771-B4BF109634DA}" type="pres">
      <dgm:prSet presAssocID="{7088C645-F229-4FC7-A553-861839DE3CA0}" presName="accentRepeatNode" presStyleLbl="solidFgAcc1" presStyleIdx="2" presStyleCnt="4"/>
      <dgm:spPr/>
    </dgm:pt>
    <dgm:pt modelId="{34E857DB-5BE5-4DAA-93D8-AF44EC103523}" type="pres">
      <dgm:prSet presAssocID="{F8DFC985-EB98-40E6-8FBA-6A36AAAFA5D2}" presName="text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C0FC556-5223-4CAA-BB00-292CDEECF0D8}" type="pres">
      <dgm:prSet presAssocID="{F8DFC985-EB98-40E6-8FBA-6A36AAAFA5D2}" presName="accent_4" presStyleCnt="0"/>
      <dgm:spPr/>
    </dgm:pt>
    <dgm:pt modelId="{81034BA1-2A9F-45C5-B056-A6FA8BCFF7DC}" type="pres">
      <dgm:prSet presAssocID="{F8DFC985-EB98-40E6-8FBA-6A36AAAFA5D2}" presName="accentRepeatNode" presStyleLbl="solidFgAcc1" presStyleIdx="3" presStyleCnt="4"/>
      <dgm:spPr/>
    </dgm:pt>
  </dgm:ptLst>
  <dgm:cxnLst>
    <dgm:cxn modelId="{C460F3FF-A66E-4C88-8410-E5FE64112A59}" type="presOf" srcId="{8C3B94EB-CCEB-4F7B-BF0A-02500094CF7F}" destId="{0BA8736E-18CC-424E-99E3-08D88F811073}" srcOrd="0" destOrd="0" presId="urn:microsoft.com/office/officeart/2008/layout/VerticalCurvedList"/>
    <dgm:cxn modelId="{DA961070-FDE5-4332-88A3-C019DEF07BF9}" srcId="{14E6EE71-26B1-476C-AA58-BFFA70EC0D7F}" destId="{7088C645-F229-4FC7-A553-861839DE3CA0}" srcOrd="2" destOrd="0" parTransId="{C535E384-B977-4F43-B03C-142E7BE80AB3}" sibTransId="{64D8DBC7-AA64-4952-BC5D-F68A3CE56FAA}"/>
    <dgm:cxn modelId="{83AD5974-61DB-4D72-97D1-70D6206DB3DC}" srcId="{14E6EE71-26B1-476C-AA58-BFFA70EC0D7F}" destId="{F8DFC985-EB98-40E6-8FBA-6A36AAAFA5D2}" srcOrd="3" destOrd="0" parTransId="{36AEEC69-F675-418C-A4C5-2A9B6D9590EE}" sibTransId="{85402A8C-D4F3-48A2-AAA7-285C4D101D44}"/>
    <dgm:cxn modelId="{8A52DA42-8C9F-45D9-AF4A-543247DA73DF}" type="presOf" srcId="{14E6EE71-26B1-476C-AA58-BFFA70EC0D7F}" destId="{89FE0407-CD62-4739-A88F-C818457C5364}" srcOrd="0" destOrd="0" presId="urn:microsoft.com/office/officeart/2008/layout/VerticalCurvedList"/>
    <dgm:cxn modelId="{02BC6C8C-D16E-4F98-A71F-9C17F06B1BA7}" type="presOf" srcId="{31BD770F-5ED9-43D6-A172-772EBE40C38F}" destId="{1A111207-7C76-414B-B7EC-D38F24B40B9E}" srcOrd="0" destOrd="0" presId="urn:microsoft.com/office/officeart/2008/layout/VerticalCurvedList"/>
    <dgm:cxn modelId="{7EA48EE6-7BDC-4ED0-A233-746B2CFAF641}" type="presOf" srcId="{6F7BB5C0-B926-4E53-B621-F1EE398D5145}" destId="{6A621365-FA47-4CC1-AF26-EFB31691179E}" srcOrd="0" destOrd="0" presId="urn:microsoft.com/office/officeart/2008/layout/VerticalCurvedList"/>
    <dgm:cxn modelId="{D1E3D8BF-44B3-4453-A23C-360B3931F2BC}" srcId="{14E6EE71-26B1-476C-AA58-BFFA70EC0D7F}" destId="{31BD770F-5ED9-43D6-A172-772EBE40C38F}" srcOrd="1" destOrd="0" parTransId="{E5AFBCEC-3993-4FAC-936C-5E5A60BE3245}" sibTransId="{2A79363C-4145-4354-862B-7DE8E6E95399}"/>
    <dgm:cxn modelId="{9A64CEF5-2FB9-4A5F-BD7B-479BFD389005}" srcId="{14E6EE71-26B1-476C-AA58-BFFA70EC0D7F}" destId="{8C3B94EB-CCEB-4F7B-BF0A-02500094CF7F}" srcOrd="0" destOrd="0" parTransId="{345D79BC-AD34-45EE-8B03-B35F369BD9E6}" sibTransId="{6F7BB5C0-B926-4E53-B621-F1EE398D5145}"/>
    <dgm:cxn modelId="{19D407B2-F528-4F46-BA3A-DE288A2A6BBE}" type="presOf" srcId="{F8DFC985-EB98-40E6-8FBA-6A36AAAFA5D2}" destId="{34E857DB-5BE5-4DAA-93D8-AF44EC103523}" srcOrd="0" destOrd="0" presId="urn:microsoft.com/office/officeart/2008/layout/VerticalCurvedList"/>
    <dgm:cxn modelId="{025FC548-9938-4109-BFD6-F2A62B799D49}" type="presOf" srcId="{7088C645-F229-4FC7-A553-861839DE3CA0}" destId="{0AD0F7C0-74EF-4109-838B-E2D2F520B867}" srcOrd="0" destOrd="0" presId="urn:microsoft.com/office/officeart/2008/layout/VerticalCurvedList"/>
    <dgm:cxn modelId="{3C0BA555-BE83-4CEA-9FBD-D1DFB8A157F6}" type="presParOf" srcId="{89FE0407-CD62-4739-A88F-C818457C5364}" destId="{5AB881AF-B022-4424-BE98-9AA3F3E9C261}" srcOrd="0" destOrd="0" presId="urn:microsoft.com/office/officeart/2008/layout/VerticalCurvedList"/>
    <dgm:cxn modelId="{4752134B-4A4D-4177-B880-E9BF7CF14DF6}" type="presParOf" srcId="{5AB881AF-B022-4424-BE98-9AA3F3E9C261}" destId="{1E83E09C-030F-453C-9DC3-51F469DFBDDD}" srcOrd="0" destOrd="0" presId="urn:microsoft.com/office/officeart/2008/layout/VerticalCurvedList"/>
    <dgm:cxn modelId="{9457B809-ACC2-45C7-82EE-A33418678713}" type="presParOf" srcId="{1E83E09C-030F-453C-9DC3-51F469DFBDDD}" destId="{EFA0E8F0-7906-469C-9D50-3B1D76464ADC}" srcOrd="0" destOrd="0" presId="urn:microsoft.com/office/officeart/2008/layout/VerticalCurvedList"/>
    <dgm:cxn modelId="{CF3F5AAC-E831-4EBC-9327-D0ABF77BF0B1}" type="presParOf" srcId="{1E83E09C-030F-453C-9DC3-51F469DFBDDD}" destId="{6A621365-FA47-4CC1-AF26-EFB31691179E}" srcOrd="1" destOrd="0" presId="urn:microsoft.com/office/officeart/2008/layout/VerticalCurvedList"/>
    <dgm:cxn modelId="{F5C60054-851C-48A2-B4E0-50795C9E3B8A}" type="presParOf" srcId="{1E83E09C-030F-453C-9DC3-51F469DFBDDD}" destId="{B6C408E8-1592-4546-9206-68A282F7D677}" srcOrd="2" destOrd="0" presId="urn:microsoft.com/office/officeart/2008/layout/VerticalCurvedList"/>
    <dgm:cxn modelId="{616B0001-CB96-457E-B44F-FE46A6779325}" type="presParOf" srcId="{1E83E09C-030F-453C-9DC3-51F469DFBDDD}" destId="{16D390F8-7312-43DB-B9EA-AEE559952247}" srcOrd="3" destOrd="0" presId="urn:microsoft.com/office/officeart/2008/layout/VerticalCurvedList"/>
    <dgm:cxn modelId="{E141C7EF-752E-40AD-A517-DEF1447813FE}" type="presParOf" srcId="{5AB881AF-B022-4424-BE98-9AA3F3E9C261}" destId="{0BA8736E-18CC-424E-99E3-08D88F811073}" srcOrd="1" destOrd="0" presId="urn:microsoft.com/office/officeart/2008/layout/VerticalCurvedList"/>
    <dgm:cxn modelId="{73238379-11E9-44EF-8333-2A6B9FFCCBB4}" type="presParOf" srcId="{5AB881AF-B022-4424-BE98-9AA3F3E9C261}" destId="{9041F554-0077-4470-8B95-34CFB8915318}" srcOrd="2" destOrd="0" presId="urn:microsoft.com/office/officeart/2008/layout/VerticalCurvedList"/>
    <dgm:cxn modelId="{9F2FEB58-F9A3-445A-B476-9785126FD354}" type="presParOf" srcId="{9041F554-0077-4470-8B95-34CFB8915318}" destId="{01BF4D5F-7D19-45B8-999A-B34DA7B67DCE}" srcOrd="0" destOrd="0" presId="urn:microsoft.com/office/officeart/2008/layout/VerticalCurvedList"/>
    <dgm:cxn modelId="{46AD25D8-186D-489E-B940-D2B9189AB1A5}" type="presParOf" srcId="{5AB881AF-B022-4424-BE98-9AA3F3E9C261}" destId="{1A111207-7C76-414B-B7EC-D38F24B40B9E}" srcOrd="3" destOrd="0" presId="urn:microsoft.com/office/officeart/2008/layout/VerticalCurvedList"/>
    <dgm:cxn modelId="{B96D746C-7FA7-4814-A125-962658F29773}" type="presParOf" srcId="{5AB881AF-B022-4424-BE98-9AA3F3E9C261}" destId="{396DB954-F9B7-4AEF-AB1E-5B2004FC11D3}" srcOrd="4" destOrd="0" presId="urn:microsoft.com/office/officeart/2008/layout/VerticalCurvedList"/>
    <dgm:cxn modelId="{ABA50167-8EC5-4179-9ACA-44292B2095FC}" type="presParOf" srcId="{396DB954-F9B7-4AEF-AB1E-5B2004FC11D3}" destId="{BE5CD82B-2344-4FBC-ABE0-7CB5C11E2BAC}" srcOrd="0" destOrd="0" presId="urn:microsoft.com/office/officeart/2008/layout/VerticalCurvedList"/>
    <dgm:cxn modelId="{753B0215-F8AE-4C10-A4AD-7AF59474AB54}" type="presParOf" srcId="{5AB881AF-B022-4424-BE98-9AA3F3E9C261}" destId="{0AD0F7C0-74EF-4109-838B-E2D2F520B867}" srcOrd="5" destOrd="0" presId="urn:microsoft.com/office/officeart/2008/layout/VerticalCurvedList"/>
    <dgm:cxn modelId="{F0C2DCA9-B67C-4B90-B924-5E99536D188A}" type="presParOf" srcId="{5AB881AF-B022-4424-BE98-9AA3F3E9C261}" destId="{0D65BD99-AB12-4B17-829A-C2E90AF1CA51}" srcOrd="6" destOrd="0" presId="urn:microsoft.com/office/officeart/2008/layout/VerticalCurvedList"/>
    <dgm:cxn modelId="{06E71A74-53B3-4AC6-BE1C-A9230EC9B57B}" type="presParOf" srcId="{0D65BD99-AB12-4B17-829A-C2E90AF1CA51}" destId="{95927E8C-C32D-4F7C-A771-B4BF109634DA}" srcOrd="0" destOrd="0" presId="urn:microsoft.com/office/officeart/2008/layout/VerticalCurvedList"/>
    <dgm:cxn modelId="{80FA097B-403C-4758-BCE2-64654D5B1CB0}" type="presParOf" srcId="{5AB881AF-B022-4424-BE98-9AA3F3E9C261}" destId="{34E857DB-5BE5-4DAA-93D8-AF44EC103523}" srcOrd="7" destOrd="0" presId="urn:microsoft.com/office/officeart/2008/layout/VerticalCurvedList"/>
    <dgm:cxn modelId="{5A6A26AC-E54F-46E2-B679-942326D95582}" type="presParOf" srcId="{5AB881AF-B022-4424-BE98-9AA3F3E9C261}" destId="{4C0FC556-5223-4CAA-BB00-292CDEECF0D8}" srcOrd="8" destOrd="0" presId="urn:microsoft.com/office/officeart/2008/layout/VerticalCurvedList"/>
    <dgm:cxn modelId="{B7C2ADF4-886B-46F0-A6F9-B330FDC04209}" type="presParOf" srcId="{4C0FC556-5223-4CAA-BB00-292CDEECF0D8}" destId="{81034BA1-2A9F-45C5-B056-A6FA8BCFF7DC}" srcOrd="0" destOrd="0" presId="urn:microsoft.com/office/officeart/2008/layout/VerticalCurvedList"/>
  </dgm:cxnLst>
  <dgm:bg>
    <a:noFill/>
  </dgm:bg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4A3638-7AA1-4D66-B9BA-177F27A155F9}">
      <dsp:nvSpPr>
        <dsp:cNvPr id="0" name=""/>
        <dsp:cNvSpPr/>
      </dsp:nvSpPr>
      <dsp:spPr>
        <a:xfrm>
          <a:off x="0" y="0"/>
          <a:ext cx="11322996" cy="373961"/>
        </a:xfrm>
        <a:prstGeom prst="rect">
          <a:avLst/>
        </a:prstGeom>
        <a:solidFill>
          <a:srgbClr val="70AD47"/>
        </a:solidFill>
        <a:ln w="57150"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NNR (40 NILs)</a:t>
          </a:r>
        </a:p>
      </dsp:txBody>
      <dsp:txXfrm>
        <a:off x="0" y="0"/>
        <a:ext cx="11322996" cy="373961"/>
      </dsp:txXfrm>
    </dsp:sp>
    <dsp:sp modelId="{A1E21121-B517-4B0A-B4FC-79A5D00273A2}">
      <dsp:nvSpPr>
        <dsp:cNvPr id="0" name=""/>
        <dsp:cNvSpPr/>
      </dsp:nvSpPr>
      <dsp:spPr>
        <a:xfrm>
          <a:off x="1382" y="373961"/>
          <a:ext cx="283005" cy="785318"/>
        </a:xfrm>
        <a:prstGeom prst="rect">
          <a:avLst/>
        </a:prstGeom>
        <a:solidFill>
          <a:srgbClr val="70AD47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02</a:t>
          </a:r>
        </a:p>
      </dsp:txBody>
      <dsp:txXfrm>
        <a:off x="1382" y="373961"/>
        <a:ext cx="283005" cy="785318"/>
      </dsp:txXfrm>
    </dsp:sp>
    <dsp:sp modelId="{88E4CECA-E8E3-4D60-BB37-652C7543CA2C}">
      <dsp:nvSpPr>
        <dsp:cNvPr id="0" name=""/>
        <dsp:cNvSpPr/>
      </dsp:nvSpPr>
      <dsp:spPr>
        <a:xfrm>
          <a:off x="284387" y="373961"/>
          <a:ext cx="283005" cy="785318"/>
        </a:xfrm>
        <a:prstGeom prst="rect">
          <a:avLst/>
        </a:prstGeom>
        <a:solidFill>
          <a:srgbClr val="70AD47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03</a:t>
          </a:r>
        </a:p>
      </dsp:txBody>
      <dsp:txXfrm>
        <a:off x="284387" y="373961"/>
        <a:ext cx="283005" cy="785318"/>
      </dsp:txXfrm>
    </dsp:sp>
    <dsp:sp modelId="{D33B601E-A3B0-4EDA-80A8-C78FBB44D322}">
      <dsp:nvSpPr>
        <dsp:cNvPr id="0" name=""/>
        <dsp:cNvSpPr/>
      </dsp:nvSpPr>
      <dsp:spPr>
        <a:xfrm>
          <a:off x="567393" y="373961"/>
          <a:ext cx="283005" cy="785318"/>
        </a:xfrm>
        <a:prstGeom prst="rect">
          <a:avLst/>
        </a:prstGeom>
        <a:solidFill>
          <a:srgbClr val="70AD47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04</a:t>
          </a:r>
        </a:p>
      </dsp:txBody>
      <dsp:txXfrm>
        <a:off x="567393" y="373961"/>
        <a:ext cx="283005" cy="785318"/>
      </dsp:txXfrm>
    </dsp:sp>
    <dsp:sp modelId="{6B844294-CDCD-49BE-A1E7-4803128DBD3B}">
      <dsp:nvSpPr>
        <dsp:cNvPr id="0" name=""/>
        <dsp:cNvSpPr/>
      </dsp:nvSpPr>
      <dsp:spPr>
        <a:xfrm>
          <a:off x="850399" y="373961"/>
          <a:ext cx="283005" cy="785318"/>
        </a:xfrm>
        <a:prstGeom prst="rect">
          <a:avLst/>
        </a:prstGeom>
        <a:solidFill>
          <a:srgbClr val="70AD47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05</a:t>
          </a:r>
        </a:p>
      </dsp:txBody>
      <dsp:txXfrm>
        <a:off x="850399" y="373961"/>
        <a:ext cx="283005" cy="785318"/>
      </dsp:txXfrm>
    </dsp:sp>
    <dsp:sp modelId="{F686270D-969A-4CB9-8924-1CE6D6FE8842}">
      <dsp:nvSpPr>
        <dsp:cNvPr id="0" name=""/>
        <dsp:cNvSpPr/>
      </dsp:nvSpPr>
      <dsp:spPr>
        <a:xfrm>
          <a:off x="1133405" y="373961"/>
          <a:ext cx="283005" cy="785318"/>
        </a:xfrm>
        <a:prstGeom prst="rect">
          <a:avLst/>
        </a:prstGeom>
        <a:solidFill>
          <a:srgbClr val="70AD47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06</a:t>
          </a:r>
        </a:p>
      </dsp:txBody>
      <dsp:txXfrm>
        <a:off x="1133405" y="373961"/>
        <a:ext cx="283005" cy="785318"/>
      </dsp:txXfrm>
    </dsp:sp>
    <dsp:sp modelId="{35230502-10CC-4CAD-9841-B36A276FFEA2}">
      <dsp:nvSpPr>
        <dsp:cNvPr id="0" name=""/>
        <dsp:cNvSpPr/>
      </dsp:nvSpPr>
      <dsp:spPr>
        <a:xfrm>
          <a:off x="1416411" y="373961"/>
          <a:ext cx="283005" cy="785318"/>
        </a:xfrm>
        <a:prstGeom prst="rect">
          <a:avLst/>
        </a:prstGeom>
        <a:solidFill>
          <a:srgbClr val="70AD47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07</a:t>
          </a:r>
        </a:p>
      </dsp:txBody>
      <dsp:txXfrm>
        <a:off x="1416411" y="373961"/>
        <a:ext cx="283005" cy="785318"/>
      </dsp:txXfrm>
    </dsp:sp>
    <dsp:sp modelId="{4E63EEAD-6ADB-4204-8935-774B27403D0E}">
      <dsp:nvSpPr>
        <dsp:cNvPr id="0" name=""/>
        <dsp:cNvSpPr/>
      </dsp:nvSpPr>
      <dsp:spPr>
        <a:xfrm>
          <a:off x="1699416" y="373961"/>
          <a:ext cx="283005" cy="785318"/>
        </a:xfrm>
        <a:prstGeom prst="rect">
          <a:avLst/>
        </a:prstGeom>
        <a:solidFill>
          <a:srgbClr val="70AD47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08</a:t>
          </a:r>
        </a:p>
      </dsp:txBody>
      <dsp:txXfrm>
        <a:off x="1699416" y="373961"/>
        <a:ext cx="283005" cy="785318"/>
      </dsp:txXfrm>
    </dsp:sp>
    <dsp:sp modelId="{C974A918-8567-4DD8-BF74-61A14A43CA1E}">
      <dsp:nvSpPr>
        <dsp:cNvPr id="0" name=""/>
        <dsp:cNvSpPr/>
      </dsp:nvSpPr>
      <dsp:spPr>
        <a:xfrm>
          <a:off x="1982422" y="373961"/>
          <a:ext cx="283005" cy="785318"/>
        </a:xfrm>
        <a:prstGeom prst="rect">
          <a:avLst/>
        </a:prstGeom>
        <a:solidFill>
          <a:srgbClr val="70AD47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09</a:t>
          </a:r>
        </a:p>
      </dsp:txBody>
      <dsp:txXfrm>
        <a:off x="1982422" y="373961"/>
        <a:ext cx="283005" cy="785318"/>
      </dsp:txXfrm>
    </dsp:sp>
    <dsp:sp modelId="{633C77F7-7618-43B8-BB2C-FC409A24340F}">
      <dsp:nvSpPr>
        <dsp:cNvPr id="0" name=""/>
        <dsp:cNvSpPr/>
      </dsp:nvSpPr>
      <dsp:spPr>
        <a:xfrm>
          <a:off x="2265428" y="373961"/>
          <a:ext cx="283005" cy="785318"/>
        </a:xfrm>
        <a:prstGeom prst="rect">
          <a:avLst/>
        </a:prstGeom>
        <a:solidFill>
          <a:srgbClr val="70AD47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10</a:t>
          </a:r>
        </a:p>
      </dsp:txBody>
      <dsp:txXfrm>
        <a:off x="2265428" y="373961"/>
        <a:ext cx="283005" cy="785318"/>
      </dsp:txXfrm>
    </dsp:sp>
    <dsp:sp modelId="{73BC4CD4-4222-41BB-B742-2EDE99A5DD5D}">
      <dsp:nvSpPr>
        <dsp:cNvPr id="0" name=""/>
        <dsp:cNvSpPr/>
      </dsp:nvSpPr>
      <dsp:spPr>
        <a:xfrm>
          <a:off x="2548434" y="373961"/>
          <a:ext cx="283005" cy="785318"/>
        </a:xfrm>
        <a:prstGeom prst="rect">
          <a:avLst/>
        </a:prstGeom>
        <a:solidFill>
          <a:srgbClr val="70AD47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11</a:t>
          </a:r>
        </a:p>
      </dsp:txBody>
      <dsp:txXfrm>
        <a:off x="2548434" y="373961"/>
        <a:ext cx="283005" cy="785318"/>
      </dsp:txXfrm>
    </dsp:sp>
    <dsp:sp modelId="{6773E067-E399-4BF1-9EAD-05F5603D55D4}">
      <dsp:nvSpPr>
        <dsp:cNvPr id="0" name=""/>
        <dsp:cNvSpPr/>
      </dsp:nvSpPr>
      <dsp:spPr>
        <a:xfrm>
          <a:off x="2831440" y="373961"/>
          <a:ext cx="283005" cy="785318"/>
        </a:xfrm>
        <a:prstGeom prst="rect">
          <a:avLst/>
        </a:prstGeom>
        <a:solidFill>
          <a:srgbClr val="70AD47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12</a:t>
          </a:r>
        </a:p>
      </dsp:txBody>
      <dsp:txXfrm>
        <a:off x="2831440" y="373961"/>
        <a:ext cx="283005" cy="785318"/>
      </dsp:txXfrm>
    </dsp:sp>
    <dsp:sp modelId="{3A4EBDA8-79F3-46EB-BFF0-F1FF24E7036C}">
      <dsp:nvSpPr>
        <dsp:cNvPr id="0" name=""/>
        <dsp:cNvSpPr/>
      </dsp:nvSpPr>
      <dsp:spPr>
        <a:xfrm>
          <a:off x="3114445" y="373961"/>
          <a:ext cx="283005" cy="785318"/>
        </a:xfrm>
        <a:prstGeom prst="rect">
          <a:avLst/>
        </a:prstGeom>
        <a:solidFill>
          <a:srgbClr val="70AD47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13</a:t>
          </a:r>
        </a:p>
      </dsp:txBody>
      <dsp:txXfrm>
        <a:off x="3114445" y="373961"/>
        <a:ext cx="283005" cy="785318"/>
      </dsp:txXfrm>
    </dsp:sp>
    <dsp:sp modelId="{0B66822A-9C09-4E7B-A3B3-69325E908FC5}">
      <dsp:nvSpPr>
        <dsp:cNvPr id="0" name=""/>
        <dsp:cNvSpPr/>
      </dsp:nvSpPr>
      <dsp:spPr>
        <a:xfrm>
          <a:off x="3397451" y="373961"/>
          <a:ext cx="283005" cy="785318"/>
        </a:xfrm>
        <a:prstGeom prst="rect">
          <a:avLst/>
        </a:prstGeom>
        <a:solidFill>
          <a:srgbClr val="70AD47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14</a:t>
          </a:r>
        </a:p>
      </dsp:txBody>
      <dsp:txXfrm>
        <a:off x="3397451" y="373961"/>
        <a:ext cx="283005" cy="785318"/>
      </dsp:txXfrm>
    </dsp:sp>
    <dsp:sp modelId="{0E48DF71-55BD-4C98-91D2-DA2B656D6F1D}">
      <dsp:nvSpPr>
        <dsp:cNvPr id="0" name=""/>
        <dsp:cNvSpPr/>
      </dsp:nvSpPr>
      <dsp:spPr>
        <a:xfrm>
          <a:off x="3680457" y="373961"/>
          <a:ext cx="283005" cy="785318"/>
        </a:xfrm>
        <a:prstGeom prst="rect">
          <a:avLst/>
        </a:prstGeom>
        <a:solidFill>
          <a:srgbClr val="70AD47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15</a:t>
          </a:r>
        </a:p>
      </dsp:txBody>
      <dsp:txXfrm>
        <a:off x="3680457" y="373961"/>
        <a:ext cx="283005" cy="785318"/>
      </dsp:txXfrm>
    </dsp:sp>
    <dsp:sp modelId="{D8BD2FED-7429-4C0A-9498-914B5300D6D5}">
      <dsp:nvSpPr>
        <dsp:cNvPr id="0" name=""/>
        <dsp:cNvSpPr/>
      </dsp:nvSpPr>
      <dsp:spPr>
        <a:xfrm>
          <a:off x="3963463" y="373961"/>
          <a:ext cx="283005" cy="785318"/>
        </a:xfrm>
        <a:prstGeom prst="rect">
          <a:avLst/>
        </a:prstGeom>
        <a:solidFill>
          <a:srgbClr val="70AD47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16</a:t>
          </a:r>
        </a:p>
      </dsp:txBody>
      <dsp:txXfrm>
        <a:off x="3963463" y="373961"/>
        <a:ext cx="283005" cy="785318"/>
      </dsp:txXfrm>
    </dsp:sp>
    <dsp:sp modelId="{BED0F108-809E-4589-83D9-FC2C112F6BAD}">
      <dsp:nvSpPr>
        <dsp:cNvPr id="0" name=""/>
        <dsp:cNvSpPr/>
      </dsp:nvSpPr>
      <dsp:spPr>
        <a:xfrm>
          <a:off x="4246469" y="373961"/>
          <a:ext cx="283005" cy="785318"/>
        </a:xfrm>
        <a:prstGeom prst="rect">
          <a:avLst/>
        </a:prstGeom>
        <a:solidFill>
          <a:srgbClr val="70AD47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17</a:t>
          </a:r>
        </a:p>
      </dsp:txBody>
      <dsp:txXfrm>
        <a:off x="4246469" y="373961"/>
        <a:ext cx="283005" cy="785318"/>
      </dsp:txXfrm>
    </dsp:sp>
    <dsp:sp modelId="{160D5638-07C3-43D8-8311-97B16E2937AF}">
      <dsp:nvSpPr>
        <dsp:cNvPr id="0" name=""/>
        <dsp:cNvSpPr/>
      </dsp:nvSpPr>
      <dsp:spPr>
        <a:xfrm>
          <a:off x="4529474" y="373961"/>
          <a:ext cx="283005" cy="785318"/>
        </a:xfrm>
        <a:prstGeom prst="rect">
          <a:avLst/>
        </a:prstGeom>
        <a:solidFill>
          <a:srgbClr val="70AD47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18</a:t>
          </a:r>
        </a:p>
      </dsp:txBody>
      <dsp:txXfrm>
        <a:off x="4529474" y="373961"/>
        <a:ext cx="283005" cy="785318"/>
      </dsp:txXfrm>
    </dsp:sp>
    <dsp:sp modelId="{2860999E-79A0-4C46-BBC1-0424000739E4}">
      <dsp:nvSpPr>
        <dsp:cNvPr id="0" name=""/>
        <dsp:cNvSpPr/>
      </dsp:nvSpPr>
      <dsp:spPr>
        <a:xfrm>
          <a:off x="4812480" y="373961"/>
          <a:ext cx="283005" cy="785318"/>
        </a:xfrm>
        <a:prstGeom prst="rect">
          <a:avLst/>
        </a:prstGeom>
        <a:solidFill>
          <a:srgbClr val="70AD47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19</a:t>
          </a:r>
        </a:p>
      </dsp:txBody>
      <dsp:txXfrm>
        <a:off x="4812480" y="373961"/>
        <a:ext cx="283005" cy="785318"/>
      </dsp:txXfrm>
    </dsp:sp>
    <dsp:sp modelId="{CE9DD549-589A-432F-B724-AE0FE31452DD}">
      <dsp:nvSpPr>
        <dsp:cNvPr id="0" name=""/>
        <dsp:cNvSpPr/>
      </dsp:nvSpPr>
      <dsp:spPr>
        <a:xfrm>
          <a:off x="5095486" y="373961"/>
          <a:ext cx="283005" cy="785318"/>
        </a:xfrm>
        <a:prstGeom prst="rect">
          <a:avLst/>
        </a:prstGeom>
        <a:solidFill>
          <a:srgbClr val="70AD47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20</a:t>
          </a:r>
        </a:p>
      </dsp:txBody>
      <dsp:txXfrm>
        <a:off x="5095486" y="373961"/>
        <a:ext cx="283005" cy="785318"/>
      </dsp:txXfrm>
    </dsp:sp>
    <dsp:sp modelId="{5547F2B4-99A4-48DD-A2E2-EDB989B9F9C0}">
      <dsp:nvSpPr>
        <dsp:cNvPr id="0" name=""/>
        <dsp:cNvSpPr/>
      </dsp:nvSpPr>
      <dsp:spPr>
        <a:xfrm>
          <a:off x="5378492" y="373961"/>
          <a:ext cx="283005" cy="785318"/>
        </a:xfrm>
        <a:prstGeom prst="rect">
          <a:avLst/>
        </a:prstGeom>
        <a:solidFill>
          <a:srgbClr val="70AD47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21</a:t>
          </a:r>
        </a:p>
      </dsp:txBody>
      <dsp:txXfrm>
        <a:off x="5378492" y="373961"/>
        <a:ext cx="283005" cy="785318"/>
      </dsp:txXfrm>
    </dsp:sp>
    <dsp:sp modelId="{4DBD08F5-B6C2-44E3-B517-6EAC26764173}">
      <dsp:nvSpPr>
        <dsp:cNvPr id="0" name=""/>
        <dsp:cNvSpPr/>
      </dsp:nvSpPr>
      <dsp:spPr>
        <a:xfrm>
          <a:off x="5661498" y="373961"/>
          <a:ext cx="283005" cy="785318"/>
        </a:xfrm>
        <a:prstGeom prst="rect">
          <a:avLst/>
        </a:prstGeom>
        <a:solidFill>
          <a:srgbClr val="70AD47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22</a:t>
          </a:r>
        </a:p>
      </dsp:txBody>
      <dsp:txXfrm>
        <a:off x="5661498" y="373961"/>
        <a:ext cx="283005" cy="785318"/>
      </dsp:txXfrm>
    </dsp:sp>
    <dsp:sp modelId="{EFC5902C-6925-45EC-8FE8-F17A9F733E36}">
      <dsp:nvSpPr>
        <dsp:cNvPr id="0" name=""/>
        <dsp:cNvSpPr/>
      </dsp:nvSpPr>
      <dsp:spPr>
        <a:xfrm>
          <a:off x="5944503" y="373961"/>
          <a:ext cx="283005" cy="785318"/>
        </a:xfrm>
        <a:prstGeom prst="rect">
          <a:avLst/>
        </a:prstGeom>
        <a:solidFill>
          <a:srgbClr val="70AD47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23</a:t>
          </a:r>
        </a:p>
      </dsp:txBody>
      <dsp:txXfrm>
        <a:off x="5944503" y="373961"/>
        <a:ext cx="283005" cy="785318"/>
      </dsp:txXfrm>
    </dsp:sp>
    <dsp:sp modelId="{8C4F45F5-7C07-4C8E-A5D8-C7EA1C94544B}">
      <dsp:nvSpPr>
        <dsp:cNvPr id="0" name=""/>
        <dsp:cNvSpPr/>
      </dsp:nvSpPr>
      <dsp:spPr>
        <a:xfrm>
          <a:off x="6227509" y="373961"/>
          <a:ext cx="283005" cy="785318"/>
        </a:xfrm>
        <a:prstGeom prst="rect">
          <a:avLst/>
        </a:prstGeom>
        <a:solidFill>
          <a:srgbClr val="70AD47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24</a:t>
          </a:r>
        </a:p>
      </dsp:txBody>
      <dsp:txXfrm>
        <a:off x="6227509" y="373961"/>
        <a:ext cx="283005" cy="785318"/>
      </dsp:txXfrm>
    </dsp:sp>
    <dsp:sp modelId="{14A2AF1B-546F-4E97-921A-BC6946209946}">
      <dsp:nvSpPr>
        <dsp:cNvPr id="0" name=""/>
        <dsp:cNvSpPr/>
      </dsp:nvSpPr>
      <dsp:spPr>
        <a:xfrm>
          <a:off x="6510515" y="373961"/>
          <a:ext cx="283005" cy="785318"/>
        </a:xfrm>
        <a:prstGeom prst="rect">
          <a:avLst/>
        </a:prstGeom>
        <a:solidFill>
          <a:srgbClr val="70AD47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25</a:t>
          </a:r>
        </a:p>
      </dsp:txBody>
      <dsp:txXfrm>
        <a:off x="6510515" y="373961"/>
        <a:ext cx="283005" cy="785318"/>
      </dsp:txXfrm>
    </dsp:sp>
    <dsp:sp modelId="{29498654-B666-42F8-AB47-EF03F784C22B}">
      <dsp:nvSpPr>
        <dsp:cNvPr id="0" name=""/>
        <dsp:cNvSpPr/>
      </dsp:nvSpPr>
      <dsp:spPr>
        <a:xfrm>
          <a:off x="6793521" y="373961"/>
          <a:ext cx="283005" cy="785318"/>
        </a:xfrm>
        <a:prstGeom prst="rect">
          <a:avLst/>
        </a:prstGeom>
        <a:solidFill>
          <a:srgbClr val="70AD47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26</a:t>
          </a:r>
        </a:p>
      </dsp:txBody>
      <dsp:txXfrm>
        <a:off x="6793521" y="373961"/>
        <a:ext cx="283005" cy="785318"/>
      </dsp:txXfrm>
    </dsp:sp>
    <dsp:sp modelId="{09354E80-58AC-4B6A-B227-3268AA080516}">
      <dsp:nvSpPr>
        <dsp:cNvPr id="0" name=""/>
        <dsp:cNvSpPr/>
      </dsp:nvSpPr>
      <dsp:spPr>
        <a:xfrm>
          <a:off x="7076526" y="373961"/>
          <a:ext cx="283005" cy="785318"/>
        </a:xfrm>
        <a:prstGeom prst="rect">
          <a:avLst/>
        </a:prstGeom>
        <a:solidFill>
          <a:srgbClr val="70AD47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27</a:t>
          </a:r>
        </a:p>
      </dsp:txBody>
      <dsp:txXfrm>
        <a:off x="7076526" y="373961"/>
        <a:ext cx="283005" cy="785318"/>
      </dsp:txXfrm>
    </dsp:sp>
    <dsp:sp modelId="{1A9853D7-2986-46F3-83BC-95B9424C784F}">
      <dsp:nvSpPr>
        <dsp:cNvPr id="0" name=""/>
        <dsp:cNvSpPr/>
      </dsp:nvSpPr>
      <dsp:spPr>
        <a:xfrm>
          <a:off x="7359532" y="373961"/>
          <a:ext cx="283005" cy="785318"/>
        </a:xfrm>
        <a:prstGeom prst="rect">
          <a:avLst/>
        </a:prstGeom>
        <a:solidFill>
          <a:srgbClr val="70AD47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28</a:t>
          </a:r>
        </a:p>
      </dsp:txBody>
      <dsp:txXfrm>
        <a:off x="7359532" y="373961"/>
        <a:ext cx="283005" cy="785318"/>
      </dsp:txXfrm>
    </dsp:sp>
    <dsp:sp modelId="{1E8A80B7-F89A-4F38-9E4C-13636E5F3F11}">
      <dsp:nvSpPr>
        <dsp:cNvPr id="0" name=""/>
        <dsp:cNvSpPr/>
      </dsp:nvSpPr>
      <dsp:spPr>
        <a:xfrm>
          <a:off x="7642538" y="373961"/>
          <a:ext cx="283005" cy="785318"/>
        </a:xfrm>
        <a:prstGeom prst="rect">
          <a:avLst/>
        </a:prstGeom>
        <a:solidFill>
          <a:srgbClr val="70AD47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29</a:t>
          </a:r>
        </a:p>
      </dsp:txBody>
      <dsp:txXfrm>
        <a:off x="7642538" y="373961"/>
        <a:ext cx="283005" cy="785318"/>
      </dsp:txXfrm>
    </dsp:sp>
    <dsp:sp modelId="{B09DF5F7-3D73-46E1-ADF3-9CA62F7E49CC}">
      <dsp:nvSpPr>
        <dsp:cNvPr id="0" name=""/>
        <dsp:cNvSpPr/>
      </dsp:nvSpPr>
      <dsp:spPr>
        <a:xfrm>
          <a:off x="7925544" y="373961"/>
          <a:ext cx="283005" cy="785318"/>
        </a:xfrm>
        <a:prstGeom prst="rect">
          <a:avLst/>
        </a:prstGeom>
        <a:solidFill>
          <a:srgbClr val="70AD47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30</a:t>
          </a:r>
        </a:p>
      </dsp:txBody>
      <dsp:txXfrm>
        <a:off x="7925544" y="373961"/>
        <a:ext cx="283005" cy="785318"/>
      </dsp:txXfrm>
    </dsp:sp>
    <dsp:sp modelId="{C58F7D25-8D07-430A-888C-8351A1E723F7}">
      <dsp:nvSpPr>
        <dsp:cNvPr id="0" name=""/>
        <dsp:cNvSpPr/>
      </dsp:nvSpPr>
      <dsp:spPr>
        <a:xfrm>
          <a:off x="8208550" y="373961"/>
          <a:ext cx="283005" cy="785318"/>
        </a:xfrm>
        <a:prstGeom prst="rect">
          <a:avLst/>
        </a:prstGeom>
        <a:solidFill>
          <a:srgbClr val="70AD47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31</a:t>
          </a:r>
        </a:p>
      </dsp:txBody>
      <dsp:txXfrm>
        <a:off x="8208550" y="373961"/>
        <a:ext cx="283005" cy="785318"/>
      </dsp:txXfrm>
    </dsp:sp>
    <dsp:sp modelId="{96D8412E-6124-41B6-84AA-E950A8BE6EE0}">
      <dsp:nvSpPr>
        <dsp:cNvPr id="0" name=""/>
        <dsp:cNvSpPr/>
      </dsp:nvSpPr>
      <dsp:spPr>
        <a:xfrm>
          <a:off x="8491555" y="373961"/>
          <a:ext cx="283005" cy="785318"/>
        </a:xfrm>
        <a:prstGeom prst="rect">
          <a:avLst/>
        </a:prstGeom>
        <a:solidFill>
          <a:srgbClr val="70AD47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32</a:t>
          </a:r>
        </a:p>
      </dsp:txBody>
      <dsp:txXfrm>
        <a:off x="8491555" y="373961"/>
        <a:ext cx="283005" cy="785318"/>
      </dsp:txXfrm>
    </dsp:sp>
    <dsp:sp modelId="{BC393797-BFE5-40CA-8DE4-B3F7125661B2}">
      <dsp:nvSpPr>
        <dsp:cNvPr id="0" name=""/>
        <dsp:cNvSpPr/>
      </dsp:nvSpPr>
      <dsp:spPr>
        <a:xfrm>
          <a:off x="8774561" y="373961"/>
          <a:ext cx="283005" cy="785318"/>
        </a:xfrm>
        <a:prstGeom prst="rect">
          <a:avLst/>
        </a:prstGeom>
        <a:solidFill>
          <a:srgbClr val="70AD47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33</a:t>
          </a:r>
        </a:p>
      </dsp:txBody>
      <dsp:txXfrm>
        <a:off x="8774561" y="373961"/>
        <a:ext cx="283005" cy="785318"/>
      </dsp:txXfrm>
    </dsp:sp>
    <dsp:sp modelId="{576BC0B8-74BE-4829-9250-7C4159991FE2}">
      <dsp:nvSpPr>
        <dsp:cNvPr id="0" name=""/>
        <dsp:cNvSpPr/>
      </dsp:nvSpPr>
      <dsp:spPr>
        <a:xfrm>
          <a:off x="9057567" y="373961"/>
          <a:ext cx="283005" cy="785318"/>
        </a:xfrm>
        <a:prstGeom prst="rect">
          <a:avLst/>
        </a:prstGeom>
        <a:solidFill>
          <a:srgbClr val="70AD47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34</a:t>
          </a:r>
        </a:p>
      </dsp:txBody>
      <dsp:txXfrm>
        <a:off x="9057567" y="373961"/>
        <a:ext cx="283005" cy="785318"/>
      </dsp:txXfrm>
    </dsp:sp>
    <dsp:sp modelId="{8DA73A7F-656F-448B-923E-5B5D6145472E}">
      <dsp:nvSpPr>
        <dsp:cNvPr id="0" name=""/>
        <dsp:cNvSpPr/>
      </dsp:nvSpPr>
      <dsp:spPr>
        <a:xfrm>
          <a:off x="9340573" y="373961"/>
          <a:ext cx="283005" cy="785318"/>
        </a:xfrm>
        <a:prstGeom prst="rect">
          <a:avLst/>
        </a:prstGeom>
        <a:solidFill>
          <a:srgbClr val="70AD47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35</a:t>
          </a:r>
        </a:p>
      </dsp:txBody>
      <dsp:txXfrm>
        <a:off x="9340573" y="373961"/>
        <a:ext cx="283005" cy="785318"/>
      </dsp:txXfrm>
    </dsp:sp>
    <dsp:sp modelId="{8E38ADE3-4B8A-4BAF-ABF0-2E7C9156B020}">
      <dsp:nvSpPr>
        <dsp:cNvPr id="0" name=""/>
        <dsp:cNvSpPr/>
      </dsp:nvSpPr>
      <dsp:spPr>
        <a:xfrm>
          <a:off x="9623579" y="373961"/>
          <a:ext cx="283005" cy="785318"/>
        </a:xfrm>
        <a:prstGeom prst="rect">
          <a:avLst/>
        </a:prstGeom>
        <a:solidFill>
          <a:srgbClr val="70AD47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36</a:t>
          </a:r>
        </a:p>
      </dsp:txBody>
      <dsp:txXfrm>
        <a:off x="9623579" y="373961"/>
        <a:ext cx="283005" cy="785318"/>
      </dsp:txXfrm>
    </dsp:sp>
    <dsp:sp modelId="{8771DB22-E9FF-478A-86DA-9381F3346D76}">
      <dsp:nvSpPr>
        <dsp:cNvPr id="0" name=""/>
        <dsp:cNvSpPr/>
      </dsp:nvSpPr>
      <dsp:spPr>
        <a:xfrm>
          <a:off x="9906584" y="373961"/>
          <a:ext cx="283005" cy="785318"/>
        </a:xfrm>
        <a:prstGeom prst="rect">
          <a:avLst/>
        </a:prstGeom>
        <a:solidFill>
          <a:srgbClr val="70AD47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37</a:t>
          </a:r>
        </a:p>
      </dsp:txBody>
      <dsp:txXfrm>
        <a:off x="9906584" y="373961"/>
        <a:ext cx="283005" cy="785318"/>
      </dsp:txXfrm>
    </dsp:sp>
    <dsp:sp modelId="{26267FAA-1FE4-4A42-AA89-1D9134BEEA25}">
      <dsp:nvSpPr>
        <dsp:cNvPr id="0" name=""/>
        <dsp:cNvSpPr/>
      </dsp:nvSpPr>
      <dsp:spPr>
        <a:xfrm>
          <a:off x="10189590" y="373961"/>
          <a:ext cx="283005" cy="785318"/>
        </a:xfrm>
        <a:prstGeom prst="rect">
          <a:avLst/>
        </a:prstGeom>
        <a:solidFill>
          <a:srgbClr val="70AD47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38</a:t>
          </a:r>
        </a:p>
      </dsp:txBody>
      <dsp:txXfrm>
        <a:off x="10189590" y="373961"/>
        <a:ext cx="283005" cy="785318"/>
      </dsp:txXfrm>
    </dsp:sp>
    <dsp:sp modelId="{CD92A5BD-0802-42ED-BCD2-9894C89F1856}">
      <dsp:nvSpPr>
        <dsp:cNvPr id="0" name=""/>
        <dsp:cNvSpPr/>
      </dsp:nvSpPr>
      <dsp:spPr>
        <a:xfrm>
          <a:off x="10472596" y="373961"/>
          <a:ext cx="283005" cy="785318"/>
        </a:xfrm>
        <a:prstGeom prst="rect">
          <a:avLst/>
        </a:prstGeom>
        <a:solidFill>
          <a:srgbClr val="70AD47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39</a:t>
          </a:r>
        </a:p>
      </dsp:txBody>
      <dsp:txXfrm>
        <a:off x="10472596" y="373961"/>
        <a:ext cx="283005" cy="785318"/>
      </dsp:txXfrm>
    </dsp:sp>
    <dsp:sp modelId="{45FD6A7F-0AA7-4DD3-9318-A7DDC743950B}">
      <dsp:nvSpPr>
        <dsp:cNvPr id="0" name=""/>
        <dsp:cNvSpPr/>
      </dsp:nvSpPr>
      <dsp:spPr>
        <a:xfrm>
          <a:off x="10755602" y="373961"/>
          <a:ext cx="283005" cy="785318"/>
        </a:xfrm>
        <a:prstGeom prst="rect">
          <a:avLst/>
        </a:prstGeom>
        <a:solidFill>
          <a:srgbClr val="70AD47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40</a:t>
          </a:r>
        </a:p>
      </dsp:txBody>
      <dsp:txXfrm>
        <a:off x="10755602" y="373961"/>
        <a:ext cx="283005" cy="785318"/>
      </dsp:txXfrm>
    </dsp:sp>
    <dsp:sp modelId="{0C83CE2C-48BE-48ED-A465-7F0F51CC9380}">
      <dsp:nvSpPr>
        <dsp:cNvPr id="0" name=""/>
        <dsp:cNvSpPr/>
      </dsp:nvSpPr>
      <dsp:spPr>
        <a:xfrm>
          <a:off x="11038608" y="373961"/>
          <a:ext cx="283005" cy="785318"/>
        </a:xfrm>
        <a:prstGeom prst="rect">
          <a:avLst/>
        </a:prstGeom>
        <a:solidFill>
          <a:srgbClr val="70AD47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41</a:t>
          </a:r>
        </a:p>
      </dsp:txBody>
      <dsp:txXfrm>
        <a:off x="11038608" y="373961"/>
        <a:ext cx="283005" cy="785318"/>
      </dsp:txXfrm>
    </dsp:sp>
    <dsp:sp modelId="{78B47842-BC20-4A0A-ACE6-A53ED399942C}">
      <dsp:nvSpPr>
        <dsp:cNvPr id="0" name=""/>
        <dsp:cNvSpPr/>
      </dsp:nvSpPr>
      <dsp:spPr>
        <a:xfrm>
          <a:off x="0" y="1159280"/>
          <a:ext cx="11322996" cy="87257"/>
        </a:xfrm>
        <a:prstGeom prst="rect">
          <a:avLst/>
        </a:prstGeom>
        <a:solidFill>
          <a:srgbClr val="70AD47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621365-FA47-4CC1-AF26-EFB31691179E}">
      <dsp:nvSpPr>
        <dsp:cNvPr id="0" name=""/>
        <dsp:cNvSpPr/>
      </dsp:nvSpPr>
      <dsp:spPr>
        <a:xfrm>
          <a:off x="-6912856" y="-1056884"/>
          <a:ext cx="8227051" cy="8227051"/>
        </a:xfrm>
        <a:prstGeom prst="blockArc">
          <a:avLst>
            <a:gd name="adj1" fmla="val 18900000"/>
            <a:gd name="adj2" fmla="val 2700000"/>
            <a:gd name="adj3" fmla="val 263"/>
          </a:avLst>
        </a:pr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BA8736E-18CC-424E-99E3-08D88F811073}">
      <dsp:nvSpPr>
        <dsp:cNvPr id="0" name=""/>
        <dsp:cNvSpPr/>
      </dsp:nvSpPr>
      <dsp:spPr>
        <a:xfrm>
          <a:off x="687611" y="469989"/>
          <a:ext cx="11483133" cy="940467"/>
        </a:xfrm>
        <a:prstGeom prst="rect">
          <a:avLst/>
        </a:prstGeom>
        <a:solidFill>
          <a:srgbClr val="0070C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6496" tIns="40640" rIns="40640" bIns="40640" numCol="1" spcCol="1270" anchor="ctr" anchorCtr="0">
          <a:noAutofit/>
        </a:bodyPr>
        <a:lstStyle/>
        <a:p>
          <a:pPr lvl="0" algn="just" defTabSz="711200">
            <a:lnSpc>
              <a:spcPct val="114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>
              <a:latin typeface="Arial" panose="020B0604020202020204" pitchFamily="34" charset="0"/>
              <a:cs typeface="Arial" panose="020B0604020202020204" pitchFamily="34" charset="0"/>
            </a:rPr>
            <a:t>Necsa remains steadfast in its commitment to operational excellence, regulatory compliance, and transparent engagement with our surrounding communities. </a:t>
          </a:r>
          <a:endParaRPr lang="en-ZA" sz="1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87611" y="469989"/>
        <a:ext cx="11483133" cy="940467"/>
      </dsp:txXfrm>
    </dsp:sp>
    <dsp:sp modelId="{01BF4D5F-7D19-45B8-999A-B34DA7B67DCE}">
      <dsp:nvSpPr>
        <dsp:cNvPr id="0" name=""/>
        <dsp:cNvSpPr/>
      </dsp:nvSpPr>
      <dsp:spPr>
        <a:xfrm>
          <a:off x="99819" y="352430"/>
          <a:ext cx="1175584" cy="117558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A111207-7C76-414B-B7EC-D38F24B40B9E}">
      <dsp:nvSpPr>
        <dsp:cNvPr id="0" name=""/>
        <dsp:cNvSpPr/>
      </dsp:nvSpPr>
      <dsp:spPr>
        <a:xfrm>
          <a:off x="1226802" y="1694562"/>
          <a:ext cx="10943942" cy="1313212"/>
        </a:xfrm>
        <a:prstGeom prst="rect">
          <a:avLst/>
        </a:prstGeom>
        <a:solidFill>
          <a:srgbClr val="0070C0"/>
        </a:solidFill>
        <a:ln w="12700" cap="flat" cmpd="sng" algn="ctr">
          <a:solidFill>
            <a:srgbClr val="23388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6496" tIns="40640" rIns="40640" bIns="40640" numCol="1" spcCol="1270" anchor="ctr" anchorCtr="0">
          <a:noAutofit/>
        </a:bodyPr>
        <a:lstStyle/>
        <a:p>
          <a:pPr lvl="0" algn="just" defTabSz="711200" rtl="0">
            <a:lnSpc>
              <a:spcPct val="114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Necsa continues </a:t>
          </a:r>
          <a:r>
            <a:rPr lang="en-US" sz="1600" kern="1200" dirty="0" smtClean="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in ensuring safety</a:t>
          </a:r>
          <a:r>
            <a:rPr lang="en-US" sz="1600" kern="1200" dirty="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, environmental stewardship, and emergency </a:t>
          </a:r>
          <a:r>
            <a:rPr lang="en-US" sz="1600" kern="1200" dirty="0" smtClean="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preparedness in its operation. This sets a good foundation for future nuclear-related projects such as the MPR, SMR, etc.</a:t>
          </a:r>
          <a:endParaRPr lang="en-US" sz="1600" kern="1200" dirty="0">
            <a:solidFill>
              <a:sysClr val="window" lastClr="FFFFFF"/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sp:txBody>
      <dsp:txXfrm>
        <a:off x="1226802" y="1694562"/>
        <a:ext cx="10943942" cy="1313212"/>
      </dsp:txXfrm>
    </dsp:sp>
    <dsp:sp modelId="{BE5CD82B-2344-4FBC-ABE0-7CB5C11E2BAC}">
      <dsp:nvSpPr>
        <dsp:cNvPr id="0" name=""/>
        <dsp:cNvSpPr/>
      </dsp:nvSpPr>
      <dsp:spPr>
        <a:xfrm>
          <a:off x="639010" y="1763376"/>
          <a:ext cx="1175584" cy="117558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AD0F7C0-74EF-4109-838B-E2D2F520B867}">
      <dsp:nvSpPr>
        <dsp:cNvPr id="0" name=""/>
        <dsp:cNvSpPr/>
      </dsp:nvSpPr>
      <dsp:spPr>
        <a:xfrm>
          <a:off x="1226802" y="3187986"/>
          <a:ext cx="10943942" cy="1148254"/>
        </a:xfrm>
        <a:prstGeom prst="rect">
          <a:avLst/>
        </a:prstGeom>
        <a:solidFill>
          <a:srgbClr val="0070C0"/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6496" tIns="40640" rIns="40640" bIns="40640" numCol="1" spcCol="1270" anchor="ctr" anchorCtr="0">
          <a:noAutofit/>
        </a:bodyPr>
        <a:lstStyle/>
        <a:p>
          <a:pPr lvl="0" algn="just" defTabSz="711200">
            <a:lnSpc>
              <a:spcPct val="114000"/>
            </a:lnSpc>
            <a:spcBef>
              <a:spcPct val="0"/>
            </a:spcBef>
            <a:spcAft>
              <a:spcPts val="0"/>
            </a:spcAft>
          </a:pPr>
          <a:r>
            <a:rPr lang="en-US" sz="1600" kern="1200" dirty="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We extend our sincere appreciation to all stakeholders, including community members, regulators, and partners, who contribute to the success of these forums. </a:t>
          </a:r>
          <a:endParaRPr lang="en-ZA" sz="1600" kern="1200" dirty="0">
            <a:solidFill>
              <a:sysClr val="window" lastClr="FFFFFF"/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sp:txBody>
      <dsp:txXfrm>
        <a:off x="1226802" y="3187986"/>
        <a:ext cx="10943942" cy="1148254"/>
      </dsp:txXfrm>
    </dsp:sp>
    <dsp:sp modelId="{95927E8C-C32D-4F7C-A771-B4BF109634DA}">
      <dsp:nvSpPr>
        <dsp:cNvPr id="0" name=""/>
        <dsp:cNvSpPr/>
      </dsp:nvSpPr>
      <dsp:spPr>
        <a:xfrm>
          <a:off x="639010" y="3174321"/>
          <a:ext cx="1175584" cy="117558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4E857DB-5BE5-4DAA-93D8-AF44EC103523}">
      <dsp:nvSpPr>
        <dsp:cNvPr id="0" name=""/>
        <dsp:cNvSpPr/>
      </dsp:nvSpPr>
      <dsp:spPr>
        <a:xfrm>
          <a:off x="687611" y="4702825"/>
          <a:ext cx="11483133" cy="940467"/>
        </a:xfrm>
        <a:prstGeom prst="rect">
          <a:avLst/>
        </a:prstGeom>
        <a:solidFill>
          <a:srgbClr val="0070C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6496" tIns="40640" rIns="40640" bIns="40640" numCol="1" spcCol="1270" anchor="ctr" anchorCtr="0">
          <a:noAutofit/>
        </a:bodyPr>
        <a:lstStyle/>
        <a:p>
          <a:pPr lvl="0" algn="just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Together, we will continue to build a safe, sustainable, and forward-looking nuclear and nuclear </a:t>
          </a:r>
          <a:r>
            <a:rPr lang="en-US" sz="1600" kern="1200" dirty="0" smtClean="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technology-related </a:t>
          </a:r>
          <a:r>
            <a:rPr lang="en-US" sz="1600" kern="1200" dirty="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future.</a:t>
          </a:r>
        </a:p>
      </dsp:txBody>
      <dsp:txXfrm>
        <a:off x="687611" y="4702825"/>
        <a:ext cx="11483133" cy="940467"/>
      </dsp:txXfrm>
    </dsp:sp>
    <dsp:sp modelId="{81034BA1-2A9F-45C5-B056-A6FA8BCFF7DC}">
      <dsp:nvSpPr>
        <dsp:cNvPr id="0" name=""/>
        <dsp:cNvSpPr/>
      </dsp:nvSpPr>
      <dsp:spPr>
        <a:xfrm>
          <a:off x="99819" y="4585267"/>
          <a:ext cx="1175584" cy="117558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0.70137</cdr:x>
      <cdr:y>0.54728</cdr:y>
    </cdr:from>
    <cdr:to>
      <cdr:x>0.99306</cdr:x>
      <cdr:y>0.76987</cdr:y>
    </cdr:to>
    <cdr:sp macro="" textlink="">
      <cdr:nvSpPr>
        <cdr:cNvPr id="2" name="Rectangle 1">
          <a:extLst xmlns:a="http://schemas.openxmlformats.org/drawingml/2006/main">
            <a:ext uri="{FF2B5EF4-FFF2-40B4-BE49-F238E27FC236}">
              <a16:creationId xmlns:a16="http://schemas.microsoft.com/office/drawing/2014/main" id="{3BA47E8D-632F-CFCB-299E-F12EBA565944}"/>
            </a:ext>
          </a:extLst>
        </cdr:cNvPr>
        <cdr:cNvSpPr/>
      </cdr:nvSpPr>
      <cdr:spPr>
        <a:xfrm xmlns:a="http://schemas.openxmlformats.org/drawingml/2006/main">
          <a:off x="4104259" y="1857637"/>
          <a:ext cx="1706894" cy="755535"/>
        </a:xfrm>
        <a:prstGeom xmlns:a="http://schemas.openxmlformats.org/drawingml/2006/main" prst="rect">
          <a:avLst/>
        </a:prstGeom>
        <a:noFill xmlns:a="http://schemas.openxmlformats.org/drawingml/2006/main"/>
      </cdr:spPr>
      <cdr:style>
        <a:lnRef xmlns:a="http://schemas.openxmlformats.org/drawingml/2006/main" idx="2">
          <a:schemeClr val="accent1">
            <a:shade val="15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ZA" kern="120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CDA198-EB9B-4C9F-B18D-B1D0A731F383}" type="datetimeFigureOut">
              <a:rPr lang="en-ZA" smtClean="0"/>
              <a:t>2025/08/23</a:t>
            </a:fld>
            <a:endParaRPr lang="en-Z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10A8FA-FA25-4301-9C84-E5ABB86BAF0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132772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lvl="0" indent="-285750" algn="just">
              <a:lnSpc>
                <a:spcPct val="150000"/>
              </a:lnSpc>
              <a:buFont typeface="Wingdings" panose="05000000000000000000" pitchFamily="2" charset="2"/>
              <a:buChar char="q"/>
              <a:defRPr/>
            </a:pPr>
            <a:r>
              <a:rPr lang="en-US" dirty="0"/>
              <a:t>This was a 67 minutes community service initiative, inspired by Nelson Mandela. A collaborative effort between the Department of Electricity and Energy, Necsa, HUAWEI and AVON/Dedisa.</a:t>
            </a:r>
          </a:p>
          <a:p>
            <a:pPr marL="285750" lvl="0" indent="-285750" algn="just">
              <a:lnSpc>
                <a:spcPct val="150000"/>
              </a:lnSpc>
              <a:buFont typeface="Wingdings" panose="05000000000000000000" pitchFamily="2" charset="2"/>
              <a:buChar char="q"/>
              <a:defRPr/>
            </a:pPr>
            <a:r>
              <a:rPr lang="en-US" dirty="0"/>
              <a:t>Schools of beneficiation were </a:t>
            </a:r>
            <a:r>
              <a:rPr lang="en-US" dirty="0">
                <a:cs typeface="Arial" panose="020B0604020202020204" pitchFamily="34" charset="0"/>
              </a:rPr>
              <a:t>Hofmeyr High School, Edward Phatudi Secondary School, </a:t>
            </a:r>
            <a:r>
              <a:rPr lang="en-US" dirty="0" err="1">
                <a:cs typeface="Arial" panose="020B0604020202020204" pitchFamily="34" charset="0"/>
              </a:rPr>
              <a:t>Bokgoni</a:t>
            </a:r>
            <a:r>
              <a:rPr lang="en-US" dirty="0">
                <a:cs typeface="Arial" panose="020B0604020202020204" pitchFamily="34" charset="0"/>
              </a:rPr>
              <a:t> Technical School and </a:t>
            </a:r>
            <a:r>
              <a:rPr lang="en-US" dirty="0" err="1">
                <a:cs typeface="Arial" panose="020B0604020202020204" pitchFamily="34" charset="0"/>
              </a:rPr>
              <a:t>Seaparankwe</a:t>
            </a:r>
            <a:r>
              <a:rPr lang="en-US" dirty="0">
                <a:cs typeface="Arial" panose="020B0604020202020204" pitchFamily="34" charset="0"/>
              </a:rPr>
              <a:t> Primary School.</a:t>
            </a:r>
            <a:endParaRPr lang="en-US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10A8FA-FA25-4301-9C84-E5ABB86BAF04}" type="slidenum">
              <a:rPr lang="en-ZA" smtClean="0"/>
              <a:t>4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3242783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10A8FA-FA25-4301-9C84-E5ABB86BAF04}" type="slidenum">
              <a:rPr lang="en-ZA" smtClean="0"/>
              <a:t>10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1500241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10A8FA-FA25-4301-9C84-E5ABB86BAF04}" type="slidenum">
              <a:rPr lang="en-ZA" smtClean="0"/>
              <a:t>12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8856064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3E449EE1-2740-55F4-347B-F5686D8AF3F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28664"/>
            <a:ext cx="12192000" cy="6886664"/>
          </a:xfrm>
          <a:prstGeom prst="rect">
            <a:avLst/>
          </a:prstGeom>
        </p:spPr>
      </p:pic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60EE5AD6-FAFF-55EF-5A34-5391E620653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78582" y="927676"/>
            <a:ext cx="6858002" cy="146915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Slides Title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1ACCC6C9-3621-78D3-9A6A-EFFAFB1097E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75048" y="3879850"/>
            <a:ext cx="6275387" cy="788988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00A1AB"/>
                </a:solidFill>
              </a:defRPr>
            </a:lvl1pPr>
          </a:lstStyle>
          <a:p>
            <a:pPr lvl="0"/>
            <a:r>
              <a:rPr lang="en-US" dirty="0"/>
              <a:t>Presenter</a:t>
            </a:r>
            <a:endParaRPr lang="en-ZA" dirty="0"/>
          </a:p>
        </p:txBody>
      </p:sp>
      <p:sp>
        <p:nvSpPr>
          <p:cNvPr id="20" name="Text Placeholder 17">
            <a:extLst>
              <a:ext uri="{FF2B5EF4-FFF2-40B4-BE49-F238E27FC236}">
                <a16:creationId xmlns:a16="http://schemas.microsoft.com/office/drawing/2014/main" id="{E94A86EF-551F-2792-7608-2AAE7D33480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888904" y="4738832"/>
            <a:ext cx="3947824" cy="706004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00A1AB"/>
                </a:solidFill>
              </a:defRPr>
            </a:lvl1pPr>
          </a:lstStyle>
          <a:p>
            <a:pPr lvl="0"/>
            <a:r>
              <a:rPr lang="en-US" dirty="0"/>
              <a:t>Date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4338884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3005CA47-AA04-EF6E-71B2-98536044F0D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908" y="972821"/>
            <a:ext cx="11923712" cy="558323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None/>
              <a:defRPr sz="2000">
                <a:solidFill>
                  <a:srgbClr val="213F99"/>
                </a:solidFill>
              </a:defRPr>
            </a:lvl1pPr>
            <a:lvl2pPr marL="533400" indent="-358775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Font typeface="Wingdings" panose="05000000000000000000" pitchFamily="2" charset="2"/>
              <a:buChar char="q"/>
              <a:defRPr sz="2000">
                <a:solidFill>
                  <a:srgbClr val="213F99"/>
                </a:solidFill>
              </a:defRPr>
            </a:lvl2pPr>
            <a:lvl3pPr marL="892175" indent="-338138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Font typeface="Wingdings" panose="05000000000000000000" pitchFamily="2" charset="2"/>
              <a:buChar char="v"/>
              <a:defRPr>
                <a:solidFill>
                  <a:srgbClr val="213F99"/>
                </a:solidFill>
              </a:defRPr>
            </a:lvl3pPr>
            <a:lvl4pPr marL="1252538" indent="-22860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Font typeface="Wingdings" panose="05000000000000000000" pitchFamily="2" charset="2"/>
              <a:buChar char="§"/>
              <a:defRPr>
                <a:solidFill>
                  <a:srgbClr val="213F99"/>
                </a:solidFill>
              </a:defRPr>
            </a:lvl4pPr>
            <a:lvl5pPr marL="1611313" indent="-22860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defRPr>
                <a:solidFill>
                  <a:srgbClr val="213F99"/>
                </a:solidFill>
              </a:defRPr>
            </a:lvl5pPr>
          </a:lstStyle>
          <a:p>
            <a:pPr lvl="0"/>
            <a:r>
              <a:rPr lang="en-ZA" noProof="0" dirty="0"/>
              <a:t>First level</a:t>
            </a:r>
          </a:p>
          <a:p>
            <a:pPr lvl="1"/>
            <a:r>
              <a:rPr lang="en-ZA" noProof="0" dirty="0"/>
              <a:t>Second level</a:t>
            </a:r>
          </a:p>
          <a:p>
            <a:pPr lvl="2"/>
            <a:r>
              <a:rPr lang="en-ZA" noProof="0" dirty="0"/>
              <a:t>Third level</a:t>
            </a:r>
          </a:p>
          <a:p>
            <a:pPr lvl="3"/>
            <a:r>
              <a:rPr lang="en-ZA" noProof="0" dirty="0"/>
              <a:t>Fourth level</a:t>
            </a:r>
          </a:p>
          <a:p>
            <a:pPr lvl="4"/>
            <a:r>
              <a:rPr lang="en-ZA" noProof="0" dirty="0"/>
              <a:t>Fifth level</a:t>
            </a:r>
          </a:p>
          <a:p>
            <a:endParaRPr lang="en-ZA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76C9B7EF-4ADA-F2A4-E83D-EB76347130C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2238" y="0"/>
            <a:ext cx="10545762" cy="884238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rgbClr val="233881"/>
                </a:solidFill>
              </a:defRPr>
            </a:lvl1pPr>
          </a:lstStyle>
          <a:p>
            <a:pPr lvl="0"/>
            <a:r>
              <a:rPr lang="en-US" dirty="0"/>
              <a:t>Heading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0856402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Two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9761F8-64CB-C7EF-4937-B267688B72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1920" y="1139825"/>
            <a:ext cx="5745480" cy="533024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ZA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C913CF-4B9B-F985-8A21-2664AEAFA0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17920" y="1139825"/>
            <a:ext cx="5821680" cy="533024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ZA" dirty="0"/>
          </a:p>
        </p:txBody>
      </p:sp>
      <p:sp>
        <p:nvSpPr>
          <p:cNvPr id="9" name="Text Placeholder 11">
            <a:extLst>
              <a:ext uri="{FF2B5EF4-FFF2-40B4-BE49-F238E27FC236}">
                <a16:creationId xmlns:a16="http://schemas.microsoft.com/office/drawing/2014/main" id="{7547A1CB-4CB9-CCE5-813B-1FA1936C9ED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2238" y="0"/>
            <a:ext cx="10545762" cy="884238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rgbClr val="233881"/>
                </a:solidFill>
              </a:defRPr>
            </a:lvl1pPr>
          </a:lstStyle>
          <a:p>
            <a:pPr lvl="0"/>
            <a:r>
              <a:rPr lang="en-US" dirty="0"/>
              <a:t>Heading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4258277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62E069-DA7E-E439-3466-60C9222A49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8748" y="1056323"/>
            <a:ext cx="5637212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BE8621-F488-CDEA-642C-91D66CD4FC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8748" y="1880235"/>
            <a:ext cx="5637212" cy="460369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ZA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079D518-0E46-81D6-B0D7-B5E9DB02E23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056323"/>
            <a:ext cx="583850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245689E-2F74-AE87-4C61-2DBC65792A2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1880235"/>
            <a:ext cx="5838508" cy="460369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D16C1A0C-4EDA-BCF6-E22E-53794094800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2238" y="0"/>
            <a:ext cx="10545762" cy="884238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rgbClr val="233881"/>
                </a:solidFill>
              </a:defRPr>
            </a:lvl1pPr>
          </a:lstStyle>
          <a:p>
            <a:pPr lvl="0"/>
            <a:r>
              <a:rPr lang="en-US" dirty="0"/>
              <a:t>Heading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42762219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14FE51-39FA-202B-B2B1-3CE634BE1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" y="1021080"/>
            <a:ext cx="4160520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B15C0F-8712-8193-E73D-D4FDE766EA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48200" y="1276985"/>
            <a:ext cx="7408228" cy="520001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D64A94-E895-5DBF-53C5-6EFEA30FF3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98120" y="2667000"/>
            <a:ext cx="4160520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11">
            <a:extLst>
              <a:ext uri="{FF2B5EF4-FFF2-40B4-BE49-F238E27FC236}">
                <a16:creationId xmlns:a16="http://schemas.microsoft.com/office/drawing/2014/main" id="{E86013E1-174D-AC5C-253A-CC92AE5E826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2238" y="0"/>
            <a:ext cx="10545762" cy="884238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rgbClr val="233881"/>
                </a:solidFill>
              </a:defRPr>
            </a:lvl1pPr>
          </a:lstStyle>
          <a:p>
            <a:pPr lvl="0"/>
            <a:r>
              <a:rPr lang="en-US" dirty="0"/>
              <a:t>Heading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8804834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14FE51-39FA-202B-B2B1-3CE634BE1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835" y="1021080"/>
            <a:ext cx="6525491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D64A94-E895-5DBF-53C5-6EFEA30FF3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0835" y="2667000"/>
            <a:ext cx="6525491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11">
            <a:extLst>
              <a:ext uri="{FF2B5EF4-FFF2-40B4-BE49-F238E27FC236}">
                <a16:creationId xmlns:a16="http://schemas.microsoft.com/office/drawing/2014/main" id="{E86013E1-174D-AC5C-253A-CC92AE5E826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2238" y="0"/>
            <a:ext cx="10545762" cy="884238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rgbClr val="233881"/>
                </a:solidFill>
              </a:defRPr>
            </a:lvl1pPr>
          </a:lstStyle>
          <a:p>
            <a:pPr lvl="0"/>
            <a:r>
              <a:rPr lang="en-US" dirty="0"/>
              <a:t>Heading</a:t>
            </a:r>
            <a:endParaRPr lang="en-ZA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1A3921C6-5EA2-FAF3-61E1-DEB66AF9B35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802438" y="1192213"/>
            <a:ext cx="5278437" cy="5472112"/>
          </a:xfrm>
          <a:prstGeom prst="rect">
            <a:avLst/>
          </a:prstGeom>
        </p:spPr>
        <p:txBody>
          <a:bodyPr/>
          <a:lstStyle/>
          <a:p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4433722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A190519-E89C-ADD9-DBDD-FDC272BC378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9302" cy="538941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D77A8FE-4C04-6FB8-574E-FC17C09055FF}"/>
              </a:ext>
            </a:extLst>
          </p:cNvPr>
          <p:cNvSpPr txBox="1"/>
          <p:nvPr userDrawn="1"/>
        </p:nvSpPr>
        <p:spPr>
          <a:xfrm>
            <a:off x="6600306" y="4827914"/>
            <a:ext cx="5120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233881"/>
                </a:solidFill>
                <a:latin typeface="Arial" panose="020B0604020202020204"/>
                <a:ea typeface="+mj-ea"/>
                <a:cs typeface="+mj-cs"/>
              </a:rPr>
              <a:t>Thank you</a:t>
            </a:r>
            <a:endParaRPr lang="en-ZA" sz="2400" dirty="0">
              <a:solidFill>
                <a:srgbClr val="23388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85457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_Slid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5391150"/>
            <a:ext cx="3028950" cy="146685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37848" y="6608910"/>
            <a:ext cx="454152" cy="249090"/>
          </a:xfrm>
          <a:prstGeom prst="rect">
            <a:avLst/>
          </a:prstGeom>
        </p:spPr>
        <p:txBody>
          <a:bodyPr/>
          <a:lstStyle>
            <a:lvl1pPr algn="r">
              <a:defRPr sz="1000" b="1">
                <a:solidFill>
                  <a:srgbClr val="213F99"/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179388" y="1079501"/>
            <a:ext cx="11923712" cy="558323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None/>
              <a:defRPr sz="2000">
                <a:solidFill>
                  <a:srgbClr val="213F99"/>
                </a:solidFill>
              </a:defRPr>
            </a:lvl1pPr>
            <a:lvl2pPr marL="533400" indent="-358775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Font typeface="Wingdings" panose="05000000000000000000" pitchFamily="2" charset="2"/>
              <a:buChar char="q"/>
              <a:defRPr sz="2000">
                <a:solidFill>
                  <a:srgbClr val="213F99"/>
                </a:solidFill>
              </a:defRPr>
            </a:lvl2pPr>
            <a:lvl3pPr marL="892175" indent="-338138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Font typeface="Wingdings" panose="05000000000000000000" pitchFamily="2" charset="2"/>
              <a:buChar char="v"/>
              <a:defRPr>
                <a:solidFill>
                  <a:srgbClr val="213F99"/>
                </a:solidFill>
              </a:defRPr>
            </a:lvl3pPr>
            <a:lvl4pPr marL="1252538" indent="-22860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Font typeface="Wingdings" panose="05000000000000000000" pitchFamily="2" charset="2"/>
              <a:buChar char="§"/>
              <a:defRPr>
                <a:solidFill>
                  <a:srgbClr val="213F99"/>
                </a:solidFill>
              </a:defRPr>
            </a:lvl4pPr>
            <a:lvl5pPr marL="1611313" indent="-22860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defRPr>
                <a:solidFill>
                  <a:srgbClr val="213F99"/>
                </a:solidFill>
              </a:defRPr>
            </a:lvl5pPr>
          </a:lstStyle>
          <a:p>
            <a:pPr lvl="0"/>
            <a:r>
              <a:rPr lang="en-ZA" noProof="0" dirty="0"/>
              <a:t>First level</a:t>
            </a:r>
          </a:p>
          <a:p>
            <a:pPr lvl="1"/>
            <a:r>
              <a:rPr lang="en-ZA" noProof="0" dirty="0"/>
              <a:t>Second level</a:t>
            </a:r>
          </a:p>
          <a:p>
            <a:pPr lvl="2"/>
            <a:r>
              <a:rPr lang="en-ZA" noProof="0" dirty="0"/>
              <a:t>Third level</a:t>
            </a:r>
          </a:p>
          <a:p>
            <a:pPr lvl="3"/>
            <a:r>
              <a:rPr lang="en-ZA" noProof="0" dirty="0"/>
              <a:t>Fourth level</a:t>
            </a:r>
          </a:p>
          <a:p>
            <a:pPr lvl="4"/>
            <a:r>
              <a:rPr lang="en-ZA" noProof="0" dirty="0"/>
              <a:t>Fifth level</a:t>
            </a:r>
          </a:p>
          <a:p>
            <a:endParaRPr lang="en-ZA" dirty="0"/>
          </a:p>
        </p:txBody>
      </p:sp>
      <p:sp>
        <p:nvSpPr>
          <p:cNvPr id="9" name="Title Placeholder 2"/>
          <p:cNvSpPr txBox="1">
            <a:spLocks/>
          </p:cNvSpPr>
          <p:nvPr userDrawn="1"/>
        </p:nvSpPr>
        <p:spPr>
          <a:xfrm>
            <a:off x="1595396" y="73958"/>
            <a:ext cx="10515600" cy="7950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213F99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HEADING</a:t>
            </a:r>
            <a:endParaRPr lang="en-ZA" dirty="0"/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9388" y="6608911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1" baseline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624235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Sl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9761F8-64CB-C7EF-4937-B267688B72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" y="1139825"/>
            <a:ext cx="12059920" cy="533024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33881"/>
                </a:solidFill>
              </a:defRPr>
            </a:lvl1pPr>
            <a:lvl2pPr>
              <a:defRPr>
                <a:solidFill>
                  <a:srgbClr val="233881"/>
                </a:solidFill>
              </a:defRPr>
            </a:lvl2pPr>
            <a:lvl3pPr>
              <a:defRPr>
                <a:solidFill>
                  <a:srgbClr val="233881"/>
                </a:solidFill>
              </a:defRPr>
            </a:lvl3pPr>
            <a:lvl4pPr>
              <a:defRPr>
                <a:solidFill>
                  <a:srgbClr val="233881"/>
                </a:solidFill>
              </a:defRPr>
            </a:lvl4pPr>
            <a:lvl5pPr>
              <a:defRPr>
                <a:solidFill>
                  <a:srgbClr val="23388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ZA" dirty="0"/>
          </a:p>
        </p:txBody>
      </p:sp>
      <p:sp>
        <p:nvSpPr>
          <p:cNvPr id="9" name="Text Placeholder 11">
            <a:extLst>
              <a:ext uri="{FF2B5EF4-FFF2-40B4-BE49-F238E27FC236}">
                <a16:creationId xmlns:a16="http://schemas.microsoft.com/office/drawing/2014/main" id="{7547A1CB-4CB9-CCE5-813B-1FA1936C9ED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438" y="0"/>
            <a:ext cx="10545762" cy="884238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rgbClr val="233881"/>
                </a:solidFill>
              </a:defRPr>
            </a:lvl1pPr>
          </a:lstStyle>
          <a:p>
            <a:pPr lvl="0"/>
            <a:r>
              <a:rPr lang="en-US" dirty="0"/>
              <a:t>HEADING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8303405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F31D8A40-6270-4042-1B73-DB4F756D09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6882" y="104775"/>
            <a:ext cx="10515600" cy="1052693"/>
          </a:xfrm>
        </p:spPr>
        <p:txBody>
          <a:bodyPr>
            <a:normAutofit/>
          </a:bodyPr>
          <a:lstStyle>
            <a:lvl1pPr>
              <a:defRPr sz="28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Slide Number Placeholder 8">
            <a:extLst>
              <a:ext uri="{FF2B5EF4-FFF2-40B4-BE49-F238E27FC236}">
                <a16:creationId xmlns:a16="http://schemas.microsoft.com/office/drawing/2014/main" id="{F3925C12-D6E8-B8BB-AC70-950FCA82367E}"/>
              </a:ext>
            </a:extLst>
          </p:cNvPr>
          <p:cNvSpPr txBox="1">
            <a:spLocks/>
          </p:cNvSpPr>
          <p:nvPr userDrawn="1"/>
        </p:nvSpPr>
        <p:spPr>
          <a:xfrm>
            <a:off x="4677508" y="6432060"/>
            <a:ext cx="388013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1200" b="1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773DA22-A473-4206-B1D3-9379F1B76DC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Footer Placeholder 7">
            <a:extLst>
              <a:ext uri="{FF2B5EF4-FFF2-40B4-BE49-F238E27FC236}">
                <a16:creationId xmlns:a16="http://schemas.microsoft.com/office/drawing/2014/main" id="{9046A9BB-F39D-47DA-B3A9-F54DC4FA8D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634046" y="6492875"/>
            <a:ext cx="3557954" cy="365125"/>
          </a:xfrm>
          <a:prstGeom prst="rect">
            <a:avLst/>
          </a:prstGeom>
        </p:spPr>
        <p:txBody>
          <a:bodyPr anchor="b"/>
          <a:lstStyle>
            <a:lvl1pPr algn="r">
              <a:defRPr sz="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081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3E449EE1-2740-55F4-347B-F5686D8AF3F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28664"/>
            <a:ext cx="12192000" cy="6886664"/>
          </a:xfrm>
          <a:prstGeom prst="rect">
            <a:avLst/>
          </a:prstGeom>
        </p:spPr>
      </p:pic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1ACCC6C9-3621-78D3-9A6A-EFFAFB1097E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75048" y="3879850"/>
            <a:ext cx="6275387" cy="788988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00A1AB"/>
                </a:solidFill>
              </a:defRPr>
            </a:lvl1pPr>
          </a:lstStyle>
          <a:p>
            <a:pPr lvl="0"/>
            <a:r>
              <a:rPr lang="en-US" dirty="0"/>
              <a:t>Presenter</a:t>
            </a:r>
            <a:endParaRPr lang="en-ZA" dirty="0"/>
          </a:p>
        </p:txBody>
      </p:sp>
      <p:sp>
        <p:nvSpPr>
          <p:cNvPr id="20" name="Text Placeholder 17">
            <a:extLst>
              <a:ext uri="{FF2B5EF4-FFF2-40B4-BE49-F238E27FC236}">
                <a16:creationId xmlns:a16="http://schemas.microsoft.com/office/drawing/2014/main" id="{E94A86EF-551F-2792-7608-2AAE7D33480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888904" y="4738832"/>
            <a:ext cx="3803736" cy="625648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00A1AB"/>
                </a:solidFill>
              </a:defRPr>
            </a:lvl1pPr>
          </a:lstStyle>
          <a:p>
            <a:pPr lvl="0"/>
            <a:r>
              <a:rPr lang="en-US" dirty="0"/>
              <a:t>Date</a:t>
            </a:r>
            <a:endParaRPr lang="en-ZA" dirty="0"/>
          </a:p>
        </p:txBody>
      </p:sp>
      <p:sp>
        <p:nvSpPr>
          <p:cNvPr id="4" name="Text Placeholder 17">
            <a:extLst>
              <a:ext uri="{FF2B5EF4-FFF2-40B4-BE49-F238E27FC236}">
                <a16:creationId xmlns:a16="http://schemas.microsoft.com/office/drawing/2014/main" id="{F5851AED-9017-6D02-82B1-49936FE5C10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193280" y="908512"/>
            <a:ext cx="4958080" cy="1296208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SLIDES TITLE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7655872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1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3E449EE1-2740-55F4-347B-F5686D8AF3F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-20320" y="0"/>
            <a:ext cx="12192000" cy="6886664"/>
          </a:xfrm>
          <a:prstGeom prst="rect">
            <a:avLst/>
          </a:prstGeom>
        </p:spPr>
      </p:pic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1ACCC6C9-3621-78D3-9A6A-EFFAFB1097E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75048" y="3879850"/>
            <a:ext cx="6275387" cy="788988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233881"/>
                </a:solidFill>
              </a:defRPr>
            </a:lvl1pPr>
          </a:lstStyle>
          <a:p>
            <a:pPr lvl="0"/>
            <a:r>
              <a:rPr lang="en-US" dirty="0"/>
              <a:t>SECTION 1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0130542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2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3E449EE1-2740-55F4-347B-F5686D8AF3F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alphaModFix amt="50000"/>
          </a:blip>
          <a:stretch>
            <a:fillRect/>
          </a:stretch>
        </p:blipFill>
        <p:spPr>
          <a:xfrm>
            <a:off x="-20320" y="-10160"/>
            <a:ext cx="12192000" cy="6886664"/>
          </a:xfrm>
          <a:prstGeom prst="rect">
            <a:avLst/>
          </a:prstGeom>
        </p:spPr>
      </p:pic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1ACCC6C9-3621-78D3-9A6A-EFFAFB1097E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75048" y="3879850"/>
            <a:ext cx="6275387" cy="788988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233881"/>
                </a:solidFill>
              </a:defRPr>
            </a:lvl1pPr>
          </a:lstStyle>
          <a:p>
            <a:pPr lvl="0"/>
            <a:r>
              <a:rPr lang="en-US" dirty="0"/>
              <a:t>SECTION 2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7474730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3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3E449EE1-2740-55F4-347B-F5686D8AF3F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alphaModFix amt="50000"/>
          </a:blip>
          <a:stretch>
            <a:fillRect/>
          </a:stretch>
        </p:blipFill>
        <p:spPr>
          <a:xfrm>
            <a:off x="-20320" y="-10160"/>
            <a:ext cx="12192000" cy="6886664"/>
          </a:xfrm>
          <a:prstGeom prst="rect">
            <a:avLst/>
          </a:prstGeom>
        </p:spPr>
      </p:pic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1ACCC6C9-3621-78D3-9A6A-EFFAFB1097E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75048" y="3879850"/>
            <a:ext cx="6275387" cy="788988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233881"/>
                </a:solidFill>
              </a:defRPr>
            </a:lvl1pPr>
          </a:lstStyle>
          <a:p>
            <a:pPr lvl="0"/>
            <a:r>
              <a:rPr lang="en-US" dirty="0"/>
              <a:t>SECTION 3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5662086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4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3E449EE1-2740-55F4-347B-F5686D8AF3F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alphaModFix amt="5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0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20320" y="-10160"/>
            <a:ext cx="12192000" cy="6886664"/>
          </a:xfrm>
          <a:prstGeom prst="rect">
            <a:avLst/>
          </a:prstGeom>
        </p:spPr>
      </p:pic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1ACCC6C9-3621-78D3-9A6A-EFFAFB1097E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75048" y="3879850"/>
            <a:ext cx="6275387" cy="788988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233881"/>
                </a:solidFill>
              </a:defRPr>
            </a:lvl1pPr>
          </a:lstStyle>
          <a:p>
            <a:pPr lvl="0"/>
            <a:r>
              <a:rPr lang="en-US" dirty="0"/>
              <a:t>SECTION 4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1623112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5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3E449EE1-2740-55F4-347B-F5686D8AF3F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alphaModFix amt="80000"/>
          </a:blip>
          <a:stretch>
            <a:fillRect/>
          </a:stretch>
        </p:blipFill>
        <p:spPr>
          <a:xfrm>
            <a:off x="-20320" y="0"/>
            <a:ext cx="12192000" cy="6886664"/>
          </a:xfrm>
          <a:prstGeom prst="rect">
            <a:avLst/>
          </a:prstGeom>
        </p:spPr>
      </p:pic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1ACCC6C9-3621-78D3-9A6A-EFFAFB1097E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75048" y="3879850"/>
            <a:ext cx="6275387" cy="788988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233881"/>
                </a:solidFill>
              </a:defRPr>
            </a:lvl1pPr>
          </a:lstStyle>
          <a:p>
            <a:pPr lvl="0"/>
            <a:r>
              <a:rPr lang="en-US" dirty="0"/>
              <a:t>SECTION 5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1820001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6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3E449EE1-2740-55F4-347B-F5686D8AF3F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alphaModFix amt="50000"/>
          </a:blip>
          <a:stretch>
            <a:fillRect/>
          </a:stretch>
        </p:blipFill>
        <p:spPr>
          <a:xfrm>
            <a:off x="-30480" y="0"/>
            <a:ext cx="12192000" cy="6886664"/>
          </a:xfrm>
          <a:prstGeom prst="rect">
            <a:avLst/>
          </a:prstGeom>
        </p:spPr>
      </p:pic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1ACCC6C9-3621-78D3-9A6A-EFFAFB1097E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75048" y="3879850"/>
            <a:ext cx="6275387" cy="788988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233881"/>
                </a:solidFill>
              </a:defRPr>
            </a:lvl1pPr>
          </a:lstStyle>
          <a:p>
            <a:pPr lvl="0"/>
            <a:r>
              <a:rPr lang="en-US" dirty="0"/>
              <a:t>SECTION 6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2597008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9761F8-64CB-C7EF-4937-B267688B72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" y="1139825"/>
            <a:ext cx="12059920" cy="533024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33881"/>
                </a:solidFill>
              </a:defRPr>
            </a:lvl1pPr>
            <a:lvl2pPr>
              <a:defRPr>
                <a:solidFill>
                  <a:srgbClr val="233881"/>
                </a:solidFill>
              </a:defRPr>
            </a:lvl2pPr>
            <a:lvl3pPr>
              <a:defRPr>
                <a:solidFill>
                  <a:srgbClr val="233881"/>
                </a:solidFill>
              </a:defRPr>
            </a:lvl3pPr>
            <a:lvl4pPr>
              <a:defRPr>
                <a:solidFill>
                  <a:srgbClr val="233881"/>
                </a:solidFill>
              </a:defRPr>
            </a:lvl4pPr>
            <a:lvl5pPr>
              <a:defRPr>
                <a:solidFill>
                  <a:srgbClr val="23388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ZA" dirty="0"/>
          </a:p>
        </p:txBody>
      </p:sp>
      <p:sp>
        <p:nvSpPr>
          <p:cNvPr id="9" name="Text Placeholder 11">
            <a:extLst>
              <a:ext uri="{FF2B5EF4-FFF2-40B4-BE49-F238E27FC236}">
                <a16:creationId xmlns:a16="http://schemas.microsoft.com/office/drawing/2014/main" id="{7547A1CB-4CB9-CCE5-813B-1FA1936C9ED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438" y="0"/>
            <a:ext cx="10545762" cy="884238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rgbClr val="233881"/>
                </a:solidFill>
              </a:defRPr>
            </a:lvl1pPr>
          </a:lstStyle>
          <a:p>
            <a:pPr lvl="0"/>
            <a:r>
              <a:rPr lang="en-US" dirty="0"/>
              <a:t>HEADING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6075961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A190519-E89C-ADD9-DBDD-FDC272BC378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9302" cy="5389418"/>
          </a:xfrm>
          <a:prstGeom prst="rect">
            <a:avLst/>
          </a:prstGeom>
        </p:spPr>
      </p:pic>
      <p:sp>
        <p:nvSpPr>
          <p:cNvPr id="3" name="Text Placeholder 17">
            <a:extLst>
              <a:ext uri="{FF2B5EF4-FFF2-40B4-BE49-F238E27FC236}">
                <a16:creationId xmlns:a16="http://schemas.microsoft.com/office/drawing/2014/main" id="{DEDD1795-02BA-C361-7E33-220D00BBB98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17919" y="3947803"/>
            <a:ext cx="5869577" cy="859328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233881"/>
                </a:solidFill>
              </a:defRPr>
            </a:lvl1pPr>
          </a:lstStyle>
          <a:p>
            <a:pPr lvl="0"/>
            <a:r>
              <a:rPr lang="en-US" dirty="0"/>
              <a:t>HEADING</a:t>
            </a:r>
            <a:endParaRPr lang="en-ZA" dirty="0"/>
          </a:p>
        </p:txBody>
      </p:sp>
      <p:sp>
        <p:nvSpPr>
          <p:cNvPr id="4" name="Text Placeholder 17">
            <a:extLst>
              <a:ext uri="{FF2B5EF4-FFF2-40B4-BE49-F238E27FC236}">
                <a16:creationId xmlns:a16="http://schemas.microsoft.com/office/drawing/2014/main" id="{CDFAD25D-25AC-15B6-6441-96918F9C49B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037907" y="5014603"/>
            <a:ext cx="7058299" cy="859328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rgbClr val="233881"/>
                </a:solidFill>
              </a:defRPr>
            </a:lvl1pPr>
          </a:lstStyle>
          <a:p>
            <a:pPr lvl="0"/>
            <a:r>
              <a:rPr lang="en-US" dirty="0"/>
              <a:t>Text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76773708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blue and white graphic with a circle and lines">
            <a:extLst>
              <a:ext uri="{FF2B5EF4-FFF2-40B4-BE49-F238E27FC236}">
                <a16:creationId xmlns:a16="http://schemas.microsoft.com/office/drawing/2014/main" id="{EEFCA2AB-86E6-240A-FD4C-2AE5D58F9BC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  <p:sp>
        <p:nvSpPr>
          <p:cNvPr id="12" name="Date Placeholder 6">
            <a:extLst>
              <a:ext uri="{FF2B5EF4-FFF2-40B4-BE49-F238E27FC236}">
                <a16:creationId xmlns:a16="http://schemas.microsoft.com/office/drawing/2014/main" id="{AD9740C8-550E-AD80-9982-A048614A711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07217AC-808B-428E-9730-404718B695C2}" type="datetimeFigureOut">
              <a:rPr lang="en-US" smtClean="0"/>
              <a:pPr/>
              <a:t>8/23/2025</a:t>
            </a:fld>
            <a:endParaRPr lang="en-US"/>
          </a:p>
        </p:txBody>
      </p:sp>
      <p:sp>
        <p:nvSpPr>
          <p:cNvPr id="13" name="Footer Placeholder 7">
            <a:extLst>
              <a:ext uri="{FF2B5EF4-FFF2-40B4-BE49-F238E27FC236}">
                <a16:creationId xmlns:a16="http://schemas.microsoft.com/office/drawing/2014/main" id="{1D3D6A28-55A6-BECA-DB92-357D9D231E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091898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4" name="Slide Number Placeholder 8">
            <a:extLst>
              <a:ext uri="{FF2B5EF4-FFF2-40B4-BE49-F238E27FC236}">
                <a16:creationId xmlns:a16="http://schemas.microsoft.com/office/drawing/2014/main" id="{CF0F3399-ECB2-FC79-1006-309829F03C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24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773DA22-A473-4206-B1D3-9379F1B76DC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001601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815BEA2-9D48-63A3-BF29-129C640B37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2A6BC-4522-42A1-8DB5-2D9FB8C6D61A}" type="datetimeFigureOut">
              <a:rPr lang="en-GB" smtClean="0"/>
              <a:t>23/08/2025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8DEF114-C470-01E7-B418-204787C2A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A34FEB-DBC9-ECF7-E800-093FB509A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C1E6F-E326-4C33-A675-0B4D70020D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51866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4" Type="http://schemas.openxmlformats.org/officeDocument/2006/relationships/image" Target="../media/image6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A892D379-70FB-B00C-3411-8B380392415A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33642"/>
            <a:ext cx="4114799" cy="590790"/>
          </a:xfrm>
          <a:prstGeom prst="rect">
            <a:avLst/>
          </a:prstGeom>
        </p:spPr>
      </p:pic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C94706DE-970D-5E28-68DF-2168206AD39C}"/>
              </a:ext>
            </a:extLst>
          </p:cNvPr>
          <p:cNvSpPr txBox="1">
            <a:spLocks/>
          </p:cNvSpPr>
          <p:nvPr userDrawn="1"/>
        </p:nvSpPr>
        <p:spPr>
          <a:xfrm>
            <a:off x="3823335" y="6570345"/>
            <a:ext cx="306705" cy="30480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950270FE-4D15-4E1E-8A3F-F50DC4ED65AA}" type="slidenum">
              <a:rPr lang="en-ZA" smtClean="0"/>
              <a:pPr algn="ctr"/>
              <a:t>‹#›</a:t>
            </a:fld>
            <a:endParaRPr lang="en-ZA" dirty="0"/>
          </a:p>
        </p:txBody>
      </p:sp>
      <p:pic>
        <p:nvPicPr>
          <p:cNvPr id="14" name="Picture 13" descr="A logo for a company&#10;&#10;Description automatically generated">
            <a:extLst>
              <a:ext uri="{FF2B5EF4-FFF2-40B4-BE49-F238E27FC236}">
                <a16:creationId xmlns:a16="http://schemas.microsoft.com/office/drawing/2014/main" id="{F38B15EC-4C21-282F-0565-B9FFFB6BCFE9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77698" y="91440"/>
            <a:ext cx="1434724" cy="7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6178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6" r:id="rId5"/>
    <p:sldLayoutId id="2147483657" r:id="rId6"/>
    <p:sldLayoutId id="2147483658" r:id="rId7"/>
    <p:sldLayoutId id="2147483659" r:id="rId8"/>
    <p:sldLayoutId id="2147483663" r:id="rId9"/>
    <p:sldLayoutId id="2147483664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b="1" kern="1200">
          <a:solidFill>
            <a:srgbClr val="002060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A892D379-70FB-B00C-3411-8B380392415A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33642"/>
            <a:ext cx="4114799" cy="590790"/>
          </a:xfrm>
          <a:prstGeom prst="rect">
            <a:avLst/>
          </a:prstGeom>
        </p:spPr>
      </p:pic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C94706DE-970D-5E28-68DF-2168206AD39C}"/>
              </a:ext>
            </a:extLst>
          </p:cNvPr>
          <p:cNvSpPr txBox="1">
            <a:spLocks/>
          </p:cNvSpPr>
          <p:nvPr userDrawn="1"/>
        </p:nvSpPr>
        <p:spPr>
          <a:xfrm>
            <a:off x="3823335" y="6570345"/>
            <a:ext cx="306705" cy="30480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950270FE-4D15-4E1E-8A3F-F50DC4ED65AA}" type="slidenum">
              <a:rPr lang="en-ZA" smtClean="0"/>
              <a:pPr algn="ctr"/>
              <a:t>‹#›</a:t>
            </a:fld>
            <a:endParaRPr lang="en-ZA" dirty="0"/>
          </a:p>
        </p:txBody>
      </p:sp>
      <p:pic>
        <p:nvPicPr>
          <p:cNvPr id="14" name="Picture 13" descr="A logo for a company&#10;&#10;Description automatically generated">
            <a:extLst>
              <a:ext uri="{FF2B5EF4-FFF2-40B4-BE49-F238E27FC236}">
                <a16:creationId xmlns:a16="http://schemas.microsoft.com/office/drawing/2014/main" id="{F38B15EC-4C21-282F-0565-B9FFFB6BCFE9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7698" y="91440"/>
            <a:ext cx="1434724" cy="7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41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b="1" kern="1200">
          <a:solidFill>
            <a:srgbClr val="002060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g"/><Relationship Id="rId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>
            <a:extLst>
              <a:ext uri="{FF2B5EF4-FFF2-40B4-BE49-F238E27FC236}">
                <a16:creationId xmlns:a16="http://schemas.microsoft.com/office/drawing/2014/main" id="{08901009-5E6A-AE01-797E-2D4B1293FF5D}"/>
              </a:ext>
            </a:extLst>
          </p:cNvPr>
          <p:cNvSpPr txBox="1">
            <a:spLocks/>
          </p:cNvSpPr>
          <p:nvPr/>
        </p:nvSpPr>
        <p:spPr>
          <a:xfrm>
            <a:off x="6096000" y="3765754"/>
            <a:ext cx="6017342" cy="149204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ZA" sz="2000" b="1" i="0" u="none" strike="noStrike" kern="1200" cap="none" spc="0" normalizeH="0" baseline="0" noProof="0" dirty="0">
              <a:ln>
                <a:noFill/>
              </a:ln>
              <a:solidFill>
                <a:srgbClr val="00A1AB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639B968-511B-9A28-4484-7DA262C6D6EB}"/>
              </a:ext>
            </a:extLst>
          </p:cNvPr>
          <p:cNvSpPr txBox="1"/>
          <p:nvPr/>
        </p:nvSpPr>
        <p:spPr>
          <a:xfrm>
            <a:off x="6096000" y="3710006"/>
            <a:ext cx="6096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A1A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Loyiso Tyabashe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A1A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Group Chief Executive Officer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1" i="0" u="none" strike="noStrike" kern="1200" cap="none" spc="0" normalizeH="0" baseline="0" noProof="0" dirty="0" smtClean="0">
              <a:ln>
                <a:noFill/>
              </a:ln>
              <a:solidFill>
                <a:srgbClr val="00A1AB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A1A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23 August </a:t>
            </a:r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srgbClr val="00A1A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2025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B893B81-43CE-2264-1B91-85186F2EA9C3}"/>
              </a:ext>
            </a:extLst>
          </p:cNvPr>
          <p:cNvSpPr txBox="1">
            <a:spLocks/>
          </p:cNvSpPr>
          <p:nvPr/>
        </p:nvSpPr>
        <p:spPr>
          <a:xfrm>
            <a:off x="7108559" y="513674"/>
            <a:ext cx="4925464" cy="269203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j-ea"/>
                <a:cs typeface="Arial" panose="020B0604020202020204" pitchFamily="34" charset="0"/>
              </a:rPr>
              <a:t>2</a:t>
            </a:r>
            <a:r>
              <a:rPr kumimoji="0" lang="en-US" sz="2800" b="1" i="0" u="none" strike="noStrike" kern="1200" cap="none" spc="0" normalizeH="0" baseline="3000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j-ea"/>
                <a:cs typeface="Arial" panose="020B0604020202020204" pitchFamily="34" charset="0"/>
              </a:rPr>
              <a:t>nd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j-ea"/>
                <a:cs typeface="Arial" panose="020B0604020202020204" pitchFamily="34" charset="0"/>
              </a:rPr>
              <a:t> Meeting of the Public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j-ea"/>
                <a:cs typeface="Arial" panose="020B0604020202020204" pitchFamily="34" charset="0"/>
              </a:rPr>
              <a:t>Safety Information Forum (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j-ea"/>
                <a:cs typeface="Arial" panose="020B0604020202020204" pitchFamily="34" charset="0"/>
              </a:rPr>
              <a:t>PSIF)</a:t>
            </a:r>
            <a:r>
              <a:rPr kumimoji="0" lang="en-US" sz="2800" b="1" i="0" u="none" strike="noStrike" kern="1200" cap="none" spc="0" normalizeH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j-ea"/>
                <a:cs typeface="Arial" panose="020B0604020202020204" pitchFamily="34" charset="0"/>
              </a:rPr>
              <a:t> – FY 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j-ea"/>
                <a:cs typeface="Arial" panose="020B0604020202020204" pitchFamily="34" charset="0"/>
              </a:rPr>
              <a:t>2025/26 </a:t>
            </a:r>
            <a:endParaRPr kumimoji="0" lang="en-ZA" sz="2800" b="1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j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8581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10588" y="180112"/>
            <a:ext cx="9834690" cy="4801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2800" b="1" dirty="0">
                <a:solidFill>
                  <a:srgbClr val="002060"/>
                </a:solidFill>
                <a:latin typeface="+mj-lt"/>
              </a:rPr>
              <a:t>PSIF AGENDA – 23 AUGUST 2025</a:t>
            </a:r>
            <a:endParaRPr lang="en-ZA" sz="2800" b="1" dirty="0">
              <a:solidFill>
                <a:srgbClr val="002060"/>
              </a:solidFill>
              <a:latin typeface="+mj-lt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3622743"/>
              </p:ext>
            </p:extLst>
          </p:nvPr>
        </p:nvGraphicFramePr>
        <p:xfrm>
          <a:off x="414779" y="1415183"/>
          <a:ext cx="10947333" cy="458588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0594">
                  <a:extLst>
                    <a:ext uri="{9D8B030D-6E8A-4147-A177-3AD203B41FA5}">
                      <a16:colId xmlns:a16="http://schemas.microsoft.com/office/drawing/2014/main" val="2887418458"/>
                    </a:ext>
                  </a:extLst>
                </a:gridCol>
                <a:gridCol w="3263311">
                  <a:extLst>
                    <a:ext uri="{9D8B030D-6E8A-4147-A177-3AD203B41FA5}">
                      <a16:colId xmlns:a16="http://schemas.microsoft.com/office/drawing/2014/main" val="1028521714"/>
                    </a:ext>
                  </a:extLst>
                </a:gridCol>
                <a:gridCol w="5926620">
                  <a:extLst>
                    <a:ext uri="{9D8B030D-6E8A-4147-A177-3AD203B41FA5}">
                      <a16:colId xmlns:a16="http://schemas.microsoft.com/office/drawing/2014/main" val="2924509393"/>
                    </a:ext>
                  </a:extLst>
                </a:gridCol>
                <a:gridCol w="1466808">
                  <a:extLst>
                    <a:ext uri="{9D8B030D-6E8A-4147-A177-3AD203B41FA5}">
                      <a16:colId xmlns:a16="http://schemas.microsoft.com/office/drawing/2014/main" val="1136542685"/>
                    </a:ext>
                  </a:extLst>
                </a:gridCol>
              </a:tblGrid>
              <a:tr h="351707"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ITEM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LEAD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TIME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extLst>
                  <a:ext uri="{0D108BD9-81ED-4DB2-BD59-A6C34878D82A}">
                    <a16:rowId xmlns:a16="http://schemas.microsoft.com/office/drawing/2014/main" val="439548403"/>
                  </a:ext>
                </a:extLst>
              </a:tr>
              <a:tr h="433099">
                <a:tc>
                  <a:txBody>
                    <a:bodyPr/>
                    <a:lstStyle/>
                    <a:p>
                      <a:pPr marL="0" marR="0" lvl="0" indent="0" algn="ctr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None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1.</a:t>
                      </a: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Welcome and Attendance 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ZA" sz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Thabiso Malatsi, Chairperson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10:00 – 10:05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extLst>
                  <a:ext uri="{0D108BD9-81ED-4DB2-BD59-A6C34878D82A}">
                    <a16:rowId xmlns:a16="http://schemas.microsoft.com/office/drawing/2014/main" val="2613399970"/>
                  </a:ext>
                </a:extLst>
              </a:tr>
              <a:tr h="439032">
                <a:tc>
                  <a:txBody>
                    <a:bodyPr/>
                    <a:lstStyle/>
                    <a:p>
                      <a:pPr marL="0" marR="0" lvl="0" indent="0" algn="ctr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None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2. 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Safety Minute 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Mologadi</a:t>
                      </a:r>
                      <a:r>
                        <a:rPr lang="en-US" sz="1200" baseline="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Kekana</a:t>
                      </a: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, General Manager:</a:t>
                      </a:r>
                      <a:r>
                        <a:rPr lang="en-US" sz="1200" baseline="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Compliance Services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10:05 – 10:10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extLst>
                  <a:ext uri="{0D108BD9-81ED-4DB2-BD59-A6C34878D82A}">
                    <a16:rowId xmlns:a16="http://schemas.microsoft.com/office/drawing/2014/main" val="544198426"/>
                  </a:ext>
                </a:extLst>
              </a:tr>
              <a:tr h="450995">
                <a:tc>
                  <a:txBody>
                    <a:bodyPr/>
                    <a:lstStyle/>
                    <a:p>
                      <a:pPr marL="0" marR="0" lvl="0" indent="0" algn="ctr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None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3.</a:t>
                      </a: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Minutes of the previous meeting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Thabiso Malatsi, Chairperson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10:10 – 10:20</a:t>
                      </a:r>
                    </a:p>
                  </a:txBody>
                  <a:tcPr marL="20031" marR="20031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3373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4.</a:t>
                      </a: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Matters arising from previous minutes 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Thabiso Malatsi, Chairperson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10:20 – 10:25</a:t>
                      </a:r>
                    </a:p>
                  </a:txBody>
                  <a:tcPr marL="20031" marR="20031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9981">
                <a:tc rowSpan="2">
                  <a:txBody>
                    <a:bodyPr/>
                    <a:lstStyle/>
                    <a:p>
                      <a:pPr marL="0" marR="0" lvl="0" indent="0" algn="ctr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None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5.</a:t>
                      </a: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Necsa Group Update</a:t>
                      </a:r>
                    </a:p>
                  </a:txBody>
                  <a:tcPr marL="20031" marR="20031" marT="0" marB="0" anchor="ctr"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Loyiso Tyabashe, GCEO</a:t>
                      </a:r>
                    </a:p>
                  </a:txBody>
                  <a:tcPr marL="20031" marR="20031" marT="0" marB="0" anchor="ctr"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10:25 – 11:00</a:t>
                      </a:r>
                    </a:p>
                  </a:txBody>
                  <a:tcPr marL="20031" marR="20031" marT="0" marB="0" anchor="ctr"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9981">
                <a:tc vMerge="1">
                  <a:txBody>
                    <a:bodyPr/>
                    <a:lstStyle/>
                    <a:p>
                      <a:pPr marL="0" marR="0" lvl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None/>
                      </a:pPr>
                      <a:endParaRPr lang="en-US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i="1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Comments and Discussion</a:t>
                      </a: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Thabiso Malatsi, Chairperson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11:00 – 11:10</a:t>
                      </a:r>
                    </a:p>
                  </a:txBody>
                  <a:tcPr marL="20031" marR="20031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09981">
                <a:tc rowSpan="2">
                  <a:txBody>
                    <a:bodyPr/>
                    <a:lstStyle/>
                    <a:p>
                      <a:pPr marL="0" marR="0" lvl="0" indent="0" algn="ctr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None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6.</a:t>
                      </a: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NNR Update</a:t>
                      </a: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Wesley Damon, Acting Programme Manager: Nuclear Technology and Waste Projects</a:t>
                      </a: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11:10 – 11:20</a:t>
                      </a:r>
                    </a:p>
                  </a:txBody>
                  <a:tcPr marL="20031" marR="20031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15858">
                <a:tc vMerge="1">
                  <a:txBody>
                    <a:bodyPr/>
                    <a:lstStyle/>
                    <a:p>
                      <a:pPr marL="0" marR="0" lvl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None/>
                      </a:pPr>
                      <a:endParaRPr lang="en-US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228600" marR="0" indent="-22860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i="1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Comments and Discussion</a:t>
                      </a:r>
                    </a:p>
                  </a:txBody>
                  <a:tcPr marL="20031" marR="20031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Thabiso Malatsi, Acting Chairperson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ZA" sz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11:20 – 11:30</a:t>
                      </a:r>
                    </a:p>
                  </a:txBody>
                  <a:tcPr marL="20031" marR="20031" marT="0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24676">
                <a:tc>
                  <a:txBody>
                    <a:bodyPr/>
                    <a:lstStyle/>
                    <a:p>
                      <a:pPr marL="0" marR="0" lvl="0" indent="0" algn="ctr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None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7.</a:t>
                      </a: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228600" marR="0" indent="-22860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General</a:t>
                      </a:r>
                    </a:p>
                  </a:txBody>
                  <a:tcPr marL="20031" marR="20031" marT="0" marB="0" anchor="ctr"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Thabiso Malatsi, Chairperson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11:30 – 11:40</a:t>
                      </a:r>
                      <a:endParaRPr lang="en-ZA" sz="12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87203">
                <a:tc>
                  <a:txBody>
                    <a:bodyPr/>
                    <a:lstStyle/>
                    <a:p>
                      <a:pPr marL="0" marR="0" lvl="0" indent="0" algn="ctr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None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8.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Closure 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Thabiso Malatsi, Chairperson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11:45</a:t>
                      </a:r>
                    </a:p>
                  </a:txBody>
                  <a:tcPr marL="20031" marR="20031" marT="0" marB="0" anchor="ctr"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89132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084377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119250" y="226244"/>
            <a:ext cx="10545762" cy="884238"/>
          </a:xfrm>
        </p:spPr>
        <p:txBody>
          <a:bodyPr/>
          <a:lstStyle/>
          <a:p>
            <a:pPr>
              <a:lnSpc>
                <a:spcPct val="125000"/>
              </a:lnSpc>
            </a:pPr>
            <a:r>
              <a:rPr lang="en-ZA" dirty="0">
                <a:solidFill>
                  <a:srgbClr val="002060"/>
                </a:solidFill>
              </a:rPr>
              <a:t>LEGISLATIVE REQUIREMENTS FOR PUBLIC SAFETY INFORMATION FORUM MEETINGS</a:t>
            </a:r>
          </a:p>
        </p:txBody>
      </p:sp>
      <p:sp>
        <p:nvSpPr>
          <p:cNvPr id="22" name="Rectangle 10"/>
          <p:cNvSpPr txBox="1">
            <a:spLocks/>
          </p:cNvSpPr>
          <p:nvPr/>
        </p:nvSpPr>
        <p:spPr bwMode="auto">
          <a:xfrm>
            <a:off x="119250" y="1468038"/>
            <a:ext cx="11953499" cy="1671088"/>
          </a:xfrm>
          <a:prstGeom prst="rect">
            <a:avLst/>
          </a:prstGeom>
          <a:solidFill>
            <a:srgbClr val="FFFFFF"/>
          </a:solidFill>
          <a:ln w="9525">
            <a:solidFill>
              <a:srgbClr val="808080"/>
            </a:solidFill>
            <a:miter lim="800000"/>
            <a:headEnd/>
            <a:tailEnd/>
          </a:ln>
          <a:effectLst/>
        </p:spPr>
        <p:txBody>
          <a:bodyPr lIns="45720" rIns="45720" anchor="ctr"/>
          <a:lstStyle>
            <a:lvl1pPr lvl="0">
              <a:buClr>
                <a:srgbClr val="8C7F6D"/>
              </a:buClr>
              <a:defRPr sz="1600">
                <a:solidFill>
                  <a:srgbClr val="003896"/>
                </a:solidFill>
                <a:latin typeface="+mn-lt"/>
                <a:cs typeface="+mn-cs"/>
              </a:defRPr>
            </a:lvl1pPr>
            <a:lvl2pPr marL="147638" lvl="1" indent="-146050">
              <a:buClr>
                <a:srgbClr val="8C7F6D"/>
              </a:buClr>
              <a:buSzPct val="125000"/>
              <a:buChar char="•"/>
              <a:defRPr sz="1600">
                <a:solidFill>
                  <a:srgbClr val="003896"/>
                </a:solidFill>
                <a:latin typeface="+mn-lt"/>
                <a:cs typeface="+mn-cs"/>
              </a:defRPr>
            </a:lvl2pPr>
            <a:lvl3pPr marL="357188" lvl="2" indent="-207963">
              <a:buClr>
                <a:srgbClr val="8C7F6D"/>
              </a:buClr>
              <a:buSzPct val="125000"/>
              <a:buFont typeface="Arial" charset="0"/>
              <a:buChar char="–"/>
              <a:defRPr sz="1600">
                <a:solidFill>
                  <a:srgbClr val="003896"/>
                </a:solidFill>
                <a:latin typeface="+mn-lt"/>
                <a:cs typeface="+mn-cs"/>
              </a:defRPr>
            </a:lvl3pPr>
            <a:lvl4pPr marL="481013" lvl="3" indent="-122238">
              <a:buClr>
                <a:srgbClr val="8C7F6D"/>
              </a:buClr>
              <a:buChar char="•"/>
              <a:defRPr sz="1600">
                <a:solidFill>
                  <a:srgbClr val="003896"/>
                </a:solidFill>
                <a:latin typeface="+mn-lt"/>
                <a:cs typeface="+mn-cs"/>
              </a:defRPr>
            </a:lvl4pPr>
            <a:lvl5pPr marL="657225" lvl="4" indent="-174625">
              <a:buClr>
                <a:srgbClr val="8C7F6D"/>
              </a:buClr>
              <a:buFont typeface="Arial" charset="0"/>
              <a:buChar char="–"/>
              <a:defRPr sz="1600">
                <a:solidFill>
                  <a:srgbClr val="003896"/>
                </a:solidFill>
                <a:latin typeface="+mn-lt"/>
                <a:cs typeface="+mn-cs"/>
              </a:defRPr>
            </a:lvl5pPr>
            <a:lvl6pPr marL="1114425" indent="-174625" fontAlgn="base">
              <a:spcBef>
                <a:spcPct val="0"/>
              </a:spcBef>
              <a:spcAft>
                <a:spcPct val="0"/>
              </a:spcAft>
              <a:buClr>
                <a:srgbClr val="8C7F6D"/>
              </a:buClr>
              <a:buFont typeface="Arial" charset="0"/>
              <a:buChar char="–"/>
              <a:defRPr sz="1600">
                <a:solidFill>
                  <a:srgbClr val="003896"/>
                </a:solidFill>
                <a:latin typeface="+mn-lt"/>
                <a:cs typeface="+mn-cs"/>
              </a:defRPr>
            </a:lvl6pPr>
            <a:lvl7pPr marL="1571625" indent="-174625" fontAlgn="base">
              <a:spcBef>
                <a:spcPct val="0"/>
              </a:spcBef>
              <a:spcAft>
                <a:spcPct val="0"/>
              </a:spcAft>
              <a:buClr>
                <a:srgbClr val="8C7F6D"/>
              </a:buClr>
              <a:buFont typeface="Arial" charset="0"/>
              <a:buChar char="–"/>
              <a:defRPr sz="1600">
                <a:solidFill>
                  <a:srgbClr val="003896"/>
                </a:solidFill>
                <a:latin typeface="+mn-lt"/>
                <a:cs typeface="+mn-cs"/>
              </a:defRPr>
            </a:lvl7pPr>
            <a:lvl8pPr marL="2028825" indent="-174625" fontAlgn="base">
              <a:spcBef>
                <a:spcPct val="0"/>
              </a:spcBef>
              <a:spcAft>
                <a:spcPct val="0"/>
              </a:spcAft>
              <a:buClr>
                <a:srgbClr val="8C7F6D"/>
              </a:buClr>
              <a:buFont typeface="Arial" charset="0"/>
              <a:buChar char="–"/>
              <a:defRPr sz="1600">
                <a:solidFill>
                  <a:srgbClr val="003896"/>
                </a:solidFill>
                <a:latin typeface="+mn-lt"/>
                <a:cs typeface="+mn-cs"/>
              </a:defRPr>
            </a:lvl8pPr>
            <a:lvl9pPr marL="2486025" indent="-174625" fontAlgn="base">
              <a:spcBef>
                <a:spcPct val="0"/>
              </a:spcBef>
              <a:spcAft>
                <a:spcPct val="0"/>
              </a:spcAft>
              <a:buClr>
                <a:srgbClr val="8C7F6D"/>
              </a:buClr>
              <a:buFont typeface="Arial" charset="0"/>
              <a:buChar char="–"/>
              <a:defRPr sz="1600">
                <a:solidFill>
                  <a:srgbClr val="003896"/>
                </a:solidFill>
                <a:latin typeface="+mn-lt"/>
                <a:cs typeface="+mn-cs"/>
              </a:defRPr>
            </a:lvl9pPr>
          </a:lstStyle>
          <a:p>
            <a:pPr lvl="1" algn="just">
              <a:lnSpc>
                <a:spcPct val="125000"/>
              </a:lnSpc>
              <a:defRPr/>
            </a:pPr>
            <a:r>
              <a:rPr lang="en-US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Necsa, as the holder of a nuclear installation license, holds </a:t>
            </a:r>
            <a:r>
              <a:rPr lang="en-US" b="1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Public Safety Information Forum </a:t>
            </a:r>
            <a:r>
              <a:rPr lang="en-US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inform people living in the area that falls under the scope of the </a:t>
            </a:r>
            <a:r>
              <a:rPr lang="en-US" b="1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emergency plan </a:t>
            </a:r>
            <a:r>
              <a:rPr lang="en-US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</a:t>
            </a:r>
            <a:r>
              <a:rPr lang="en-US" b="1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nuclear safety and radiation safety matters</a:t>
            </a:r>
            <a:r>
              <a:rPr lang="en-US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related to its activities.</a:t>
            </a:r>
          </a:p>
          <a:p>
            <a:pPr lvl="1" algn="just">
              <a:lnSpc>
                <a:spcPct val="125000"/>
              </a:lnSpc>
              <a:defRPr/>
            </a:pP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Necsa’s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licensing requirements guide 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 in terms of key areas where we need to </a:t>
            </a:r>
            <a:r>
              <a:rPr 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account to communities 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about the impacts of our business. </a:t>
            </a:r>
            <a:endParaRPr lang="en-US" kern="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algn="just">
              <a:lnSpc>
                <a:spcPct val="125000"/>
              </a:lnSpc>
              <a:defRPr/>
            </a:pPr>
            <a:r>
              <a:rPr lang="en-US" b="1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Relevant stakeholders </a:t>
            </a:r>
            <a:r>
              <a:rPr lang="en-US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 invited to an open meeting on a quarterly basis.</a:t>
            </a:r>
            <a:endParaRPr lang="en-ZA" kern="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Rectangle 14"/>
          <p:cNvSpPr txBox="1">
            <a:spLocks/>
          </p:cNvSpPr>
          <p:nvPr/>
        </p:nvSpPr>
        <p:spPr bwMode="auto">
          <a:xfrm>
            <a:off x="119250" y="3290529"/>
            <a:ext cx="11953499" cy="1766121"/>
          </a:xfrm>
          <a:prstGeom prst="rect">
            <a:avLst/>
          </a:prstGeom>
          <a:solidFill>
            <a:srgbClr val="FFFFFF"/>
          </a:solidFill>
          <a:ln w="9525">
            <a:solidFill>
              <a:srgbClr val="808080"/>
            </a:solidFill>
            <a:miter lim="800000"/>
            <a:headEnd/>
            <a:tailEnd/>
          </a:ln>
          <a:effectLst/>
        </p:spPr>
        <p:txBody>
          <a:bodyPr lIns="45720" rIns="45720" anchor="ctr"/>
          <a:lstStyle>
            <a:lvl1pPr lvl="0">
              <a:buClr>
                <a:srgbClr val="8C7F6D"/>
              </a:buClr>
              <a:defRPr sz="1600">
                <a:solidFill>
                  <a:srgbClr val="003896"/>
                </a:solidFill>
                <a:latin typeface="+mn-lt"/>
                <a:cs typeface="+mn-cs"/>
              </a:defRPr>
            </a:lvl1pPr>
            <a:lvl2pPr marL="147638" lvl="1" indent="-146050">
              <a:buClr>
                <a:srgbClr val="8C7F6D"/>
              </a:buClr>
              <a:buSzPct val="125000"/>
              <a:buChar char="•"/>
              <a:defRPr sz="1600">
                <a:solidFill>
                  <a:srgbClr val="003896"/>
                </a:solidFill>
                <a:latin typeface="+mn-lt"/>
                <a:cs typeface="+mn-cs"/>
              </a:defRPr>
            </a:lvl2pPr>
            <a:lvl3pPr marL="357188" lvl="2" indent="-207963">
              <a:buClr>
                <a:srgbClr val="8C7F6D"/>
              </a:buClr>
              <a:buSzPct val="125000"/>
              <a:buFont typeface="Arial" charset="0"/>
              <a:buChar char="–"/>
              <a:defRPr sz="1600">
                <a:solidFill>
                  <a:srgbClr val="003896"/>
                </a:solidFill>
                <a:latin typeface="+mn-lt"/>
                <a:cs typeface="+mn-cs"/>
              </a:defRPr>
            </a:lvl3pPr>
            <a:lvl4pPr marL="481013" lvl="3" indent="-122238">
              <a:buClr>
                <a:srgbClr val="8C7F6D"/>
              </a:buClr>
              <a:buChar char="•"/>
              <a:defRPr sz="1600">
                <a:solidFill>
                  <a:srgbClr val="003896"/>
                </a:solidFill>
                <a:latin typeface="+mn-lt"/>
                <a:cs typeface="+mn-cs"/>
              </a:defRPr>
            </a:lvl4pPr>
            <a:lvl5pPr marL="657225" lvl="4" indent="-174625">
              <a:buClr>
                <a:srgbClr val="8C7F6D"/>
              </a:buClr>
              <a:buFont typeface="Arial" charset="0"/>
              <a:buChar char="–"/>
              <a:defRPr sz="1600">
                <a:solidFill>
                  <a:srgbClr val="003896"/>
                </a:solidFill>
                <a:latin typeface="+mn-lt"/>
                <a:cs typeface="+mn-cs"/>
              </a:defRPr>
            </a:lvl5pPr>
            <a:lvl6pPr marL="1114425" indent="-174625" fontAlgn="base">
              <a:spcBef>
                <a:spcPct val="0"/>
              </a:spcBef>
              <a:spcAft>
                <a:spcPct val="0"/>
              </a:spcAft>
              <a:buClr>
                <a:srgbClr val="8C7F6D"/>
              </a:buClr>
              <a:buFont typeface="Arial" charset="0"/>
              <a:buChar char="–"/>
              <a:defRPr sz="1600">
                <a:solidFill>
                  <a:srgbClr val="003896"/>
                </a:solidFill>
                <a:latin typeface="+mn-lt"/>
                <a:cs typeface="+mn-cs"/>
              </a:defRPr>
            </a:lvl6pPr>
            <a:lvl7pPr marL="1571625" indent="-174625" fontAlgn="base">
              <a:spcBef>
                <a:spcPct val="0"/>
              </a:spcBef>
              <a:spcAft>
                <a:spcPct val="0"/>
              </a:spcAft>
              <a:buClr>
                <a:srgbClr val="8C7F6D"/>
              </a:buClr>
              <a:buFont typeface="Arial" charset="0"/>
              <a:buChar char="–"/>
              <a:defRPr sz="1600">
                <a:solidFill>
                  <a:srgbClr val="003896"/>
                </a:solidFill>
                <a:latin typeface="+mn-lt"/>
                <a:cs typeface="+mn-cs"/>
              </a:defRPr>
            </a:lvl7pPr>
            <a:lvl8pPr marL="2028825" indent="-174625" fontAlgn="base">
              <a:spcBef>
                <a:spcPct val="0"/>
              </a:spcBef>
              <a:spcAft>
                <a:spcPct val="0"/>
              </a:spcAft>
              <a:buClr>
                <a:srgbClr val="8C7F6D"/>
              </a:buClr>
              <a:buFont typeface="Arial" charset="0"/>
              <a:buChar char="–"/>
              <a:defRPr sz="1600">
                <a:solidFill>
                  <a:srgbClr val="003896"/>
                </a:solidFill>
                <a:latin typeface="+mn-lt"/>
                <a:cs typeface="+mn-cs"/>
              </a:defRPr>
            </a:lvl8pPr>
            <a:lvl9pPr marL="2486025" indent="-174625" fontAlgn="base">
              <a:spcBef>
                <a:spcPct val="0"/>
              </a:spcBef>
              <a:spcAft>
                <a:spcPct val="0"/>
              </a:spcAft>
              <a:buClr>
                <a:srgbClr val="8C7F6D"/>
              </a:buClr>
              <a:buFont typeface="Arial" charset="0"/>
              <a:buChar char="–"/>
              <a:defRPr sz="1600">
                <a:solidFill>
                  <a:srgbClr val="003896"/>
                </a:solidFill>
                <a:latin typeface="+mn-lt"/>
                <a:cs typeface="+mn-cs"/>
              </a:defRPr>
            </a:lvl9pPr>
          </a:lstStyle>
          <a:p>
            <a:pPr lvl="1">
              <a:lnSpc>
                <a:spcPct val="125000"/>
              </a:lnSpc>
              <a:defRPr/>
            </a:pPr>
            <a:r>
              <a:rPr lang="en-US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Nuclear Energy Act (NEA; Act No. 46 of 1999)</a:t>
            </a:r>
          </a:p>
          <a:p>
            <a:pPr lvl="1">
              <a:lnSpc>
                <a:spcPct val="125000"/>
              </a:lnSpc>
              <a:defRPr/>
            </a:pPr>
            <a:r>
              <a:rPr lang="en-ZA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Environmental compliance Acts</a:t>
            </a:r>
          </a:p>
          <a:p>
            <a:pPr lvl="1">
              <a:lnSpc>
                <a:spcPct val="125000"/>
              </a:lnSpc>
              <a:defRPr/>
            </a:pPr>
            <a:r>
              <a:rPr lang="en-ZA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Occupational Health and Safety Act</a:t>
            </a:r>
          </a:p>
          <a:p>
            <a:pPr lvl="1">
              <a:lnSpc>
                <a:spcPct val="125000"/>
              </a:lnSpc>
              <a:defRPr/>
            </a:pPr>
            <a:r>
              <a:rPr lang="en-US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National Nuclear Regulator Amendment Act 26 of 24</a:t>
            </a:r>
          </a:p>
          <a:p>
            <a:pPr lvl="1">
              <a:lnSpc>
                <a:spcPct val="125000"/>
              </a:lnSpc>
              <a:defRPr/>
            </a:pPr>
            <a:r>
              <a:rPr lang="en-ZA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Disaster Management Act</a:t>
            </a:r>
          </a:p>
        </p:txBody>
      </p:sp>
      <p:sp>
        <p:nvSpPr>
          <p:cNvPr id="24" name="Rectangle 19"/>
          <p:cNvSpPr txBox="1">
            <a:spLocks/>
          </p:cNvSpPr>
          <p:nvPr/>
        </p:nvSpPr>
        <p:spPr bwMode="auto">
          <a:xfrm>
            <a:off x="122236" y="5208053"/>
            <a:ext cx="11953499" cy="1230454"/>
          </a:xfrm>
          <a:prstGeom prst="rect">
            <a:avLst/>
          </a:prstGeom>
          <a:solidFill>
            <a:srgbClr val="FFFFFF"/>
          </a:solidFill>
          <a:ln w="9525">
            <a:solidFill>
              <a:srgbClr val="808080"/>
            </a:solidFill>
            <a:miter lim="800000"/>
            <a:headEnd/>
            <a:tailEnd/>
          </a:ln>
          <a:effectLst/>
        </p:spPr>
        <p:txBody>
          <a:bodyPr lIns="45720" rIns="45720" anchor="ctr"/>
          <a:lstStyle>
            <a:lvl1pPr lvl="0">
              <a:buClr>
                <a:srgbClr val="8C7F6D"/>
              </a:buClr>
              <a:defRPr sz="1600">
                <a:solidFill>
                  <a:srgbClr val="003896"/>
                </a:solidFill>
                <a:latin typeface="+mn-lt"/>
                <a:cs typeface="+mn-cs"/>
              </a:defRPr>
            </a:lvl1pPr>
            <a:lvl2pPr marL="147638" lvl="1" indent="-146050">
              <a:buClr>
                <a:srgbClr val="8C7F6D"/>
              </a:buClr>
              <a:buSzPct val="125000"/>
              <a:buChar char="•"/>
              <a:defRPr sz="1600">
                <a:solidFill>
                  <a:srgbClr val="003896"/>
                </a:solidFill>
                <a:latin typeface="+mn-lt"/>
                <a:cs typeface="+mn-cs"/>
              </a:defRPr>
            </a:lvl2pPr>
            <a:lvl3pPr marL="357188" lvl="2" indent="-207963">
              <a:buClr>
                <a:srgbClr val="8C7F6D"/>
              </a:buClr>
              <a:buSzPct val="125000"/>
              <a:buFont typeface="Arial" charset="0"/>
              <a:buChar char="–"/>
              <a:defRPr sz="1600">
                <a:solidFill>
                  <a:srgbClr val="003896"/>
                </a:solidFill>
                <a:latin typeface="+mn-lt"/>
                <a:cs typeface="+mn-cs"/>
              </a:defRPr>
            </a:lvl3pPr>
            <a:lvl4pPr marL="481013" lvl="3" indent="-122238">
              <a:buClr>
                <a:srgbClr val="8C7F6D"/>
              </a:buClr>
              <a:buChar char="•"/>
              <a:defRPr sz="1600">
                <a:solidFill>
                  <a:srgbClr val="003896"/>
                </a:solidFill>
                <a:latin typeface="+mn-lt"/>
                <a:cs typeface="+mn-cs"/>
              </a:defRPr>
            </a:lvl4pPr>
            <a:lvl5pPr marL="657225" lvl="4" indent="-174625">
              <a:buClr>
                <a:srgbClr val="8C7F6D"/>
              </a:buClr>
              <a:buFont typeface="Arial" charset="0"/>
              <a:buChar char="–"/>
              <a:defRPr sz="1600">
                <a:solidFill>
                  <a:srgbClr val="003896"/>
                </a:solidFill>
                <a:latin typeface="+mn-lt"/>
                <a:cs typeface="+mn-cs"/>
              </a:defRPr>
            </a:lvl5pPr>
            <a:lvl6pPr marL="1114425" indent="-174625" fontAlgn="base">
              <a:spcBef>
                <a:spcPct val="0"/>
              </a:spcBef>
              <a:spcAft>
                <a:spcPct val="0"/>
              </a:spcAft>
              <a:buClr>
                <a:srgbClr val="8C7F6D"/>
              </a:buClr>
              <a:buFont typeface="Arial" charset="0"/>
              <a:buChar char="–"/>
              <a:defRPr sz="1600">
                <a:solidFill>
                  <a:srgbClr val="003896"/>
                </a:solidFill>
                <a:latin typeface="+mn-lt"/>
                <a:cs typeface="+mn-cs"/>
              </a:defRPr>
            </a:lvl6pPr>
            <a:lvl7pPr marL="1571625" indent="-174625" fontAlgn="base">
              <a:spcBef>
                <a:spcPct val="0"/>
              </a:spcBef>
              <a:spcAft>
                <a:spcPct val="0"/>
              </a:spcAft>
              <a:buClr>
                <a:srgbClr val="8C7F6D"/>
              </a:buClr>
              <a:buFont typeface="Arial" charset="0"/>
              <a:buChar char="–"/>
              <a:defRPr sz="1600">
                <a:solidFill>
                  <a:srgbClr val="003896"/>
                </a:solidFill>
                <a:latin typeface="+mn-lt"/>
                <a:cs typeface="+mn-cs"/>
              </a:defRPr>
            </a:lvl7pPr>
            <a:lvl8pPr marL="2028825" indent="-174625" fontAlgn="base">
              <a:spcBef>
                <a:spcPct val="0"/>
              </a:spcBef>
              <a:spcAft>
                <a:spcPct val="0"/>
              </a:spcAft>
              <a:buClr>
                <a:srgbClr val="8C7F6D"/>
              </a:buClr>
              <a:buFont typeface="Arial" charset="0"/>
              <a:buChar char="–"/>
              <a:defRPr sz="1600">
                <a:solidFill>
                  <a:srgbClr val="003896"/>
                </a:solidFill>
                <a:latin typeface="+mn-lt"/>
                <a:cs typeface="+mn-cs"/>
              </a:defRPr>
            </a:lvl8pPr>
            <a:lvl9pPr marL="2486025" indent="-174625" fontAlgn="base">
              <a:spcBef>
                <a:spcPct val="0"/>
              </a:spcBef>
              <a:spcAft>
                <a:spcPct val="0"/>
              </a:spcAft>
              <a:buClr>
                <a:srgbClr val="8C7F6D"/>
              </a:buClr>
              <a:buFont typeface="Arial" charset="0"/>
              <a:buChar char="–"/>
              <a:defRPr sz="1600">
                <a:solidFill>
                  <a:srgbClr val="003896"/>
                </a:solidFill>
                <a:latin typeface="+mn-lt"/>
                <a:cs typeface="+mn-cs"/>
              </a:defRPr>
            </a:lvl9pPr>
          </a:lstStyle>
          <a:p>
            <a:pPr lvl="1">
              <a:lnSpc>
                <a:spcPct val="125000"/>
              </a:lnSpc>
              <a:defRPr/>
            </a:pPr>
            <a:r>
              <a:rPr lang="en-US" b="1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Mission: </a:t>
            </a:r>
            <a:r>
              <a:rPr lang="en-US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develop and safely </a:t>
            </a:r>
            <a:r>
              <a:rPr lang="en-US" kern="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utilise</a:t>
            </a:r>
            <a:r>
              <a:rPr lang="en-US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nuclear, radiation, and related technologies to make a socioeconomic impact in diverse global markets through commercial and non-commercial technologies, in an environmentally responsible manner.</a:t>
            </a:r>
          </a:p>
          <a:p>
            <a:pPr lvl="1">
              <a:lnSpc>
                <a:spcPct val="125000"/>
              </a:lnSpc>
              <a:defRPr/>
            </a:pPr>
            <a:r>
              <a:rPr lang="en-ZA" kern="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PSIF meetings demonstrates a </a:t>
            </a:r>
            <a:r>
              <a:rPr lang="en-ZA" b="1" kern="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Necsa that lives up to its values</a:t>
            </a:r>
            <a:r>
              <a:rPr lang="en-ZA" kern="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that include </a:t>
            </a:r>
            <a:r>
              <a:rPr lang="en-ZA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“Safety First”.</a:t>
            </a:r>
            <a:endParaRPr lang="en-ZA" b="1" kern="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17530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A1DC32-0DBF-EF20-3CE0-9171617B29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BUSINESS UPDATE</a:t>
            </a:r>
            <a:endParaRPr lang="en-ZA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0AD9215-42D5-AF0C-62C3-D967193A711C}"/>
              </a:ext>
            </a:extLst>
          </p:cNvPr>
          <p:cNvSpPr txBox="1"/>
          <p:nvPr/>
        </p:nvSpPr>
        <p:spPr>
          <a:xfrm>
            <a:off x="119096" y="2966235"/>
            <a:ext cx="8983744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 algn="just">
              <a:lnSpc>
                <a:spcPct val="150000"/>
              </a:lnSpc>
              <a:buFont typeface="Wingdings" panose="05000000000000000000" pitchFamily="2" charset="2"/>
              <a:buChar char="q"/>
              <a:defRPr/>
            </a:pPr>
            <a:r>
              <a:rPr lang="en-US" sz="1400" dirty="0">
                <a:solidFill>
                  <a:srgbClr val="002060"/>
                </a:solidFill>
              </a:rPr>
              <a:t>The Minister of Electricity and </a:t>
            </a:r>
            <a:r>
              <a:rPr lang="en-US" sz="1400" dirty="0" smtClean="0">
                <a:solidFill>
                  <a:srgbClr val="002060"/>
                </a:solidFill>
              </a:rPr>
              <a:t>Energy </a:t>
            </a:r>
            <a:r>
              <a:rPr lang="en-US" sz="1400" b="1" u="sng" dirty="0" err="1" smtClean="0">
                <a:solidFill>
                  <a:srgbClr val="002060"/>
                </a:solidFill>
              </a:rPr>
              <a:t>Dr</a:t>
            </a:r>
            <a:r>
              <a:rPr lang="en-US" sz="1400" b="1" u="sng" dirty="0" smtClean="0">
                <a:solidFill>
                  <a:srgbClr val="002060"/>
                </a:solidFill>
              </a:rPr>
              <a:t> </a:t>
            </a:r>
            <a:r>
              <a:rPr lang="en-US" sz="1400" b="1" u="sng" dirty="0" err="1" smtClean="0">
                <a:solidFill>
                  <a:srgbClr val="002060"/>
                </a:solidFill>
              </a:rPr>
              <a:t>Kgosientsho</a:t>
            </a:r>
            <a:r>
              <a:rPr lang="en-US" sz="1400" b="1" u="sng" dirty="0" smtClean="0">
                <a:solidFill>
                  <a:srgbClr val="002060"/>
                </a:solidFill>
              </a:rPr>
              <a:t> </a:t>
            </a:r>
            <a:r>
              <a:rPr lang="en-US" sz="1400" b="1" u="sng" dirty="0" err="1" smtClean="0">
                <a:solidFill>
                  <a:srgbClr val="002060"/>
                </a:solidFill>
              </a:rPr>
              <a:t>Ramokgopa</a:t>
            </a:r>
            <a:r>
              <a:rPr lang="en-US" sz="1400" b="1" u="sng" dirty="0" smtClean="0">
                <a:solidFill>
                  <a:srgbClr val="002060"/>
                </a:solidFill>
              </a:rPr>
              <a:t> </a:t>
            </a:r>
            <a:r>
              <a:rPr lang="en-US" sz="1400" dirty="0" smtClean="0">
                <a:solidFill>
                  <a:srgbClr val="002060"/>
                </a:solidFill>
              </a:rPr>
              <a:t>unveiled </a:t>
            </a:r>
            <a:r>
              <a:rPr lang="en-US" sz="1400" dirty="0">
                <a:solidFill>
                  <a:srgbClr val="002060"/>
                </a:solidFill>
              </a:rPr>
              <a:t>four </a:t>
            </a:r>
            <a:r>
              <a:rPr lang="en-US" sz="1400" b="1" dirty="0">
                <a:solidFill>
                  <a:srgbClr val="002060"/>
                </a:solidFill>
              </a:rPr>
              <a:t>new science laboratories </a:t>
            </a:r>
            <a:r>
              <a:rPr lang="en-US" sz="1400" dirty="0">
                <a:solidFill>
                  <a:srgbClr val="002060"/>
                </a:solidFill>
              </a:rPr>
              <a:t>in schools in Atteridgeville on 7 August 2025.</a:t>
            </a:r>
          </a:p>
          <a:p>
            <a:pPr marL="285750" lvl="0" indent="-285750" algn="just">
              <a:lnSpc>
                <a:spcPct val="150000"/>
              </a:lnSpc>
              <a:buFont typeface="Wingdings" panose="05000000000000000000" pitchFamily="2" charset="2"/>
              <a:buChar char="q"/>
              <a:defRPr/>
            </a:pPr>
            <a:r>
              <a:rPr lang="en-US" sz="1400" dirty="0">
                <a:solidFill>
                  <a:srgbClr val="002060"/>
                </a:solidFill>
              </a:rPr>
              <a:t>Premier of Gauteng Province, </a:t>
            </a:r>
            <a:r>
              <a:rPr lang="en-US" sz="1400" u="sng" dirty="0" err="1">
                <a:solidFill>
                  <a:srgbClr val="002060"/>
                </a:solidFill>
              </a:rPr>
              <a:t>Mr</a:t>
            </a:r>
            <a:r>
              <a:rPr lang="en-US" sz="1400" u="sng" dirty="0">
                <a:solidFill>
                  <a:srgbClr val="002060"/>
                </a:solidFill>
              </a:rPr>
              <a:t> </a:t>
            </a:r>
            <a:r>
              <a:rPr lang="en-US" sz="1400" u="sng" dirty="0" err="1">
                <a:solidFill>
                  <a:srgbClr val="002060"/>
                </a:solidFill>
              </a:rPr>
              <a:t>Panyaza</a:t>
            </a:r>
            <a:r>
              <a:rPr lang="en-US" sz="1400" u="sng" dirty="0">
                <a:solidFill>
                  <a:srgbClr val="002060"/>
                </a:solidFill>
              </a:rPr>
              <a:t> Lesufi</a:t>
            </a:r>
            <a:r>
              <a:rPr lang="en-US" sz="1400" dirty="0">
                <a:solidFill>
                  <a:srgbClr val="002060"/>
                </a:solidFill>
              </a:rPr>
              <a:t>, Minister of Communications and Digital Technologies </a:t>
            </a:r>
            <a:r>
              <a:rPr lang="en-US" sz="1400" u="sng" dirty="0">
                <a:solidFill>
                  <a:srgbClr val="002060"/>
                </a:solidFill>
              </a:rPr>
              <a:t>Mr. Solly Malatsi</a:t>
            </a:r>
            <a:r>
              <a:rPr lang="en-US" sz="1400" dirty="0">
                <a:solidFill>
                  <a:srgbClr val="002060"/>
                </a:solidFill>
              </a:rPr>
              <a:t>, Deputy Minister in the Presidency </a:t>
            </a:r>
            <a:r>
              <a:rPr lang="en-US" sz="1400" u="sng" dirty="0">
                <a:solidFill>
                  <a:srgbClr val="002060"/>
                </a:solidFill>
              </a:rPr>
              <a:t>Ms. </a:t>
            </a:r>
            <a:r>
              <a:rPr lang="en-US" sz="1400" u="sng" dirty="0" err="1">
                <a:solidFill>
                  <a:srgbClr val="002060"/>
                </a:solidFill>
              </a:rPr>
              <a:t>Nonceba</a:t>
            </a:r>
            <a:r>
              <a:rPr lang="en-US" sz="1400" u="sng" dirty="0">
                <a:solidFill>
                  <a:srgbClr val="002060"/>
                </a:solidFill>
              </a:rPr>
              <a:t> </a:t>
            </a:r>
            <a:r>
              <a:rPr lang="en-US" sz="1400" u="sng" dirty="0" err="1">
                <a:solidFill>
                  <a:srgbClr val="002060"/>
                </a:solidFill>
              </a:rPr>
              <a:t>Mhlauli</a:t>
            </a:r>
            <a:r>
              <a:rPr lang="en-US" sz="1400" dirty="0">
                <a:solidFill>
                  <a:srgbClr val="002060"/>
                </a:solidFill>
              </a:rPr>
              <a:t>, City of Tshwane MCC for Roads and Transport </a:t>
            </a:r>
            <a:r>
              <a:rPr lang="en-US" sz="1400" u="sng" dirty="0">
                <a:solidFill>
                  <a:srgbClr val="002060"/>
                </a:solidFill>
              </a:rPr>
              <a:t>Ms. Tlangi Mogale</a:t>
            </a:r>
            <a:r>
              <a:rPr lang="en-US" sz="1400" dirty="0">
                <a:solidFill>
                  <a:srgbClr val="002060"/>
                </a:solidFill>
              </a:rPr>
              <a:t>, were also present.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6BEA529-CE5F-C080-BBDD-5B4F474B337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21690"/>
          <a:stretch>
            <a:fillRect/>
          </a:stretch>
        </p:blipFill>
        <p:spPr>
          <a:xfrm>
            <a:off x="9102840" y="2772711"/>
            <a:ext cx="2897482" cy="191752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2C3796A-C019-C848-1CA9-173A7D37C197}"/>
              </a:ext>
            </a:extLst>
          </p:cNvPr>
          <p:cNvSpPr txBox="1"/>
          <p:nvPr/>
        </p:nvSpPr>
        <p:spPr>
          <a:xfrm>
            <a:off x="2677212" y="5057492"/>
            <a:ext cx="932311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 algn="just">
              <a:lnSpc>
                <a:spcPct val="150000"/>
              </a:lnSpc>
              <a:buFont typeface="Wingdings" panose="05000000000000000000" pitchFamily="2" charset="2"/>
              <a:buChar char="q"/>
              <a:defRPr/>
            </a:pPr>
            <a:r>
              <a:rPr lang="en-US" sz="1400" dirty="0">
                <a:solidFill>
                  <a:srgbClr val="002060"/>
                </a:solidFill>
                <a:latin typeface="+mj-lt"/>
              </a:rPr>
              <a:t>On 15 August 2025, Necsa and the </a:t>
            </a:r>
            <a:r>
              <a:rPr lang="en-US" sz="1400" b="1" dirty="0" smtClean="0">
                <a:solidFill>
                  <a:srgbClr val="002060"/>
                </a:solidFill>
                <a:latin typeface="+mj-lt"/>
              </a:rPr>
              <a:t>North West </a:t>
            </a:r>
            <a:r>
              <a:rPr lang="en-US" sz="1400" b="1" dirty="0">
                <a:solidFill>
                  <a:srgbClr val="002060"/>
                </a:solidFill>
                <a:latin typeface="+mj-lt"/>
              </a:rPr>
              <a:t>Office of the Premier </a:t>
            </a:r>
            <a:r>
              <a:rPr lang="en-US" sz="1400" dirty="0">
                <a:solidFill>
                  <a:srgbClr val="002060"/>
                </a:solidFill>
                <a:latin typeface="+mj-lt"/>
              </a:rPr>
              <a:t>signed </a:t>
            </a:r>
            <a:r>
              <a:rPr lang="en-US" sz="1400" b="1" dirty="0">
                <a:solidFill>
                  <a:srgbClr val="002060"/>
                </a:solidFill>
                <a:latin typeface="+mj-lt"/>
              </a:rPr>
              <a:t>a Memorandum of Understanding to collaborate </a:t>
            </a:r>
            <a:r>
              <a:rPr lang="en-US" sz="1400" dirty="0">
                <a:solidFill>
                  <a:srgbClr val="002060"/>
                </a:solidFill>
                <a:latin typeface="+mj-lt"/>
              </a:rPr>
              <a:t>on research, training, and development initiatives aimed at </a:t>
            </a:r>
            <a:r>
              <a:rPr lang="en-US" sz="1400" b="1" dirty="0">
                <a:solidFill>
                  <a:srgbClr val="002060"/>
                </a:solidFill>
                <a:latin typeface="+mj-lt"/>
              </a:rPr>
              <a:t>uplifting the </a:t>
            </a:r>
            <a:r>
              <a:rPr lang="en-US" sz="1400" b="1" dirty="0" smtClean="0">
                <a:solidFill>
                  <a:srgbClr val="002060"/>
                </a:solidFill>
                <a:latin typeface="+mj-lt"/>
              </a:rPr>
              <a:t>North West </a:t>
            </a:r>
            <a:r>
              <a:rPr lang="en-US" sz="1400" b="1" dirty="0">
                <a:solidFill>
                  <a:srgbClr val="002060"/>
                </a:solidFill>
                <a:latin typeface="+mj-lt"/>
              </a:rPr>
              <a:t>Province</a:t>
            </a:r>
            <a:r>
              <a:rPr lang="en-US" sz="1400" dirty="0">
                <a:solidFill>
                  <a:srgbClr val="002060"/>
                </a:solidFill>
                <a:latin typeface="+mj-lt"/>
              </a:rPr>
              <a:t>, with the Director General of the </a:t>
            </a:r>
            <a:r>
              <a:rPr lang="en-US" sz="1400" dirty="0" smtClean="0">
                <a:solidFill>
                  <a:srgbClr val="002060"/>
                </a:solidFill>
                <a:latin typeface="+mj-lt"/>
              </a:rPr>
              <a:t>North West </a:t>
            </a:r>
            <a:r>
              <a:rPr lang="en-US" sz="1400" dirty="0">
                <a:solidFill>
                  <a:srgbClr val="002060"/>
                </a:solidFill>
                <a:latin typeface="+mj-lt"/>
              </a:rPr>
              <a:t>province, </a:t>
            </a:r>
            <a:r>
              <a:rPr lang="en-US" sz="1400" b="1" u="sng" dirty="0" err="1" smtClean="0">
                <a:solidFill>
                  <a:srgbClr val="002060"/>
                </a:solidFill>
                <a:latin typeface="+mj-lt"/>
              </a:rPr>
              <a:t>Mr</a:t>
            </a:r>
            <a:r>
              <a:rPr lang="en-US" sz="1400" b="1" u="sng" dirty="0" smtClean="0">
                <a:solidFill>
                  <a:srgbClr val="002060"/>
                </a:solidFill>
                <a:latin typeface="+mj-lt"/>
              </a:rPr>
              <a:t> </a:t>
            </a:r>
            <a:r>
              <a:rPr lang="en-US" sz="1400" b="1" u="sng" dirty="0">
                <a:solidFill>
                  <a:srgbClr val="002060"/>
                </a:solidFill>
                <a:latin typeface="+mj-lt"/>
              </a:rPr>
              <a:t>Mosweu Mogotlhe </a:t>
            </a:r>
            <a:r>
              <a:rPr lang="en-US" sz="1400" dirty="0">
                <a:solidFill>
                  <a:srgbClr val="002060"/>
                </a:solidFill>
                <a:latin typeface="+mj-lt"/>
              </a:rPr>
              <a:t>signing on behalf of the Provincial Government.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</a:endParaRPr>
          </a:p>
        </p:txBody>
      </p:sp>
      <p:pic>
        <p:nvPicPr>
          <p:cNvPr id="4" name="Picture 3" descr="A group of men signing papers&#10;&#10;AI-generated content may be incorrect.">
            <a:extLst>
              <a:ext uri="{FF2B5EF4-FFF2-40B4-BE49-F238E27FC236}">
                <a16:creationId xmlns:a16="http://schemas.microsoft.com/office/drawing/2014/main" id="{B5BD3361-E620-8F5D-DE98-323BEB7433E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3134"/>
          <a:stretch>
            <a:fillRect/>
          </a:stretch>
        </p:blipFill>
        <p:spPr>
          <a:xfrm>
            <a:off x="188536" y="5008815"/>
            <a:ext cx="2488676" cy="162136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5513FB6-50BB-0DEF-D987-7031A22814D5}"/>
              </a:ext>
            </a:extLst>
          </p:cNvPr>
          <p:cNvSpPr txBox="1"/>
          <p:nvPr/>
        </p:nvSpPr>
        <p:spPr>
          <a:xfrm>
            <a:off x="5791200" y="932915"/>
            <a:ext cx="620912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 algn="just">
              <a:lnSpc>
                <a:spcPct val="150000"/>
              </a:lnSpc>
              <a:buFont typeface="Wingdings" panose="05000000000000000000" pitchFamily="2" charset="2"/>
              <a:buChar char="q"/>
              <a:defRPr/>
            </a:pPr>
            <a:r>
              <a:rPr lang="en-US" sz="1400" dirty="0">
                <a:solidFill>
                  <a:srgbClr val="002060"/>
                </a:solidFill>
                <a:latin typeface="+mj-lt"/>
              </a:rPr>
              <a:t>On 29 July 2025, Necsa hosted a visit from the </a:t>
            </a:r>
            <a:r>
              <a:rPr lang="en-US" sz="1400" b="1" dirty="0">
                <a:solidFill>
                  <a:srgbClr val="002060"/>
                </a:solidFill>
                <a:latin typeface="+mj-lt"/>
              </a:rPr>
              <a:t>Auditor-General of South Africa (</a:t>
            </a:r>
            <a:r>
              <a:rPr lang="en-US" sz="1400" b="1" dirty="0" smtClean="0">
                <a:solidFill>
                  <a:srgbClr val="002060"/>
                </a:solidFill>
                <a:latin typeface="+mj-lt"/>
              </a:rPr>
              <a:t>AGSA)</a:t>
            </a:r>
            <a:r>
              <a:rPr lang="en-US" sz="1400" dirty="0" smtClean="0">
                <a:solidFill>
                  <a:srgbClr val="002060"/>
                </a:solidFill>
                <a:latin typeface="+mj-lt"/>
              </a:rPr>
              <a:t> led by </a:t>
            </a:r>
            <a:r>
              <a:rPr lang="en-US" sz="1400" u="sng" dirty="0" err="1" smtClean="0">
                <a:solidFill>
                  <a:srgbClr val="002060"/>
                </a:solidFill>
                <a:latin typeface="+mj-lt"/>
              </a:rPr>
              <a:t>Mr</a:t>
            </a:r>
            <a:r>
              <a:rPr lang="en-US" sz="1400" u="sng" dirty="0" smtClean="0">
                <a:solidFill>
                  <a:srgbClr val="002060"/>
                </a:solidFill>
                <a:latin typeface="+mj-lt"/>
              </a:rPr>
              <a:t> </a:t>
            </a:r>
            <a:r>
              <a:rPr lang="en-US" sz="1400" u="sng" dirty="0" err="1" smtClean="0">
                <a:solidFill>
                  <a:srgbClr val="002060"/>
                </a:solidFill>
                <a:latin typeface="+mj-lt"/>
              </a:rPr>
              <a:t>Tlamelo</a:t>
            </a:r>
            <a:r>
              <a:rPr lang="en-US" sz="1400" u="sng" dirty="0" smtClean="0">
                <a:solidFill>
                  <a:srgbClr val="002060"/>
                </a:solidFill>
                <a:latin typeface="+mj-lt"/>
              </a:rPr>
              <a:t> </a:t>
            </a:r>
            <a:r>
              <a:rPr lang="en-US" sz="1400" u="sng" dirty="0" err="1" smtClean="0">
                <a:solidFill>
                  <a:srgbClr val="002060"/>
                </a:solidFill>
                <a:latin typeface="+mj-lt"/>
              </a:rPr>
              <a:t>Ramantsi</a:t>
            </a:r>
            <a:endParaRPr lang="en-US" sz="1400" dirty="0">
              <a:solidFill>
                <a:srgbClr val="002060"/>
              </a:solidFill>
              <a:latin typeface="+mj-lt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q"/>
              <a:defRPr/>
            </a:pPr>
            <a:r>
              <a:rPr lang="en-US" sz="1400" dirty="0">
                <a:solidFill>
                  <a:srgbClr val="002060"/>
                </a:solidFill>
              </a:rPr>
              <a:t>Necsa achieved a </a:t>
            </a:r>
            <a:r>
              <a:rPr lang="en-US" sz="1400" b="1" dirty="0">
                <a:solidFill>
                  <a:srgbClr val="002060"/>
                </a:solidFill>
              </a:rPr>
              <a:t>clean </a:t>
            </a:r>
            <a:r>
              <a:rPr lang="en-US" sz="1400" b="1" dirty="0" smtClean="0">
                <a:solidFill>
                  <a:srgbClr val="002060"/>
                </a:solidFill>
              </a:rPr>
              <a:t>audit outcome </a:t>
            </a:r>
            <a:r>
              <a:rPr lang="en-US" sz="1400" dirty="0">
                <a:solidFill>
                  <a:srgbClr val="002060"/>
                </a:solidFill>
              </a:rPr>
              <a:t>report for the first time in six years, marking a significant milestone in its commitment to financial accountability and governance.</a:t>
            </a:r>
            <a:endParaRPr lang="en-GB" sz="1400" dirty="0">
              <a:solidFill>
                <a:srgbClr val="002060"/>
              </a:solidFill>
            </a:endParaRPr>
          </a:p>
          <a:p>
            <a:pPr marL="285750" lvl="0" indent="-285750" algn="just">
              <a:lnSpc>
                <a:spcPct val="150000"/>
              </a:lnSpc>
              <a:buFont typeface="Wingdings" panose="05000000000000000000" pitchFamily="2" charset="2"/>
              <a:buChar char="q"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D129B64-DEEF-D037-12FE-DDCE352DD3D1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2238" y="884238"/>
            <a:ext cx="5592298" cy="1973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5383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F543AC-BFB3-4D41-E140-86EC301A3B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7D3AE1-96A5-B540-C866-B8F5586766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BUSINESS </a:t>
            </a:r>
            <a:r>
              <a:rPr lang="en-US" dirty="0" smtClean="0"/>
              <a:t>UPDATE</a:t>
            </a:r>
            <a:endParaRPr lang="en-ZA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764E349-14A2-A4A6-F28D-541EBD48FE4A}"/>
              </a:ext>
            </a:extLst>
          </p:cNvPr>
          <p:cNvSpPr txBox="1"/>
          <p:nvPr/>
        </p:nvSpPr>
        <p:spPr>
          <a:xfrm>
            <a:off x="122238" y="974794"/>
            <a:ext cx="1182152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q"/>
              <a:defRPr/>
            </a:pPr>
            <a:r>
              <a:rPr lang="en-US" sz="1600" b="1" dirty="0">
                <a:solidFill>
                  <a:srgbClr val="002060"/>
                </a:solidFill>
              </a:rPr>
              <a:t>National Science Week (NSW), </a:t>
            </a:r>
            <a:r>
              <a:rPr lang="en-US" sz="1600" dirty="0">
                <a:solidFill>
                  <a:srgbClr val="002060"/>
                </a:solidFill>
              </a:rPr>
              <a:t>an annual initiative by the </a:t>
            </a:r>
            <a:r>
              <a:rPr lang="en-US" sz="1600" b="1" dirty="0">
                <a:solidFill>
                  <a:srgbClr val="002060"/>
                </a:solidFill>
              </a:rPr>
              <a:t>Department of Science, Technology and Innovation </a:t>
            </a:r>
            <a:r>
              <a:rPr lang="en-US" sz="1600" dirty="0">
                <a:solidFill>
                  <a:srgbClr val="002060"/>
                </a:solidFill>
              </a:rPr>
              <a:t>(</a:t>
            </a:r>
            <a:r>
              <a:rPr lang="en-US" sz="1600" dirty="0" err="1">
                <a:solidFill>
                  <a:srgbClr val="002060"/>
                </a:solidFill>
              </a:rPr>
              <a:t>DSTI</a:t>
            </a:r>
            <a:r>
              <a:rPr lang="en-US" sz="1600" dirty="0">
                <a:solidFill>
                  <a:srgbClr val="002060"/>
                </a:solidFill>
              </a:rPr>
              <a:t>), is a week-long celebration of science, engineering, and technology that engages thousands of </a:t>
            </a:r>
            <a:r>
              <a:rPr lang="en-US" sz="1600" b="1" dirty="0">
                <a:solidFill>
                  <a:srgbClr val="002060"/>
                </a:solidFill>
              </a:rPr>
              <a:t>learners and members of the public</a:t>
            </a:r>
            <a:r>
              <a:rPr lang="en-US" sz="1600" dirty="0">
                <a:solidFill>
                  <a:srgbClr val="002060"/>
                </a:solidFill>
              </a:rPr>
              <a:t> through interactive activities such as workshops, science shows, and lectures across the country. Held from 4 to 8 August 2025, Necsa delivered an engaging educational </a:t>
            </a:r>
            <a:r>
              <a:rPr lang="en-US" sz="1600" dirty="0" err="1">
                <a:solidFill>
                  <a:srgbClr val="002060"/>
                </a:solidFill>
              </a:rPr>
              <a:t>programme</a:t>
            </a:r>
            <a:r>
              <a:rPr lang="en-US" sz="1600" dirty="0">
                <a:solidFill>
                  <a:srgbClr val="002060"/>
                </a:solidFill>
              </a:rPr>
              <a:t> for schools in the </a:t>
            </a:r>
            <a:r>
              <a:rPr lang="en-US" sz="1600" b="1" dirty="0">
                <a:solidFill>
                  <a:srgbClr val="002060"/>
                </a:solidFill>
              </a:rPr>
              <a:t>City of Tshwane </a:t>
            </a:r>
            <a:r>
              <a:rPr lang="en-US" sz="1600" dirty="0">
                <a:solidFill>
                  <a:srgbClr val="002060"/>
                </a:solidFill>
              </a:rPr>
              <a:t>and </a:t>
            </a:r>
            <a:r>
              <a:rPr lang="en-US" sz="1600" b="1" dirty="0">
                <a:solidFill>
                  <a:srgbClr val="002060"/>
                </a:solidFill>
              </a:rPr>
              <a:t>Madibeng</a:t>
            </a:r>
            <a:r>
              <a:rPr lang="en-US" sz="1600" dirty="0">
                <a:solidFill>
                  <a:srgbClr val="002060"/>
                </a:solidFill>
              </a:rPr>
              <a:t>, reaching a total of </a:t>
            </a:r>
            <a:r>
              <a:rPr lang="en-US" sz="1600" b="1" dirty="0">
                <a:solidFill>
                  <a:srgbClr val="002060"/>
                </a:solidFill>
              </a:rPr>
              <a:t>2,723 learners, educators, and community members</a:t>
            </a:r>
            <a:r>
              <a:rPr lang="en-US" sz="1600" dirty="0">
                <a:solidFill>
                  <a:srgbClr val="002060"/>
                </a:solidFill>
              </a:rPr>
              <a:t>. Necsa scientists and researchers presented talks showcasing their careers and contributions, while partners including </a:t>
            </a:r>
            <a:r>
              <a:rPr lang="en-US" sz="1600" b="1" dirty="0">
                <a:solidFill>
                  <a:srgbClr val="002060"/>
                </a:solidFill>
              </a:rPr>
              <a:t>NNR, </a:t>
            </a:r>
            <a:r>
              <a:rPr lang="en-US" sz="1600" b="1" dirty="0" err="1">
                <a:solidFill>
                  <a:srgbClr val="002060"/>
                </a:solidFill>
              </a:rPr>
              <a:t>NRWDI</a:t>
            </a:r>
            <a:r>
              <a:rPr lang="en-US" sz="1600" b="1" dirty="0">
                <a:solidFill>
                  <a:srgbClr val="002060"/>
                </a:solidFill>
              </a:rPr>
              <a:t>, UNISA, CSIR, </a:t>
            </a:r>
            <a:r>
              <a:rPr lang="en-US" sz="1600" b="1" dirty="0" err="1">
                <a:solidFill>
                  <a:srgbClr val="002060"/>
                </a:solidFill>
              </a:rPr>
              <a:t>CHIETA</a:t>
            </a:r>
            <a:r>
              <a:rPr lang="en-US" sz="1600" b="1" dirty="0">
                <a:solidFill>
                  <a:srgbClr val="002060"/>
                </a:solidFill>
              </a:rPr>
              <a:t>, and NYDA </a:t>
            </a:r>
            <a:r>
              <a:rPr lang="en-US" sz="1600" dirty="0">
                <a:solidFill>
                  <a:srgbClr val="002060"/>
                </a:solidFill>
              </a:rPr>
              <a:t>participated as exhibitors, enriching the experience with diverse insights and resources.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/>
            </a:endParaRPr>
          </a:p>
        </p:txBody>
      </p:sp>
      <p:pic>
        <p:nvPicPr>
          <p:cNvPr id="5" name="Picture 4" descr="A person standing in front of a group of people&#10;&#10;AI-generated content may be incorrect.">
            <a:extLst>
              <a:ext uri="{FF2B5EF4-FFF2-40B4-BE49-F238E27FC236}">
                <a16:creationId xmlns:a16="http://schemas.microsoft.com/office/drawing/2014/main" id="{B5D4C99C-0F03-5020-67B4-86088BBCE11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82466" y="3833404"/>
            <a:ext cx="3577672" cy="2388287"/>
          </a:xfrm>
          <a:prstGeom prst="rect">
            <a:avLst/>
          </a:prstGeom>
        </p:spPr>
      </p:pic>
      <p:pic>
        <p:nvPicPr>
          <p:cNvPr id="8" name="Picture 7" descr="A group of people in a crowd&#10;&#10;AI-generated content may be incorrect.">
            <a:extLst>
              <a:ext uri="{FF2B5EF4-FFF2-40B4-BE49-F238E27FC236}">
                <a16:creationId xmlns:a16="http://schemas.microsoft.com/office/drawing/2014/main" id="{15D27298-ACB0-4739-A3F2-4D87DE4770F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0781" y="3833405"/>
            <a:ext cx="3577672" cy="2388286"/>
          </a:xfrm>
          <a:prstGeom prst="rect">
            <a:avLst/>
          </a:prstGeom>
        </p:spPr>
      </p:pic>
      <p:pic>
        <p:nvPicPr>
          <p:cNvPr id="10" name="Picture 9" descr="A group of people standing in a room&#10;&#10;AI-generated content may be incorrect.">
            <a:extLst>
              <a:ext uri="{FF2B5EF4-FFF2-40B4-BE49-F238E27FC236}">
                <a16:creationId xmlns:a16="http://schemas.microsoft.com/office/drawing/2014/main" id="{9000D5BE-D0C8-875A-5D55-1EABD675FB6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9385" y="3833404"/>
            <a:ext cx="3577673" cy="2388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71108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>
          <a:xfrm>
            <a:off x="148908" y="2461097"/>
            <a:ext cx="11923712" cy="4094961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en-ZA" sz="1600" b="0" dirty="0">
                <a:solidFill>
                  <a:srgbClr val="002060"/>
                </a:solidFill>
              </a:rPr>
              <a:t>NIL02 – Safari Operations</a:t>
            </a:r>
          </a:p>
          <a:p>
            <a:pPr marL="876300" lvl="1" indent="-342900">
              <a:buFont typeface="Arial" panose="020B0604020202020204" pitchFamily="34" charset="0"/>
              <a:buChar char="•"/>
            </a:pPr>
            <a:r>
              <a:rPr lang="en-ZA" sz="1600" b="0" dirty="0" smtClean="0">
                <a:solidFill>
                  <a:srgbClr val="002060"/>
                </a:solidFill>
              </a:rPr>
              <a:t>Project </a:t>
            </a:r>
            <a:r>
              <a:rPr lang="en-ZA" sz="1600" b="0" dirty="0">
                <a:solidFill>
                  <a:srgbClr val="002060"/>
                </a:solidFill>
              </a:rPr>
              <a:t>initiated for </a:t>
            </a:r>
            <a:r>
              <a:rPr lang="en-ZA" sz="1600" b="1" dirty="0">
                <a:solidFill>
                  <a:srgbClr val="002060"/>
                </a:solidFill>
              </a:rPr>
              <a:t>long term operation </a:t>
            </a:r>
            <a:r>
              <a:rPr lang="en-ZA" sz="1600" dirty="0" smtClean="0">
                <a:solidFill>
                  <a:srgbClr val="002060"/>
                </a:solidFill>
              </a:rPr>
              <a:t>of SAFARI-1 beyond it’s current license limit date of </a:t>
            </a:r>
            <a:r>
              <a:rPr lang="en-ZA" sz="1600" b="1" dirty="0" smtClean="0">
                <a:solidFill>
                  <a:srgbClr val="002060"/>
                </a:solidFill>
              </a:rPr>
              <a:t>December 2030</a:t>
            </a:r>
          </a:p>
          <a:p>
            <a:pPr marL="876300" lvl="1" indent="-342900">
              <a:buFont typeface="Arial" panose="020B0604020202020204" pitchFamily="34" charset="0"/>
              <a:buChar char="•"/>
            </a:pPr>
            <a:endParaRPr lang="en-ZA" sz="1600" b="1" dirty="0">
              <a:solidFill>
                <a:srgbClr val="00206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ZA" sz="1600" b="0" dirty="0">
                <a:solidFill>
                  <a:srgbClr val="002060"/>
                </a:solidFill>
              </a:rPr>
              <a:t>NIL04- </a:t>
            </a:r>
            <a:r>
              <a:rPr lang="en-ZA" sz="1600" b="0" dirty="0" err="1">
                <a:solidFill>
                  <a:srgbClr val="002060"/>
                </a:solidFill>
              </a:rPr>
              <a:t>Thabana</a:t>
            </a:r>
            <a:r>
              <a:rPr lang="en-ZA" sz="1600" b="0" dirty="0">
                <a:solidFill>
                  <a:srgbClr val="002060"/>
                </a:solidFill>
              </a:rPr>
              <a:t> Pipe </a:t>
            </a:r>
            <a:r>
              <a:rPr lang="en-ZA" sz="1600" b="0" dirty="0" smtClean="0">
                <a:solidFill>
                  <a:srgbClr val="002060"/>
                </a:solidFill>
              </a:rPr>
              <a:t>Store </a:t>
            </a:r>
            <a:endParaRPr lang="en-ZA" sz="1600" b="0" dirty="0">
              <a:solidFill>
                <a:srgbClr val="002060"/>
              </a:solidFill>
            </a:endParaRPr>
          </a:p>
          <a:p>
            <a:pPr marL="876300" lvl="1" indent="-342900">
              <a:buFont typeface="Arial" panose="020B0604020202020204" pitchFamily="34" charset="0"/>
              <a:buChar char="•"/>
            </a:pPr>
            <a:r>
              <a:rPr lang="en-ZA" sz="1600" dirty="0">
                <a:solidFill>
                  <a:srgbClr val="002060"/>
                </a:solidFill>
              </a:rPr>
              <a:t>Activities in </a:t>
            </a:r>
            <a:r>
              <a:rPr lang="en-ZA" sz="1600" b="1" dirty="0">
                <a:solidFill>
                  <a:srgbClr val="002060"/>
                </a:solidFill>
              </a:rPr>
              <a:t>preparation for manufacturing and construction </a:t>
            </a:r>
            <a:r>
              <a:rPr lang="en-ZA" sz="1600" dirty="0">
                <a:solidFill>
                  <a:srgbClr val="002060"/>
                </a:solidFill>
              </a:rPr>
              <a:t>in </a:t>
            </a:r>
            <a:r>
              <a:rPr lang="en-ZA" sz="1600" dirty="0" smtClean="0">
                <a:solidFill>
                  <a:srgbClr val="002060"/>
                </a:solidFill>
              </a:rPr>
              <a:t>progress as part of the </a:t>
            </a:r>
            <a:r>
              <a:rPr lang="en-ZA" sz="1600" b="1" dirty="0" err="1" smtClean="0">
                <a:solidFill>
                  <a:srgbClr val="002060"/>
                </a:solidFill>
              </a:rPr>
              <a:t>Thabana</a:t>
            </a:r>
            <a:r>
              <a:rPr lang="en-ZA" sz="1600" b="1" dirty="0" smtClean="0">
                <a:solidFill>
                  <a:srgbClr val="002060"/>
                </a:solidFill>
              </a:rPr>
              <a:t> </a:t>
            </a:r>
            <a:r>
              <a:rPr lang="en-ZA" sz="1600" b="1" dirty="0" err="1" smtClean="0">
                <a:solidFill>
                  <a:srgbClr val="002060"/>
                </a:solidFill>
              </a:rPr>
              <a:t>Pipestore</a:t>
            </a:r>
            <a:r>
              <a:rPr lang="en-ZA" sz="1600" b="1" dirty="0" smtClean="0">
                <a:solidFill>
                  <a:srgbClr val="002060"/>
                </a:solidFill>
              </a:rPr>
              <a:t> Extension Project</a:t>
            </a:r>
          </a:p>
          <a:p>
            <a:pPr marL="876300" lvl="1" indent="-342900">
              <a:buFont typeface="Arial" panose="020B0604020202020204" pitchFamily="34" charset="0"/>
              <a:buChar char="•"/>
            </a:pPr>
            <a:endParaRPr lang="en-ZA" sz="1600" b="1" dirty="0">
              <a:solidFill>
                <a:srgbClr val="00206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ZA" sz="1600" dirty="0" smtClean="0">
                <a:solidFill>
                  <a:srgbClr val="002060"/>
                </a:solidFill>
              </a:rPr>
              <a:t>Transitional arrangements for the transfer of the </a:t>
            </a:r>
            <a:r>
              <a:rPr lang="en-ZA" sz="1600" dirty="0" err="1" smtClean="0">
                <a:solidFill>
                  <a:srgbClr val="002060"/>
                </a:solidFill>
              </a:rPr>
              <a:t>Vaalputs</a:t>
            </a:r>
            <a:r>
              <a:rPr lang="en-ZA" sz="1600" b="0" dirty="0" smtClean="0">
                <a:solidFill>
                  <a:srgbClr val="002060"/>
                </a:solidFill>
              </a:rPr>
              <a:t> waste disposal facility underway</a:t>
            </a:r>
            <a:endParaRPr lang="en-ZA" sz="1600" b="0" dirty="0">
              <a:solidFill>
                <a:srgbClr val="00206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ZA" dirty="0" smtClean="0"/>
              <a:t>NECSA LICENCES AUTHORISED BY NNR</a:t>
            </a:r>
            <a:endParaRPr lang="en-ZA" dirty="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AB33EC14-E7FE-B9C1-CF55-61D4A49C199B}"/>
              </a:ext>
            </a:extLst>
          </p:cNvPr>
          <p:cNvGraphicFramePr/>
          <p:nvPr/>
        </p:nvGraphicFramePr>
        <p:xfrm>
          <a:off x="389106" y="1127011"/>
          <a:ext cx="11322996" cy="12465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378986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>
          <a:xfrm>
            <a:off x="148908" y="2806061"/>
            <a:ext cx="11923712" cy="3749998"/>
          </a:xfrm>
        </p:spPr>
        <p:txBody>
          <a:bodyPr/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ZA" sz="1600" b="0" dirty="0">
                <a:solidFill>
                  <a:srgbClr val="002060"/>
                </a:solidFill>
              </a:rPr>
              <a:t>All </a:t>
            </a:r>
            <a:r>
              <a:rPr lang="en-ZA" sz="1600" dirty="0">
                <a:solidFill>
                  <a:srgbClr val="002060"/>
                </a:solidFill>
              </a:rPr>
              <a:t>SAHPRA </a:t>
            </a:r>
            <a:r>
              <a:rPr lang="en-ZA" sz="1600" dirty="0" smtClean="0">
                <a:solidFill>
                  <a:srgbClr val="002060"/>
                </a:solidFill>
              </a:rPr>
              <a:t>Authorisation </a:t>
            </a:r>
            <a:r>
              <a:rPr lang="en-ZA" sz="1600" b="0" dirty="0" smtClean="0">
                <a:solidFill>
                  <a:srgbClr val="002060"/>
                </a:solidFill>
              </a:rPr>
              <a:t>governing NTP operations </a:t>
            </a:r>
            <a:r>
              <a:rPr lang="en-ZA" sz="1600" dirty="0" smtClean="0">
                <a:solidFill>
                  <a:srgbClr val="002060"/>
                </a:solidFill>
              </a:rPr>
              <a:t>in </a:t>
            </a:r>
            <a:r>
              <a:rPr lang="en-ZA" sz="1600" dirty="0">
                <a:solidFill>
                  <a:srgbClr val="002060"/>
                </a:solidFill>
              </a:rPr>
              <a:t>good standing</a:t>
            </a:r>
            <a:r>
              <a:rPr lang="en-ZA" sz="1600" b="0" dirty="0">
                <a:solidFill>
                  <a:srgbClr val="002060"/>
                </a:solidFill>
              </a:rPr>
              <a:t>.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ZA" sz="1600" dirty="0">
                <a:solidFill>
                  <a:srgbClr val="002060"/>
                </a:solidFill>
              </a:rPr>
              <a:t>DFFE requirements are met </a:t>
            </a:r>
            <a:r>
              <a:rPr lang="en-ZA" sz="1600" b="0" dirty="0">
                <a:solidFill>
                  <a:srgbClr val="002060"/>
                </a:solidFill>
              </a:rPr>
              <a:t>with the </a:t>
            </a:r>
            <a:r>
              <a:rPr lang="en-ZA" sz="1600" dirty="0">
                <a:solidFill>
                  <a:srgbClr val="002060"/>
                </a:solidFill>
              </a:rPr>
              <a:t>Air Emission License </a:t>
            </a:r>
            <a:r>
              <a:rPr lang="en-ZA" sz="1600" b="0" dirty="0">
                <a:solidFill>
                  <a:srgbClr val="002060"/>
                </a:solidFill>
              </a:rPr>
              <a:t>issued by Bojanala </a:t>
            </a:r>
            <a:r>
              <a:rPr lang="en-ZA" sz="1600" dirty="0">
                <a:solidFill>
                  <a:srgbClr val="002060"/>
                </a:solidFill>
              </a:rPr>
              <a:t>in good standing</a:t>
            </a:r>
            <a:r>
              <a:rPr lang="en-ZA" sz="1600" b="0" dirty="0">
                <a:solidFill>
                  <a:srgbClr val="002060"/>
                </a:solidFill>
              </a:rPr>
              <a:t>.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1600" b="0" dirty="0">
                <a:solidFill>
                  <a:srgbClr val="002060"/>
                </a:solidFill>
              </a:rPr>
              <a:t>Necsa is </a:t>
            </a:r>
            <a:r>
              <a:rPr lang="en-US" sz="1600" b="0" dirty="0" smtClean="0">
                <a:solidFill>
                  <a:srgbClr val="002060"/>
                </a:solidFill>
              </a:rPr>
              <a:t>currently operating </a:t>
            </a:r>
            <a:r>
              <a:rPr lang="en-US" sz="1600" b="0" dirty="0">
                <a:solidFill>
                  <a:srgbClr val="002060"/>
                </a:solidFill>
              </a:rPr>
              <a:t>under </a:t>
            </a:r>
            <a:r>
              <a:rPr lang="en-US" sz="1600" dirty="0">
                <a:solidFill>
                  <a:srgbClr val="002060"/>
                </a:solidFill>
              </a:rPr>
              <a:t>Water Permit </a:t>
            </a:r>
            <a:r>
              <a:rPr lang="en-US" sz="1600" dirty="0" smtClean="0">
                <a:solidFill>
                  <a:srgbClr val="002060"/>
                </a:solidFill>
              </a:rPr>
              <a:t>issued </a:t>
            </a:r>
            <a:r>
              <a:rPr lang="en-US" sz="1600" dirty="0">
                <a:solidFill>
                  <a:srgbClr val="002060"/>
                </a:solidFill>
              </a:rPr>
              <a:t>in </a:t>
            </a:r>
            <a:r>
              <a:rPr lang="en-US" sz="1600" dirty="0" smtClean="0">
                <a:solidFill>
                  <a:srgbClr val="002060"/>
                </a:solidFill>
              </a:rPr>
              <a:t>2005 </a:t>
            </a:r>
            <a:r>
              <a:rPr lang="en-US" sz="1600" b="0" dirty="0" smtClean="0">
                <a:solidFill>
                  <a:srgbClr val="002060"/>
                </a:solidFill>
              </a:rPr>
              <a:t>and in th</a:t>
            </a:r>
            <a:r>
              <a:rPr lang="en-US" sz="1600" b="0" dirty="0" smtClean="0">
                <a:solidFill>
                  <a:srgbClr val="002060"/>
                </a:solidFill>
              </a:rPr>
              <a:t>e process of the</a:t>
            </a:r>
            <a:r>
              <a:rPr lang="en-US" sz="1600" b="0" dirty="0" smtClean="0">
                <a:solidFill>
                  <a:srgbClr val="002060"/>
                </a:solidFill>
              </a:rPr>
              <a:t> </a:t>
            </a:r>
            <a:r>
              <a:rPr lang="en-US" sz="1600" dirty="0" smtClean="0">
                <a:solidFill>
                  <a:srgbClr val="002060"/>
                </a:solidFill>
              </a:rPr>
              <a:t>Water </a:t>
            </a:r>
            <a:r>
              <a:rPr lang="en-US" sz="1600" dirty="0">
                <a:solidFill>
                  <a:srgbClr val="002060"/>
                </a:solidFill>
              </a:rPr>
              <a:t>Use </a:t>
            </a:r>
            <a:r>
              <a:rPr lang="en-US" sz="1600" dirty="0" err="1">
                <a:solidFill>
                  <a:srgbClr val="002060"/>
                </a:solidFill>
              </a:rPr>
              <a:t>Licence</a:t>
            </a:r>
            <a:r>
              <a:rPr lang="en-US" sz="1600" dirty="0">
                <a:solidFill>
                  <a:srgbClr val="002060"/>
                </a:solidFill>
              </a:rPr>
              <a:t> Application </a:t>
            </a:r>
            <a:r>
              <a:rPr lang="en-US" sz="1600" b="0" dirty="0">
                <a:solidFill>
                  <a:srgbClr val="002060"/>
                </a:solidFill>
              </a:rPr>
              <a:t>(WULA) </a:t>
            </a:r>
            <a:endParaRPr lang="en-ZA" sz="1600" b="0" dirty="0">
              <a:solidFill>
                <a:srgbClr val="002060"/>
              </a:solidFill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q"/>
            </a:pPr>
            <a:endParaRPr lang="en-ZA" sz="1600" b="0" dirty="0">
              <a:solidFill>
                <a:srgbClr val="00206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ZA" dirty="0"/>
              <a:t>OTHER AUTHORISATIONS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4421262" y="1224211"/>
            <a:ext cx="3379004" cy="1219139"/>
            <a:chOff x="179388" y="1128961"/>
            <a:chExt cx="3379004" cy="1219139"/>
          </a:xfrm>
        </p:grpSpPr>
        <p:sp>
          <p:nvSpPr>
            <p:cNvPr id="9" name="Rectangle 8"/>
            <p:cNvSpPr/>
            <p:nvPr/>
          </p:nvSpPr>
          <p:spPr>
            <a:xfrm>
              <a:off x="179388" y="1128961"/>
              <a:ext cx="3379004" cy="1219139"/>
            </a:xfrm>
            <a:prstGeom prst="rect">
              <a:avLst/>
            </a:prstGeom>
            <a:ln w="3175">
              <a:noFill/>
            </a:ln>
          </p:spPr>
          <p:txBody>
            <a:bodyPr/>
            <a:lstStyle/>
            <a:p>
              <a:endParaRPr lang="en-ZA"/>
            </a:p>
          </p:txBody>
        </p:sp>
        <p:sp>
          <p:nvSpPr>
            <p:cNvPr id="10" name="Freeform 9"/>
            <p:cNvSpPr/>
            <p:nvPr/>
          </p:nvSpPr>
          <p:spPr>
            <a:xfrm>
              <a:off x="179388" y="1151699"/>
              <a:ext cx="3379004" cy="274789"/>
            </a:xfrm>
            <a:custGeom>
              <a:avLst/>
              <a:gdLst>
                <a:gd name="connsiteX0" fmla="*/ 0 w 3379004"/>
                <a:gd name="connsiteY0" fmla="*/ 0 h 274789"/>
                <a:gd name="connsiteX1" fmla="*/ 3379004 w 3379004"/>
                <a:gd name="connsiteY1" fmla="*/ 0 h 274789"/>
                <a:gd name="connsiteX2" fmla="*/ 3379004 w 3379004"/>
                <a:gd name="connsiteY2" fmla="*/ 274789 h 274789"/>
                <a:gd name="connsiteX3" fmla="*/ 0 w 3379004"/>
                <a:gd name="connsiteY3" fmla="*/ 274789 h 274789"/>
                <a:gd name="connsiteX4" fmla="*/ 0 w 3379004"/>
                <a:gd name="connsiteY4" fmla="*/ 0 h 2747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9004" h="274789">
                  <a:moveTo>
                    <a:pt x="0" y="0"/>
                  </a:moveTo>
                  <a:lnTo>
                    <a:pt x="3379004" y="0"/>
                  </a:lnTo>
                  <a:lnTo>
                    <a:pt x="3379004" y="274789"/>
                  </a:lnTo>
                  <a:lnTo>
                    <a:pt x="0" y="274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9AA38"/>
            </a:solidFill>
            <a:ln w="3175">
              <a:solidFill>
                <a:schemeClr val="accent1"/>
              </a:solidFill>
            </a:ln>
            <a:effectLst/>
          </p:spPr>
          <p:style>
            <a:lnRef idx="0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b="1" kern="1200" dirty="0">
                  <a:solidFill>
                    <a:sysClr val="window" lastClr="FFFFFF">
                      <a:hueOff val="0"/>
                      <a:satOff val="0"/>
                      <a:lumOff val="0"/>
                      <a:alphaOff val="0"/>
                    </a:sys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DFFE (7)</a:t>
              </a:r>
            </a:p>
          </p:txBody>
        </p:sp>
        <p:sp>
          <p:nvSpPr>
            <p:cNvPr id="11" name="Freeform 10"/>
            <p:cNvSpPr/>
            <p:nvPr/>
          </p:nvSpPr>
          <p:spPr>
            <a:xfrm>
              <a:off x="181037" y="1471964"/>
              <a:ext cx="1125234" cy="768057"/>
            </a:xfrm>
            <a:custGeom>
              <a:avLst/>
              <a:gdLst>
                <a:gd name="connsiteX0" fmla="*/ 0 w 1125234"/>
                <a:gd name="connsiteY0" fmla="*/ 0 h 768057"/>
                <a:gd name="connsiteX1" fmla="*/ 1125234 w 1125234"/>
                <a:gd name="connsiteY1" fmla="*/ 0 h 768057"/>
                <a:gd name="connsiteX2" fmla="*/ 1125234 w 1125234"/>
                <a:gd name="connsiteY2" fmla="*/ 768057 h 768057"/>
                <a:gd name="connsiteX3" fmla="*/ 0 w 1125234"/>
                <a:gd name="connsiteY3" fmla="*/ 768057 h 768057"/>
                <a:gd name="connsiteX4" fmla="*/ 0 w 1125234"/>
                <a:gd name="connsiteY4" fmla="*/ 0 h 768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5234" h="768057">
                  <a:moveTo>
                    <a:pt x="0" y="0"/>
                  </a:moveTo>
                  <a:lnTo>
                    <a:pt x="1125234" y="0"/>
                  </a:lnTo>
                  <a:lnTo>
                    <a:pt x="1125234" y="768057"/>
                  </a:lnTo>
                  <a:lnTo>
                    <a:pt x="0" y="7680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0AD47"/>
            </a:solidFill>
            <a:ln w="127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  <a:miter lim="800000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4290" tIns="34290" rIns="34290" bIns="34290" numCol="1" spcCol="1270" anchor="ctr" anchorCtr="0">
              <a:noAutofit/>
            </a:bodyPr>
            <a:lstStyle/>
            <a:p>
              <a:pPr lvl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900" b="1" kern="1200" dirty="0">
                  <a:solidFill>
                    <a:sysClr val="window" lastClr="FFFFFF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NATIONAL ENVIRONMENTAL MANAGEMENT: BIODIVERSITY ACT (10/2004</a:t>
              </a:r>
              <a:r>
                <a:rPr lang="en-US" sz="900" kern="1200" dirty="0">
                  <a:solidFill>
                    <a:sysClr val="window" lastClr="FFFFFF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) </a:t>
              </a:r>
            </a:p>
          </p:txBody>
        </p:sp>
        <p:sp>
          <p:nvSpPr>
            <p:cNvPr id="12" name="Freeform 11"/>
            <p:cNvSpPr/>
            <p:nvPr/>
          </p:nvSpPr>
          <p:spPr>
            <a:xfrm>
              <a:off x="1306272" y="1471964"/>
              <a:ext cx="1125234" cy="768057"/>
            </a:xfrm>
            <a:custGeom>
              <a:avLst/>
              <a:gdLst>
                <a:gd name="connsiteX0" fmla="*/ 0 w 1125234"/>
                <a:gd name="connsiteY0" fmla="*/ 0 h 768057"/>
                <a:gd name="connsiteX1" fmla="*/ 1125234 w 1125234"/>
                <a:gd name="connsiteY1" fmla="*/ 0 h 768057"/>
                <a:gd name="connsiteX2" fmla="*/ 1125234 w 1125234"/>
                <a:gd name="connsiteY2" fmla="*/ 768057 h 768057"/>
                <a:gd name="connsiteX3" fmla="*/ 0 w 1125234"/>
                <a:gd name="connsiteY3" fmla="*/ 768057 h 768057"/>
                <a:gd name="connsiteX4" fmla="*/ 0 w 1125234"/>
                <a:gd name="connsiteY4" fmla="*/ 0 h 768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5234" h="768057">
                  <a:moveTo>
                    <a:pt x="0" y="0"/>
                  </a:moveTo>
                  <a:lnTo>
                    <a:pt x="1125234" y="0"/>
                  </a:lnTo>
                  <a:lnTo>
                    <a:pt x="1125234" y="768057"/>
                  </a:lnTo>
                  <a:lnTo>
                    <a:pt x="0" y="7680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0AD47"/>
            </a:solidFill>
            <a:ln w="127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  <a:miter lim="800000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4290" tIns="34290" rIns="34290" bIns="34290" numCol="1" spcCol="1270" anchor="ctr" anchorCtr="0">
              <a:noAutofit/>
            </a:bodyPr>
            <a:lstStyle/>
            <a:p>
              <a:pPr lvl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900" b="1" kern="1200" dirty="0">
                  <a:solidFill>
                    <a:sysClr val="window" lastClr="FFFFFF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NATIONAL ENVIRONMENTAL MANAGEMENT: WASTE ACT (59/2008)</a:t>
              </a:r>
              <a:endParaRPr lang="en-US" sz="900" kern="1200" dirty="0">
                <a:solidFill>
                  <a:sysClr val="window" lastClr="FFFF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3" name="Freeform 12"/>
            <p:cNvSpPr/>
            <p:nvPr/>
          </p:nvSpPr>
          <p:spPr>
            <a:xfrm>
              <a:off x="2431507" y="1471964"/>
              <a:ext cx="1125234" cy="768057"/>
            </a:xfrm>
            <a:custGeom>
              <a:avLst/>
              <a:gdLst>
                <a:gd name="connsiteX0" fmla="*/ 0 w 1125234"/>
                <a:gd name="connsiteY0" fmla="*/ 0 h 768057"/>
                <a:gd name="connsiteX1" fmla="*/ 1125234 w 1125234"/>
                <a:gd name="connsiteY1" fmla="*/ 0 h 768057"/>
                <a:gd name="connsiteX2" fmla="*/ 1125234 w 1125234"/>
                <a:gd name="connsiteY2" fmla="*/ 768057 h 768057"/>
                <a:gd name="connsiteX3" fmla="*/ 0 w 1125234"/>
                <a:gd name="connsiteY3" fmla="*/ 768057 h 768057"/>
                <a:gd name="connsiteX4" fmla="*/ 0 w 1125234"/>
                <a:gd name="connsiteY4" fmla="*/ 0 h 768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5234" h="768057">
                  <a:moveTo>
                    <a:pt x="0" y="0"/>
                  </a:moveTo>
                  <a:lnTo>
                    <a:pt x="1125234" y="0"/>
                  </a:lnTo>
                  <a:lnTo>
                    <a:pt x="1125234" y="768057"/>
                  </a:lnTo>
                  <a:lnTo>
                    <a:pt x="0" y="7680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0AD47"/>
            </a:solidFill>
            <a:ln w="127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  <a:miter lim="800000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4290" tIns="34290" rIns="34290" bIns="34290" numCol="1" spcCol="1270" anchor="ctr" anchorCtr="0">
              <a:noAutofit/>
            </a:bodyPr>
            <a:lstStyle/>
            <a:p>
              <a:pPr lvl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900" b="1" kern="1200" dirty="0">
                  <a:solidFill>
                    <a:sysClr val="window" lastClr="FFFFFF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NATIONAL ENVIRONMENTAL MANGEMENT: AIR QUALITY ACT (39/2004)</a:t>
              </a:r>
              <a:endParaRPr lang="en-US" sz="900" kern="1200" dirty="0">
                <a:solidFill>
                  <a:sysClr val="window" lastClr="FFFF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179388" y="2240022"/>
              <a:ext cx="3379004" cy="85339"/>
            </a:xfrm>
            <a:prstGeom prst="rect">
              <a:avLst/>
            </a:prstGeom>
            <a:solidFill>
              <a:srgbClr val="5B9BD5">
                <a:shade val="80000"/>
                <a:hueOff val="0"/>
                <a:satOff val="0"/>
                <a:lumOff val="0"/>
                <a:alphaOff val="0"/>
              </a:srgbClr>
            </a:solidFill>
            <a:ln>
              <a:noFill/>
            </a:ln>
            <a:effectLst/>
          </p:spPr>
          <p:style>
            <a:lnRef idx="0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ZA"/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148908" y="1246949"/>
            <a:ext cx="3379004" cy="1194106"/>
            <a:chOff x="179388" y="2406260"/>
            <a:chExt cx="3379004" cy="1194106"/>
          </a:xfrm>
        </p:grpSpPr>
        <p:sp>
          <p:nvSpPr>
            <p:cNvPr id="16" name="Rectangle 15"/>
            <p:cNvSpPr/>
            <p:nvPr/>
          </p:nvSpPr>
          <p:spPr>
            <a:xfrm>
              <a:off x="179388" y="2406260"/>
              <a:ext cx="3379004" cy="1194106"/>
            </a:xfrm>
            <a:prstGeom prst="rect">
              <a:avLst/>
            </a:prstGeom>
            <a:ln w="3175">
              <a:noFill/>
            </a:ln>
          </p:spPr>
          <p:txBody>
            <a:bodyPr/>
            <a:lstStyle/>
            <a:p>
              <a:endParaRPr lang="en-ZA"/>
            </a:p>
          </p:txBody>
        </p:sp>
        <p:sp>
          <p:nvSpPr>
            <p:cNvPr id="17" name="Freeform 16"/>
            <p:cNvSpPr/>
            <p:nvPr/>
          </p:nvSpPr>
          <p:spPr>
            <a:xfrm>
              <a:off x="179388" y="2406260"/>
              <a:ext cx="3379004" cy="358231"/>
            </a:xfrm>
            <a:custGeom>
              <a:avLst/>
              <a:gdLst>
                <a:gd name="connsiteX0" fmla="*/ 0 w 3379004"/>
                <a:gd name="connsiteY0" fmla="*/ 0 h 358231"/>
                <a:gd name="connsiteX1" fmla="*/ 3379004 w 3379004"/>
                <a:gd name="connsiteY1" fmla="*/ 0 h 358231"/>
                <a:gd name="connsiteX2" fmla="*/ 3379004 w 3379004"/>
                <a:gd name="connsiteY2" fmla="*/ 358231 h 358231"/>
                <a:gd name="connsiteX3" fmla="*/ 0 w 3379004"/>
                <a:gd name="connsiteY3" fmla="*/ 358231 h 358231"/>
                <a:gd name="connsiteX4" fmla="*/ 0 w 3379004"/>
                <a:gd name="connsiteY4" fmla="*/ 0 h 358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9004" h="358231">
                  <a:moveTo>
                    <a:pt x="0" y="0"/>
                  </a:moveTo>
                  <a:lnTo>
                    <a:pt x="3379004" y="0"/>
                  </a:lnTo>
                  <a:lnTo>
                    <a:pt x="3379004" y="358231"/>
                  </a:lnTo>
                  <a:lnTo>
                    <a:pt x="0" y="3582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0AD47"/>
            </a:solidFill>
            <a:ln>
              <a:noFill/>
            </a:ln>
            <a:effectLst/>
          </p:spPr>
          <p:style>
            <a:lnRef idx="0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200" b="1" kern="1200" dirty="0">
                  <a:solidFill>
                    <a:sysClr val="window" lastClr="FFFFFF">
                      <a:hueOff val="0"/>
                      <a:satOff val="0"/>
                      <a:lumOff val="0"/>
                      <a:alphaOff val="0"/>
                    </a:sys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SAHPRA* </a:t>
              </a:r>
            </a:p>
          </p:txBody>
        </p:sp>
        <p:sp>
          <p:nvSpPr>
            <p:cNvPr id="18" name="Freeform 17"/>
            <p:cNvSpPr/>
            <p:nvPr/>
          </p:nvSpPr>
          <p:spPr>
            <a:xfrm>
              <a:off x="179388" y="2764491"/>
              <a:ext cx="3379004" cy="752286"/>
            </a:xfrm>
            <a:custGeom>
              <a:avLst/>
              <a:gdLst>
                <a:gd name="connsiteX0" fmla="*/ 0 w 3379004"/>
                <a:gd name="connsiteY0" fmla="*/ 0 h 752286"/>
                <a:gd name="connsiteX1" fmla="*/ 3379004 w 3379004"/>
                <a:gd name="connsiteY1" fmla="*/ 0 h 752286"/>
                <a:gd name="connsiteX2" fmla="*/ 3379004 w 3379004"/>
                <a:gd name="connsiteY2" fmla="*/ 752286 h 752286"/>
                <a:gd name="connsiteX3" fmla="*/ 0 w 3379004"/>
                <a:gd name="connsiteY3" fmla="*/ 752286 h 752286"/>
                <a:gd name="connsiteX4" fmla="*/ 0 w 3379004"/>
                <a:gd name="connsiteY4" fmla="*/ 0 h 752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9004" h="752286">
                  <a:moveTo>
                    <a:pt x="0" y="0"/>
                  </a:moveTo>
                  <a:lnTo>
                    <a:pt x="3379004" y="0"/>
                  </a:lnTo>
                  <a:lnTo>
                    <a:pt x="3379004" y="752286"/>
                  </a:lnTo>
                  <a:lnTo>
                    <a:pt x="0" y="75228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0AD47"/>
            </a:solidFill>
            <a:ln w="127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  <a:miter lim="800000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ZA" sz="1100" b="1" kern="1200" dirty="0">
                  <a:solidFill>
                    <a:sysClr val="window" lastClr="FFFFFF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HAZARDOUS SUBSTANCE ACT - (ACT 15 OF 1973)</a:t>
              </a:r>
              <a:endParaRPr lang="en-US" sz="1100" kern="1200" dirty="0">
                <a:solidFill>
                  <a:sysClr val="window" lastClr="FFFF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179388" y="3516778"/>
              <a:ext cx="3379004" cy="83587"/>
            </a:xfrm>
            <a:prstGeom prst="rect">
              <a:avLst/>
            </a:prstGeom>
            <a:solidFill>
              <a:srgbClr val="5B9BD5">
                <a:shade val="80000"/>
                <a:hueOff val="0"/>
                <a:satOff val="0"/>
                <a:lumOff val="0"/>
                <a:alphaOff val="0"/>
              </a:srgbClr>
            </a:solidFill>
            <a:ln>
              <a:noFill/>
            </a:ln>
            <a:effectLst/>
          </p:spPr>
          <p:style>
            <a:lnRef idx="0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ZA"/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8693616" y="1246948"/>
            <a:ext cx="3366930" cy="1194106"/>
            <a:chOff x="3666924" y="2406260"/>
            <a:chExt cx="3366930" cy="1194106"/>
          </a:xfrm>
        </p:grpSpPr>
        <p:sp>
          <p:nvSpPr>
            <p:cNvPr id="21" name="Rectangle 20"/>
            <p:cNvSpPr/>
            <p:nvPr/>
          </p:nvSpPr>
          <p:spPr>
            <a:xfrm>
              <a:off x="3666924" y="2406260"/>
              <a:ext cx="3366930" cy="1194106"/>
            </a:xfrm>
            <a:prstGeom prst="rect">
              <a:avLst/>
            </a:prstGeom>
            <a:ln w="3175">
              <a:noFill/>
            </a:ln>
          </p:spPr>
          <p:txBody>
            <a:bodyPr/>
            <a:lstStyle/>
            <a:p>
              <a:endParaRPr lang="en-ZA"/>
            </a:p>
          </p:txBody>
        </p:sp>
        <p:sp>
          <p:nvSpPr>
            <p:cNvPr id="22" name="Freeform 21"/>
            <p:cNvSpPr/>
            <p:nvPr/>
          </p:nvSpPr>
          <p:spPr>
            <a:xfrm>
              <a:off x="3666924" y="2406260"/>
              <a:ext cx="3366930" cy="358231"/>
            </a:xfrm>
            <a:custGeom>
              <a:avLst/>
              <a:gdLst>
                <a:gd name="connsiteX0" fmla="*/ 0 w 3366930"/>
                <a:gd name="connsiteY0" fmla="*/ 0 h 358231"/>
                <a:gd name="connsiteX1" fmla="*/ 3366930 w 3366930"/>
                <a:gd name="connsiteY1" fmla="*/ 0 h 358231"/>
                <a:gd name="connsiteX2" fmla="*/ 3366930 w 3366930"/>
                <a:gd name="connsiteY2" fmla="*/ 358231 h 358231"/>
                <a:gd name="connsiteX3" fmla="*/ 0 w 3366930"/>
                <a:gd name="connsiteY3" fmla="*/ 358231 h 358231"/>
                <a:gd name="connsiteX4" fmla="*/ 0 w 3366930"/>
                <a:gd name="connsiteY4" fmla="*/ 0 h 358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66930" h="358231">
                  <a:moveTo>
                    <a:pt x="0" y="0"/>
                  </a:moveTo>
                  <a:lnTo>
                    <a:pt x="3366930" y="0"/>
                  </a:lnTo>
                  <a:lnTo>
                    <a:pt x="3366930" y="358231"/>
                  </a:lnTo>
                  <a:lnTo>
                    <a:pt x="0" y="3582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0AD47"/>
            </a:solidFill>
            <a:ln>
              <a:noFill/>
            </a:ln>
            <a:effectLst/>
          </p:spPr>
          <p:style>
            <a:lnRef idx="0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b="1" kern="1200" dirty="0">
                  <a:solidFill>
                    <a:sysClr val="window" lastClr="FFFFFF">
                      <a:hueOff val="0"/>
                      <a:satOff val="0"/>
                      <a:lumOff val="0"/>
                      <a:alphaOff val="0"/>
                    </a:sys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DWS (1)</a:t>
              </a:r>
            </a:p>
          </p:txBody>
        </p:sp>
        <p:sp>
          <p:nvSpPr>
            <p:cNvPr id="23" name="Freeform 22"/>
            <p:cNvSpPr/>
            <p:nvPr/>
          </p:nvSpPr>
          <p:spPr>
            <a:xfrm>
              <a:off x="3666924" y="2764491"/>
              <a:ext cx="3366930" cy="752286"/>
            </a:xfrm>
            <a:custGeom>
              <a:avLst/>
              <a:gdLst>
                <a:gd name="connsiteX0" fmla="*/ 0 w 3366930"/>
                <a:gd name="connsiteY0" fmla="*/ 0 h 752286"/>
                <a:gd name="connsiteX1" fmla="*/ 3366930 w 3366930"/>
                <a:gd name="connsiteY1" fmla="*/ 0 h 752286"/>
                <a:gd name="connsiteX2" fmla="*/ 3366930 w 3366930"/>
                <a:gd name="connsiteY2" fmla="*/ 752286 h 752286"/>
                <a:gd name="connsiteX3" fmla="*/ 0 w 3366930"/>
                <a:gd name="connsiteY3" fmla="*/ 752286 h 752286"/>
                <a:gd name="connsiteX4" fmla="*/ 0 w 3366930"/>
                <a:gd name="connsiteY4" fmla="*/ 0 h 752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66930" h="752286">
                  <a:moveTo>
                    <a:pt x="0" y="0"/>
                  </a:moveTo>
                  <a:lnTo>
                    <a:pt x="3366930" y="0"/>
                  </a:lnTo>
                  <a:lnTo>
                    <a:pt x="3366930" y="752286"/>
                  </a:lnTo>
                  <a:lnTo>
                    <a:pt x="0" y="75228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0AD47"/>
            </a:solidFill>
            <a:ln w="127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  <a:miter lim="800000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1100" b="1" kern="1200" dirty="0">
                  <a:solidFill>
                    <a:sysClr val="window" lastClr="FFFFFF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NATIONAL WATER ACT (36/1998) (Directive)</a:t>
              </a:r>
              <a:endParaRPr lang="en-US" sz="1100" kern="1200" dirty="0">
                <a:solidFill>
                  <a:sysClr val="window" lastClr="FFFF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3666924" y="3516778"/>
              <a:ext cx="3366930" cy="83587"/>
            </a:xfrm>
            <a:prstGeom prst="rect">
              <a:avLst/>
            </a:prstGeom>
            <a:solidFill>
              <a:srgbClr val="5B9BD5">
                <a:shade val="80000"/>
                <a:hueOff val="0"/>
                <a:satOff val="0"/>
                <a:lumOff val="0"/>
                <a:alphaOff val="0"/>
              </a:srgbClr>
            </a:solidFill>
            <a:ln>
              <a:noFill/>
            </a:ln>
            <a:effectLst/>
          </p:spPr>
          <p:style>
            <a:lnRef idx="0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ZA"/>
            </a:p>
          </p:txBody>
        </p:sp>
      </p:grpSp>
    </p:spTree>
    <p:extLst>
      <p:ext uri="{BB962C8B-B14F-4D97-AF65-F5344CB8AC3E}">
        <p14:creationId xmlns:p14="http://schemas.microsoft.com/office/powerpoint/2010/main" val="8866184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139280-BE4D-CF66-A20E-FF02610B3C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ZA" dirty="0"/>
              <a:t>ENVIRONMENTAL MONITORING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14B6822-D3D1-53AE-F1E5-4549300170A5}"/>
              </a:ext>
            </a:extLst>
          </p:cNvPr>
          <p:cNvGraphicFramePr>
            <a:graphicFrameLocks noGrp="1"/>
          </p:cNvGraphicFramePr>
          <p:nvPr/>
        </p:nvGraphicFramePr>
        <p:xfrm>
          <a:off x="71437" y="1138765"/>
          <a:ext cx="11901487" cy="429048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76283">
                  <a:extLst>
                    <a:ext uri="{9D8B030D-6E8A-4147-A177-3AD203B41FA5}">
                      <a16:colId xmlns:a16="http://schemas.microsoft.com/office/drawing/2014/main" val="444766115"/>
                    </a:ext>
                  </a:extLst>
                </a:gridCol>
                <a:gridCol w="2203659">
                  <a:extLst>
                    <a:ext uri="{9D8B030D-6E8A-4147-A177-3AD203B41FA5}">
                      <a16:colId xmlns:a16="http://schemas.microsoft.com/office/drawing/2014/main" val="2324374115"/>
                    </a:ext>
                  </a:extLst>
                </a:gridCol>
                <a:gridCol w="4585467">
                  <a:extLst>
                    <a:ext uri="{9D8B030D-6E8A-4147-A177-3AD203B41FA5}">
                      <a16:colId xmlns:a16="http://schemas.microsoft.com/office/drawing/2014/main" val="929486974"/>
                    </a:ext>
                  </a:extLst>
                </a:gridCol>
                <a:gridCol w="2936078">
                  <a:extLst>
                    <a:ext uri="{9D8B030D-6E8A-4147-A177-3AD203B41FA5}">
                      <a16:colId xmlns:a16="http://schemas.microsoft.com/office/drawing/2014/main" val="152795626"/>
                    </a:ext>
                  </a:extLst>
                </a:gridCol>
              </a:tblGrid>
              <a:tr h="720778">
                <a:tc rowSpan="2">
                  <a:txBody>
                    <a:bodyPr/>
                    <a:lstStyle/>
                    <a:p>
                      <a:pPr algn="ctr"/>
                      <a:r>
                        <a:rPr lang="en-US" sz="1300" b="1" dirty="0">
                          <a:solidFill>
                            <a:srgbClr val="233881"/>
                          </a:solidFill>
                        </a:rPr>
                        <a:t>RADIOLOGICAL</a:t>
                      </a:r>
                      <a:r>
                        <a:rPr lang="en-US" sz="1300" b="1" baseline="0" dirty="0">
                          <a:solidFill>
                            <a:srgbClr val="233881"/>
                          </a:solidFill>
                        </a:rPr>
                        <a:t> RELEASES</a:t>
                      </a:r>
                      <a:endParaRPr lang="en-ZA" sz="1300" b="1" dirty="0">
                        <a:solidFill>
                          <a:srgbClr val="233881"/>
                        </a:solidFill>
                      </a:endParaRPr>
                    </a:p>
                  </a:txBody>
                  <a:tcPr anchor="ctr"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1300" dirty="0">
                          <a:solidFill>
                            <a:srgbClr val="233881"/>
                          </a:solidFill>
                        </a:rPr>
                        <a:t>Gaseous releases</a:t>
                      </a:r>
                    </a:p>
                  </a:txBody>
                  <a:tcPr anchor="ctr"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1300" dirty="0">
                          <a:solidFill>
                            <a:srgbClr val="233881"/>
                          </a:solidFill>
                        </a:rPr>
                        <a:t>NTP stacks (4)</a:t>
                      </a:r>
                    </a:p>
                    <a:p>
                      <a:pPr algn="ctr"/>
                      <a:r>
                        <a:rPr lang="en-ZA" sz="1300" dirty="0">
                          <a:solidFill>
                            <a:srgbClr val="233881"/>
                          </a:solidFill>
                        </a:rPr>
                        <a:t>SAFARI -1 stack (1)</a:t>
                      </a:r>
                    </a:p>
                    <a:p>
                      <a:pPr algn="ctr"/>
                      <a:r>
                        <a:rPr lang="en-ZA" sz="1300" dirty="0">
                          <a:solidFill>
                            <a:srgbClr val="233881"/>
                          </a:solidFill>
                        </a:rPr>
                        <a:t>Inconsequential stacks (29)</a:t>
                      </a:r>
                    </a:p>
                  </a:txBody>
                  <a:tcPr anchor="ctr"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1300" dirty="0">
                          <a:solidFill>
                            <a:srgbClr val="233881"/>
                          </a:solidFill>
                        </a:rPr>
                        <a:t>NNR compliance </a:t>
                      </a:r>
                    </a:p>
                    <a:p>
                      <a:pPr algn="ctr"/>
                      <a:r>
                        <a:rPr lang="en-ZA" sz="1300" dirty="0">
                          <a:solidFill>
                            <a:srgbClr val="233881"/>
                          </a:solidFill>
                        </a:rPr>
                        <a:t>(0.05 mSv)</a:t>
                      </a: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3773979"/>
                  </a:ext>
                </a:extLst>
              </a:tr>
              <a:tr h="787879">
                <a:tc v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1300" dirty="0">
                          <a:solidFill>
                            <a:srgbClr val="233881"/>
                          </a:solidFill>
                        </a:rPr>
                        <a:t>Effluent Release</a:t>
                      </a:r>
                    </a:p>
                  </a:txBody>
                  <a:tcPr anchor="ctr"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1300" dirty="0">
                          <a:solidFill>
                            <a:srgbClr val="233881"/>
                          </a:solidFill>
                        </a:rPr>
                        <a:t>Effluent release to the Crocodile River</a:t>
                      </a:r>
                    </a:p>
                  </a:txBody>
                  <a:tcPr anchor="ctr"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1300" dirty="0">
                          <a:solidFill>
                            <a:srgbClr val="233881"/>
                          </a:solidFill>
                        </a:rPr>
                        <a:t>NNR compliance </a:t>
                      </a:r>
                    </a:p>
                    <a:p>
                      <a:pPr algn="ctr"/>
                      <a:r>
                        <a:rPr lang="en-ZA" sz="1300" dirty="0">
                          <a:solidFill>
                            <a:srgbClr val="233881"/>
                          </a:solidFill>
                        </a:rPr>
                        <a:t>(0.15 mSv)</a:t>
                      </a: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9809774"/>
                  </a:ext>
                </a:extLst>
              </a:tr>
              <a:tr h="720778">
                <a:tc>
                  <a:txBody>
                    <a:bodyPr/>
                    <a:lstStyle/>
                    <a:p>
                      <a:pPr algn="ctr"/>
                      <a:r>
                        <a:rPr lang="en-ZA" sz="1300" b="1" dirty="0">
                          <a:solidFill>
                            <a:srgbClr val="233881"/>
                          </a:solidFill>
                        </a:rPr>
                        <a:t>WATER PERMIT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1300" dirty="0">
                          <a:solidFill>
                            <a:srgbClr val="233881"/>
                          </a:solidFill>
                        </a:rPr>
                        <a:t>Effluent Release</a:t>
                      </a:r>
                    </a:p>
                    <a:p>
                      <a:pPr algn="ctr"/>
                      <a:endParaRPr lang="en-ZA" sz="1300" dirty="0">
                        <a:solidFill>
                          <a:srgbClr val="233881"/>
                        </a:solidFill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>
                          <a:solidFill>
                            <a:srgbClr val="233881"/>
                          </a:solidFill>
                        </a:rPr>
                        <a:t>Effluent release to the Crocodile River</a:t>
                      </a:r>
                    </a:p>
                    <a:p>
                      <a:pPr algn="ctr"/>
                      <a:endParaRPr lang="en-ZA" sz="1300" dirty="0">
                        <a:solidFill>
                          <a:srgbClr val="233881"/>
                        </a:solidFill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300" dirty="0">
                          <a:solidFill>
                            <a:srgbClr val="233881"/>
                          </a:solidFill>
                        </a:rPr>
                        <a:t>DWS compliance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300" dirty="0">
                          <a:solidFill>
                            <a:srgbClr val="233881"/>
                          </a:solidFill>
                        </a:rPr>
                        <a:t>(250 000 m</a:t>
                      </a:r>
                      <a:r>
                        <a:rPr lang="en-ZA" sz="1300" baseline="30000" dirty="0">
                          <a:solidFill>
                            <a:srgbClr val="233881"/>
                          </a:solidFill>
                        </a:rPr>
                        <a:t>3</a:t>
                      </a:r>
                      <a:r>
                        <a:rPr lang="en-ZA" sz="1300" dirty="0">
                          <a:solidFill>
                            <a:srgbClr val="233881"/>
                          </a:solidFill>
                        </a:rPr>
                        <a:t>) per water year</a:t>
                      </a:r>
                    </a:p>
                    <a:p>
                      <a:pPr algn="ctr"/>
                      <a:endParaRPr lang="en-ZA" sz="1300" dirty="0">
                        <a:solidFill>
                          <a:srgbClr val="233881"/>
                        </a:solidFill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4694844"/>
                  </a:ext>
                </a:extLst>
              </a:tr>
              <a:tr h="2061050">
                <a:tc>
                  <a:txBody>
                    <a:bodyPr/>
                    <a:lstStyle/>
                    <a:p>
                      <a:pPr algn="ctr"/>
                      <a:r>
                        <a:rPr lang="en-ZA" sz="1300" b="1" dirty="0">
                          <a:solidFill>
                            <a:srgbClr val="233881"/>
                          </a:solidFill>
                        </a:rPr>
                        <a:t>AIR EMMISION LICENCE</a:t>
                      </a: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1300" dirty="0">
                          <a:solidFill>
                            <a:srgbClr val="233881"/>
                          </a:solidFill>
                        </a:rPr>
                        <a:t>Gaseous releases</a:t>
                      </a: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61950" indent="-276225" algn="just" defTabSz="898525">
                        <a:lnSpc>
                          <a:spcPct val="101000"/>
                        </a:lnSpc>
                        <a:spcAft>
                          <a:spcPts val="10"/>
                        </a:spcAft>
                        <a:buFont typeface="Wingdings" panose="05000000000000000000" pitchFamily="2" charset="2"/>
                        <a:buChar char="Ø"/>
                        <a:tabLst>
                          <a:tab pos="2781300" algn="l"/>
                        </a:tabLst>
                      </a:pPr>
                      <a:r>
                        <a:rPr lang="en-ZA" sz="1300" dirty="0">
                          <a:solidFill>
                            <a:srgbClr val="23388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Acids Production - Hydrogen Fluoride [HF] - Area V-60</a:t>
                      </a:r>
                    </a:p>
                    <a:p>
                      <a:pPr marL="361950" indent="-276225" algn="just" defTabSz="898525">
                        <a:lnSpc>
                          <a:spcPct val="112000"/>
                        </a:lnSpc>
                        <a:spcAft>
                          <a:spcPts val="10"/>
                        </a:spcAft>
                        <a:buFont typeface="Wingdings" panose="05000000000000000000" pitchFamily="2" charset="2"/>
                        <a:buChar char="Ø"/>
                        <a:tabLst>
                          <a:tab pos="2781300" algn="l"/>
                        </a:tabLst>
                      </a:pPr>
                      <a:r>
                        <a:rPr lang="en-ZA" sz="1300" dirty="0">
                          <a:solidFill>
                            <a:srgbClr val="23388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Salts Production – Sodium Silica Fluoride [Na</a:t>
                      </a:r>
                      <a:r>
                        <a:rPr lang="en-ZA" sz="1300" baseline="-25000" dirty="0">
                          <a:solidFill>
                            <a:srgbClr val="23388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ZA" sz="1300" dirty="0">
                          <a:solidFill>
                            <a:srgbClr val="23388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SiF</a:t>
                      </a:r>
                      <a:r>
                        <a:rPr lang="en-ZA" sz="1300" baseline="-25000" dirty="0">
                          <a:solidFill>
                            <a:srgbClr val="23388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en-ZA" sz="1300" dirty="0">
                          <a:solidFill>
                            <a:srgbClr val="23388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]  - Area V-69</a:t>
                      </a:r>
                    </a:p>
                    <a:p>
                      <a:pPr marL="361950" indent="-276225" algn="just" defTabSz="898525">
                        <a:lnSpc>
                          <a:spcPct val="107000"/>
                        </a:lnSpc>
                        <a:spcAft>
                          <a:spcPts val="10"/>
                        </a:spcAft>
                        <a:buFont typeface="Wingdings" panose="05000000000000000000" pitchFamily="2" charset="2"/>
                        <a:buChar char="Ø"/>
                        <a:tabLst>
                          <a:tab pos="2781300" algn="l"/>
                        </a:tabLst>
                      </a:pPr>
                      <a:r>
                        <a:rPr lang="en-ZA" sz="1300" dirty="0">
                          <a:solidFill>
                            <a:srgbClr val="23388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Fluorine Generation – [F2] - B-H1</a:t>
                      </a:r>
                    </a:p>
                    <a:p>
                      <a:pPr marL="361950" indent="-276225" algn="just" defTabSz="898525">
                        <a:lnSpc>
                          <a:spcPct val="107000"/>
                        </a:lnSpc>
                        <a:spcAft>
                          <a:spcPts val="10"/>
                        </a:spcAft>
                        <a:buFont typeface="Wingdings" panose="05000000000000000000" pitchFamily="2" charset="2"/>
                        <a:buChar char="Ø"/>
                        <a:tabLst>
                          <a:tab pos="2781300" algn="l"/>
                        </a:tabLst>
                      </a:pPr>
                      <a:r>
                        <a:rPr lang="en-ZA" sz="1300" dirty="0">
                          <a:solidFill>
                            <a:srgbClr val="23388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Surface  Fluorination Production Plant - B-E3/4</a:t>
                      </a:r>
                    </a:p>
                    <a:p>
                      <a:pPr marL="361950" indent="-276225" algn="just" defTabSz="898525">
                        <a:lnSpc>
                          <a:spcPct val="107000"/>
                        </a:lnSpc>
                        <a:spcAft>
                          <a:spcPts val="10"/>
                        </a:spcAft>
                        <a:buFont typeface="Wingdings" panose="05000000000000000000" pitchFamily="2" charset="2"/>
                        <a:buChar char="Ø"/>
                        <a:tabLst>
                          <a:tab pos="2781300" algn="l"/>
                        </a:tabLst>
                      </a:pPr>
                      <a:r>
                        <a:rPr lang="en-ZA" sz="1300" dirty="0">
                          <a:solidFill>
                            <a:srgbClr val="23388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Fluor Organics Production - Potassium     Propanoate. [</a:t>
                      </a:r>
                      <a:r>
                        <a:rPr lang="en-ZA" sz="1300" dirty="0" err="1">
                          <a:solidFill>
                            <a:srgbClr val="23388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perfluoro</a:t>
                      </a:r>
                      <a:r>
                        <a:rPr lang="en-ZA" sz="1300" dirty="0">
                          <a:solidFill>
                            <a:srgbClr val="23388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23- </a:t>
                      </a:r>
                      <a:r>
                        <a:rPr lang="en-ZA" sz="1300" dirty="0" err="1">
                          <a:solidFill>
                            <a:srgbClr val="23388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methoxypropyl</a:t>
                      </a:r>
                      <a:r>
                        <a:rPr lang="en-ZA" sz="1300" dirty="0">
                          <a:solidFill>
                            <a:srgbClr val="23388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] - B-C2</a:t>
                      </a:r>
                    </a:p>
                    <a:p>
                      <a:pPr marL="6350" indent="-234950" algn="ctr">
                        <a:lnSpc>
                          <a:spcPct val="107000"/>
                        </a:lnSpc>
                        <a:spcAft>
                          <a:spcPts val="10"/>
                        </a:spcAft>
                        <a:buNone/>
                      </a:pPr>
                      <a:endParaRPr lang="en-ZA" sz="1300" dirty="0">
                        <a:solidFill>
                          <a:srgbClr val="23388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1300" dirty="0" err="1">
                          <a:solidFill>
                            <a:srgbClr val="233881"/>
                          </a:solidFill>
                        </a:rPr>
                        <a:t>Pelchem</a:t>
                      </a:r>
                      <a:r>
                        <a:rPr lang="en-ZA" sz="1300" dirty="0">
                          <a:solidFill>
                            <a:srgbClr val="233881"/>
                          </a:solidFill>
                        </a:rPr>
                        <a:t> AEL licence</a:t>
                      </a:r>
                    </a:p>
                    <a:p>
                      <a:pPr algn="ctr"/>
                      <a:endParaRPr lang="en-ZA" sz="1300" dirty="0">
                        <a:solidFill>
                          <a:srgbClr val="233881"/>
                        </a:solidFill>
                      </a:endParaRPr>
                    </a:p>
                    <a:p>
                      <a:pPr algn="ctr"/>
                      <a:r>
                        <a:rPr lang="en-ZA" sz="1300" dirty="0">
                          <a:solidFill>
                            <a:srgbClr val="233881"/>
                          </a:solidFill>
                        </a:rPr>
                        <a:t>BPDM/AEL/OCTOBER2020 </a:t>
                      </a:r>
                    </a:p>
                    <a:p>
                      <a:pPr algn="ctr"/>
                      <a:endParaRPr lang="en-ZA" sz="1300" dirty="0">
                        <a:solidFill>
                          <a:srgbClr val="233881"/>
                        </a:solidFill>
                      </a:endParaRPr>
                    </a:p>
                    <a:p>
                      <a:pPr algn="ctr"/>
                      <a:r>
                        <a:rPr lang="en-US" sz="1300" dirty="0">
                          <a:solidFill>
                            <a:srgbClr val="233881"/>
                          </a:solidFill>
                        </a:rPr>
                        <a:t>Annual Air Allowable Emissions (Kg/a) @ 5mg/m</a:t>
                      </a:r>
                      <a:r>
                        <a:rPr lang="en-US" sz="1300" baseline="30000" dirty="0">
                          <a:solidFill>
                            <a:srgbClr val="233881"/>
                          </a:solidFill>
                        </a:rPr>
                        <a:t>3</a:t>
                      </a:r>
                      <a:r>
                        <a:rPr lang="en-US" sz="1300" dirty="0">
                          <a:solidFill>
                            <a:srgbClr val="233881"/>
                          </a:solidFill>
                        </a:rPr>
                        <a:t> = 17 695 kg </a:t>
                      </a:r>
                      <a:endParaRPr lang="en-ZA" sz="1300" dirty="0">
                        <a:solidFill>
                          <a:srgbClr val="233881"/>
                        </a:solidFill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9438449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54780" y="5683777"/>
            <a:ext cx="1173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dirty="0">
                <a:solidFill>
                  <a:srgbClr val="233881"/>
                </a:solidFill>
              </a:rPr>
              <a:t>All environmental monitoring results are significantly below regulatory limits </a:t>
            </a:r>
          </a:p>
        </p:txBody>
      </p:sp>
    </p:spTree>
    <p:extLst>
      <p:ext uri="{BB962C8B-B14F-4D97-AF65-F5344CB8AC3E}">
        <p14:creationId xmlns:p14="http://schemas.microsoft.com/office/powerpoint/2010/main" val="3673452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ZA" dirty="0"/>
              <a:t>EMERGENCY </a:t>
            </a:r>
            <a:r>
              <a:rPr lang="en-ZA" dirty="0" smtClean="0"/>
              <a:t>EVENTS</a:t>
            </a:r>
            <a:endParaRPr lang="en-ZA" dirty="0"/>
          </a:p>
        </p:txBody>
      </p:sp>
      <p:grpSp>
        <p:nvGrpSpPr>
          <p:cNvPr id="25" name="Group 24"/>
          <p:cNvGrpSpPr/>
          <p:nvPr/>
        </p:nvGrpSpPr>
        <p:grpSpPr>
          <a:xfrm>
            <a:off x="182857" y="1055379"/>
            <a:ext cx="11816486" cy="3350597"/>
            <a:chOff x="905871" y="1405764"/>
            <a:chExt cx="10666703" cy="2801001"/>
          </a:xfrm>
        </p:grpSpPr>
        <p:sp>
          <p:nvSpPr>
            <p:cNvPr id="22" name="Rectangle 21"/>
            <p:cNvSpPr/>
            <p:nvPr/>
          </p:nvSpPr>
          <p:spPr>
            <a:xfrm>
              <a:off x="8924984" y="1405764"/>
              <a:ext cx="2647590" cy="2800788"/>
            </a:xfrm>
            <a:prstGeom prst="rect">
              <a:avLst/>
            </a:prstGeom>
            <a:solidFill>
              <a:srgbClr val="2CB1AE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Z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6256059" y="1405764"/>
              <a:ext cx="2552700" cy="2801001"/>
            </a:xfrm>
            <a:prstGeom prst="rect">
              <a:avLst/>
            </a:prstGeom>
            <a:solidFill>
              <a:srgbClr val="9AE8E6"/>
            </a:solidFill>
            <a:ln>
              <a:solidFill>
                <a:srgbClr val="33CCCC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Z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3536921" y="1405764"/>
              <a:ext cx="2612608" cy="2800788"/>
            </a:xfrm>
            <a:prstGeom prst="rect">
              <a:avLst/>
            </a:prstGeom>
            <a:solidFill>
              <a:srgbClr val="9AE8E6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Z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1014851" y="1405764"/>
              <a:ext cx="2415540" cy="2800788"/>
            </a:xfrm>
            <a:prstGeom prst="rect">
              <a:avLst/>
            </a:prstGeom>
            <a:solidFill>
              <a:srgbClr val="E1F8F7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Z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0AD9215-42D5-AF0C-62C3-D967193A711C}"/>
                </a:ext>
              </a:extLst>
            </p:cNvPr>
            <p:cNvSpPr txBox="1"/>
            <p:nvPr/>
          </p:nvSpPr>
          <p:spPr>
            <a:xfrm>
              <a:off x="905871" y="1513763"/>
              <a:ext cx="2486585" cy="20621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Unusual Event</a:t>
              </a: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An abnormal event that indicates an unplanned deviation from normal operation, the consequences of which require partial activation of the emergency plan.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0AD9215-42D5-AF0C-62C3-D967193A711C}"/>
                </a:ext>
              </a:extLst>
            </p:cNvPr>
            <p:cNvSpPr txBox="1"/>
            <p:nvPr/>
          </p:nvSpPr>
          <p:spPr>
            <a:xfrm>
              <a:off x="6218124" y="1528885"/>
              <a:ext cx="2486585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Site Emergency</a:t>
              </a: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An emergency condition that poses a serious hazard on-site, but poses no serious hazard to the public off-site. 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0AD9215-42D5-AF0C-62C3-D967193A711C}"/>
                </a:ext>
              </a:extLst>
            </p:cNvPr>
            <p:cNvSpPr txBox="1"/>
            <p:nvPr/>
          </p:nvSpPr>
          <p:spPr>
            <a:xfrm>
              <a:off x="9085989" y="1546012"/>
              <a:ext cx="2486585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General Emergency</a:t>
              </a: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An emergency condition that poses or potentially poses a serious hazard off-site requiring full implementation of the EP.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0AD9215-42D5-AF0C-62C3-D967193A711C}"/>
                </a:ext>
              </a:extLst>
            </p:cNvPr>
            <p:cNvSpPr txBox="1"/>
            <p:nvPr/>
          </p:nvSpPr>
          <p:spPr>
            <a:xfrm>
              <a:off x="3653249" y="1528885"/>
              <a:ext cx="2486585" cy="2554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Alert</a:t>
              </a:r>
            </a:p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A situation that </a:t>
              </a:r>
              <a:r>
                <a:rPr kumimoji="0" lang="en-US" sz="1600" b="0" i="0" u="sng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could 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develop into a Site or General Emergency and therefore requires notification of all emergency functionaries (internal and external) in order to obtain a state of readiness to respond.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10AD9215-42D5-AF0C-62C3-D967193A711C}"/>
              </a:ext>
            </a:extLst>
          </p:cNvPr>
          <p:cNvSpPr txBox="1"/>
          <p:nvPr/>
        </p:nvSpPr>
        <p:spPr>
          <a:xfrm>
            <a:off x="303584" y="4577118"/>
            <a:ext cx="11695759" cy="1938992"/>
          </a:xfrm>
          <a:prstGeom prst="rect">
            <a:avLst/>
          </a:prstGeom>
          <a:solidFill>
            <a:srgbClr val="33CCCC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marL="285750" marR="0" lvl="0" indent="-28575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Emergency </a:t>
            </a:r>
            <a:r>
              <a:rPr kumimoji="0" lang="en-US" sz="160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exercises are performed on a routine basis to ensure readiness of all functionaries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Members of the public are informed appropriately during emergency exercises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Partnerships with local authorities ensure that</a:t>
            </a:r>
            <a:r>
              <a:rPr kumimoji="0" lang="en-US" sz="1600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information reaches people in time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600" baseline="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Since</a:t>
            </a:r>
            <a:r>
              <a:rPr 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the last PSIF there has been no real emergency activated at Necsa</a:t>
            </a:r>
            <a:r>
              <a:rPr kumimoji="0" lang="en-US" sz="160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  <a:p>
            <a:pPr marR="0" lvl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1600" i="0" u="none" strike="noStrike" kern="1200" cap="none" spc="0" normalizeH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58696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A32B3AE-B95D-B308-17F5-D3CF7F011CEF}"/>
              </a:ext>
            </a:extLst>
          </p:cNvPr>
          <p:cNvSpPr/>
          <p:nvPr/>
        </p:nvSpPr>
        <p:spPr>
          <a:xfrm>
            <a:off x="122238" y="1058180"/>
            <a:ext cx="7852142" cy="259089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ZA" dirty="0"/>
              <a:t>EMERGENCY PREPAREDNESS</a:t>
            </a:r>
          </a:p>
        </p:txBody>
      </p:sp>
      <p:sp>
        <p:nvSpPr>
          <p:cNvPr id="30" name="Rectangle 29"/>
          <p:cNvSpPr/>
          <p:nvPr/>
        </p:nvSpPr>
        <p:spPr>
          <a:xfrm>
            <a:off x="126927" y="4022141"/>
            <a:ext cx="117305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ZA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Necsa conducts various types of emergency exercises to test </a:t>
            </a:r>
            <a:r>
              <a:rPr lang="en-ZA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readiness </a:t>
            </a:r>
            <a:r>
              <a:rPr lang="en-ZA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(radiological</a:t>
            </a:r>
            <a:r>
              <a:rPr lang="en-ZA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chemical and security </a:t>
            </a:r>
            <a:r>
              <a:rPr lang="en-ZA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events)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ZA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Between 1-5 </a:t>
            </a:r>
            <a:r>
              <a:rPr lang="en-ZA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September 2025 the NNR will initiate a Regulatory Nuclear Emergency Exercise (RNEE) at </a:t>
            </a:r>
            <a:r>
              <a:rPr lang="en-ZA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Pelindaba</a:t>
            </a:r>
            <a:r>
              <a:rPr lang="en-ZA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ZA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Site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ZA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Lessons learnt from these exercises are incorporated into </a:t>
            </a:r>
            <a:r>
              <a:rPr lang="en-ZA" sz="16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Necsa’s</a:t>
            </a:r>
            <a:r>
              <a:rPr lang="en-ZA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policies and procedures to improve our responsiveness</a:t>
            </a:r>
            <a:endParaRPr lang="en-ZA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9131963" y="6682249"/>
            <a:ext cx="142875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800" dirty="0">
                <a:solidFill>
                  <a:schemeClr val="bg1"/>
                </a:solidFill>
              </a:rPr>
              <a:t>Decontamination Showers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522507" y="6651923"/>
            <a:ext cx="142875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800" dirty="0">
                <a:solidFill>
                  <a:schemeClr val="bg1"/>
                </a:solidFill>
              </a:rPr>
              <a:t>Response Fleet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109618" y="6642556"/>
            <a:ext cx="18966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800" dirty="0">
                <a:solidFill>
                  <a:schemeClr val="bg1"/>
                </a:solidFill>
              </a:rPr>
              <a:t>Debriefing at the End of the Exercise</a:t>
            </a:r>
          </a:p>
        </p:txBody>
      </p:sp>
      <p:sp>
        <p:nvSpPr>
          <p:cNvPr id="19" name="Oval 18"/>
          <p:cNvSpPr/>
          <p:nvPr/>
        </p:nvSpPr>
        <p:spPr>
          <a:xfrm>
            <a:off x="251474" y="2258181"/>
            <a:ext cx="793396" cy="606318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US" sz="105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Jan 25</a:t>
            </a:r>
            <a:endParaRPr lang="en-ZA" sz="105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1219939" y="2253657"/>
            <a:ext cx="813975" cy="606318"/>
          </a:xfrm>
          <a:prstGeom prst="ellipse">
            <a:avLst/>
          </a:prstGeom>
          <a:solidFill>
            <a:schemeClr val="tx2">
              <a:lumMod val="50000"/>
              <a:lumOff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US" sz="105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Feb 25</a:t>
            </a:r>
            <a:endParaRPr lang="en-ZA" sz="105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2177286" y="2262705"/>
            <a:ext cx="856594" cy="615369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US" sz="105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 </a:t>
            </a:r>
          </a:p>
          <a:p>
            <a:pPr algn="ctr" defTabSz="457200"/>
            <a:r>
              <a:rPr lang="en-US" sz="105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</a:t>
            </a:r>
            <a:endParaRPr lang="en-ZA" sz="105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3156868" y="2258181"/>
            <a:ext cx="793396" cy="606318"/>
          </a:xfrm>
          <a:prstGeom prst="ellipse">
            <a:avLst/>
          </a:prstGeom>
          <a:solidFill>
            <a:schemeClr val="tx2">
              <a:lumMod val="50000"/>
              <a:lumOff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US" sz="105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Apr 25</a:t>
            </a:r>
            <a:endParaRPr lang="en-ZA" sz="105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4125333" y="2267230"/>
            <a:ext cx="856798" cy="606318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US" sz="105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May 25</a:t>
            </a:r>
            <a:endParaRPr lang="en-ZA" sz="105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Oval 23"/>
          <p:cNvSpPr/>
          <p:nvPr/>
        </p:nvSpPr>
        <p:spPr>
          <a:xfrm>
            <a:off x="5093797" y="2271756"/>
            <a:ext cx="793396" cy="606318"/>
          </a:xfrm>
          <a:prstGeom prst="ellipse">
            <a:avLst/>
          </a:prstGeom>
          <a:solidFill>
            <a:schemeClr val="tx2">
              <a:lumMod val="50000"/>
              <a:lumOff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Jun 25</a:t>
            </a:r>
            <a:endParaRPr lang="en-ZA" sz="105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Oval 24"/>
          <p:cNvSpPr/>
          <p:nvPr/>
        </p:nvSpPr>
        <p:spPr>
          <a:xfrm>
            <a:off x="6062262" y="2253656"/>
            <a:ext cx="793396" cy="606318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Jul </a:t>
            </a:r>
          </a:p>
          <a:p>
            <a:pPr algn="ctr"/>
            <a:r>
              <a:rPr lang="en-US" sz="105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</a:t>
            </a:r>
            <a:endParaRPr lang="en-ZA" sz="105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Oval 25"/>
          <p:cNvSpPr/>
          <p:nvPr/>
        </p:nvSpPr>
        <p:spPr>
          <a:xfrm>
            <a:off x="7030727" y="2271756"/>
            <a:ext cx="842685" cy="606318"/>
          </a:xfrm>
          <a:prstGeom prst="ellipse">
            <a:avLst/>
          </a:prstGeom>
          <a:solidFill>
            <a:schemeClr val="tx2">
              <a:lumMod val="50000"/>
              <a:lumOff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Aug</a:t>
            </a:r>
          </a:p>
          <a:p>
            <a:pPr algn="ctr"/>
            <a:r>
              <a:rPr lang="en-US" sz="105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25</a:t>
            </a:r>
            <a:endParaRPr lang="en-ZA" sz="105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Oval 26"/>
          <p:cNvSpPr/>
          <p:nvPr/>
        </p:nvSpPr>
        <p:spPr>
          <a:xfrm>
            <a:off x="7999191" y="2253657"/>
            <a:ext cx="858954" cy="606318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Sep</a:t>
            </a:r>
          </a:p>
          <a:p>
            <a:pPr algn="ctr"/>
            <a:r>
              <a:rPr lang="en-US" sz="105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25</a:t>
            </a:r>
            <a:endParaRPr lang="en-ZA" sz="105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Oval 27"/>
          <p:cNvSpPr/>
          <p:nvPr/>
        </p:nvSpPr>
        <p:spPr>
          <a:xfrm>
            <a:off x="8967656" y="2258181"/>
            <a:ext cx="793396" cy="606318"/>
          </a:xfrm>
          <a:prstGeom prst="ellipse">
            <a:avLst/>
          </a:prstGeom>
          <a:solidFill>
            <a:schemeClr val="tx2">
              <a:lumMod val="50000"/>
              <a:lumOff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Oct 25</a:t>
            </a:r>
            <a:endParaRPr lang="en-ZA" sz="105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10936163" y="2253657"/>
            <a:ext cx="824974" cy="606319"/>
          </a:xfrm>
          <a:prstGeom prst="ellipse">
            <a:avLst/>
          </a:prstGeom>
          <a:solidFill>
            <a:schemeClr val="tx2">
              <a:lumMod val="50000"/>
              <a:lumOff val="50000"/>
            </a:schemeClr>
          </a:solidFill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 25</a:t>
            </a:r>
            <a:endParaRPr lang="en-ZA" sz="105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9936120" y="2258181"/>
            <a:ext cx="824974" cy="615368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Nov 25</a:t>
            </a:r>
            <a:endParaRPr lang="en-ZA" sz="105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177285" y="3122233"/>
            <a:ext cx="1715774" cy="6001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defTabSz="457200"/>
            <a:r>
              <a:rPr lang="en-US" sz="11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07 March</a:t>
            </a:r>
          </a:p>
          <a:p>
            <a:pPr defTabSz="457200"/>
            <a:r>
              <a:rPr lang="en-US" sz="11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Radiological Exercise</a:t>
            </a:r>
          </a:p>
          <a:p>
            <a:pPr defTabSz="457200"/>
            <a:endParaRPr lang="en-ZA" sz="11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062262" y="3155332"/>
            <a:ext cx="193693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US" sz="11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 July    </a:t>
            </a:r>
          </a:p>
          <a:p>
            <a:pPr defTabSz="457200"/>
            <a:r>
              <a:rPr lang="en-US" sz="11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Security Exercise</a:t>
            </a:r>
            <a:endParaRPr lang="en-ZA" sz="11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" name="Straight Connector 7"/>
          <p:cNvCxnSpPr>
            <a:endCxn id="23" idx="0"/>
          </p:cNvCxnSpPr>
          <p:nvPr/>
        </p:nvCxnSpPr>
        <p:spPr>
          <a:xfrm flipH="1">
            <a:off x="4553732" y="1876951"/>
            <a:ext cx="1" cy="390279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stCxn id="21" idx="4"/>
          </p:cNvCxnSpPr>
          <p:nvPr/>
        </p:nvCxnSpPr>
        <p:spPr>
          <a:xfrm flipH="1">
            <a:off x="2605582" y="2878074"/>
            <a:ext cx="1" cy="244158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125332" y="1510358"/>
            <a:ext cx="149257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US" sz="11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08 May</a:t>
            </a:r>
          </a:p>
          <a:p>
            <a:pPr defTabSz="457200"/>
            <a:r>
              <a:rPr lang="en-US" sz="11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Chemical Exercise</a:t>
            </a:r>
            <a:endParaRPr lang="en-ZA" sz="11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712341" y="1488283"/>
            <a:ext cx="1696744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1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21 November </a:t>
            </a:r>
          </a:p>
          <a:p>
            <a:r>
              <a:rPr lang="en-US" sz="1100" b="1" dirty="0">
                <a:solidFill>
                  <a:srgbClr val="002060"/>
                </a:solidFill>
              </a:rPr>
              <a:t>Security</a:t>
            </a:r>
            <a:r>
              <a:rPr lang="en-ZA" sz="11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Exercise</a:t>
            </a:r>
          </a:p>
        </p:txBody>
      </p:sp>
      <p:cxnSp>
        <p:nvCxnSpPr>
          <p:cNvPr id="42" name="Straight Connector 41"/>
          <p:cNvCxnSpPr/>
          <p:nvPr/>
        </p:nvCxnSpPr>
        <p:spPr>
          <a:xfrm>
            <a:off x="6458959" y="2886083"/>
            <a:ext cx="1" cy="310961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 flipH="1">
            <a:off x="9410007" y="2875577"/>
            <a:ext cx="1214" cy="233383"/>
          </a:xfrm>
          <a:prstGeom prst="line">
            <a:avLst/>
          </a:prstGeom>
          <a:ln w="19050">
            <a:solidFill>
              <a:srgbClr val="92D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10347709" y="1870193"/>
            <a:ext cx="898" cy="379362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>
            <a:endCxn id="26" idx="0"/>
          </p:cNvCxnSpPr>
          <p:nvPr/>
        </p:nvCxnSpPr>
        <p:spPr>
          <a:xfrm flipH="1">
            <a:off x="7452070" y="1870193"/>
            <a:ext cx="7058" cy="401563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Rectangle 54"/>
          <p:cNvSpPr/>
          <p:nvPr/>
        </p:nvSpPr>
        <p:spPr>
          <a:xfrm>
            <a:off x="6410923" y="1481018"/>
            <a:ext cx="165167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22 August</a:t>
            </a:r>
          </a:p>
          <a:p>
            <a:r>
              <a:rPr lang="en-US" sz="11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Radiological</a:t>
            </a:r>
            <a:r>
              <a:rPr lang="en-ZA" sz="11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Exercise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702649" y="3218185"/>
            <a:ext cx="155030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US" sz="11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 October </a:t>
            </a:r>
          </a:p>
          <a:p>
            <a:pPr defTabSz="457200"/>
            <a:r>
              <a:rPr lang="en-US" sz="11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Chemical Exercise</a:t>
            </a:r>
            <a:endParaRPr lang="en-ZA" sz="11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283591" y="835991"/>
            <a:ext cx="1696744" cy="43088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ZA" sz="11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NNR Initiated Exercise</a:t>
            </a:r>
          </a:p>
          <a:p>
            <a:r>
              <a:rPr lang="en-ZA" sz="11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1-5 September 2025</a:t>
            </a:r>
          </a:p>
        </p:txBody>
      </p:sp>
      <p:cxnSp>
        <p:nvCxnSpPr>
          <p:cNvPr id="32" name="Straight Connector 31"/>
          <p:cNvCxnSpPr/>
          <p:nvPr/>
        </p:nvCxnSpPr>
        <p:spPr>
          <a:xfrm flipH="1">
            <a:off x="8481677" y="1371853"/>
            <a:ext cx="24811" cy="873216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5" name="Picture 34">
            <a:extLst>
              <a:ext uri="{FF2B5EF4-FFF2-40B4-BE49-F238E27FC236}">
                <a16:creationId xmlns:a16="http://schemas.microsoft.com/office/drawing/2014/main" id="{6F7A8EB3-ADC6-74F4-2D67-0DE6D22D04D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981" t="9072" r="11459"/>
          <a:stretch/>
        </p:blipFill>
        <p:spPr>
          <a:xfrm>
            <a:off x="4868962" y="1281399"/>
            <a:ext cx="378000" cy="519871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6F7A8EB3-ADC6-74F4-2D67-0DE6D22D04D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981" t="9072" r="11459"/>
          <a:stretch/>
        </p:blipFill>
        <p:spPr>
          <a:xfrm>
            <a:off x="3036635" y="2917110"/>
            <a:ext cx="378000" cy="51987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C1F4C45-B4A5-2C30-E5C1-88095EF288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4028" y="2885139"/>
            <a:ext cx="396699" cy="54386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AA83435-0C01-3623-F394-09F4EDDB69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1796" y="1058180"/>
            <a:ext cx="396699" cy="543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11923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ZA" dirty="0"/>
              <a:t>PUBLIC DOSE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8834760"/>
              </p:ext>
            </p:extLst>
          </p:nvPr>
        </p:nvGraphicFramePr>
        <p:xfrm>
          <a:off x="5867066" y="3879620"/>
          <a:ext cx="6228644" cy="8212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92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345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25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9783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3810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0632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55529">
                <a:tc>
                  <a:txBody>
                    <a:bodyPr/>
                    <a:lstStyle/>
                    <a:p>
                      <a:endParaRPr lang="en-ZA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/>
                      <a:r>
                        <a:rPr lang="en-ZA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Dose</a:t>
                      </a:r>
                    </a:p>
                    <a:p>
                      <a:pPr marL="0" indent="0"/>
                      <a:r>
                        <a:rPr lang="en-ZA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Jan-March 25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9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Necsa ALARA Level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Regulatory dose limit </a:t>
                      </a:r>
                      <a:endParaRPr lang="en-ZA" sz="9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/>
                      <a:r>
                        <a:rPr lang="en-ZA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International limit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3502">
                <a:tc>
                  <a:txBody>
                    <a:bodyPr/>
                    <a:lstStyle/>
                    <a:p>
                      <a:r>
                        <a:rPr lang="en-US" sz="9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Public dose </a:t>
                      </a:r>
                      <a:endParaRPr lang="en-ZA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/>
                      <a:r>
                        <a:rPr lang="en-US" sz="900" kern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(Jan – March) 2025</a:t>
                      </a:r>
                      <a:endParaRPr lang="en-ZA" sz="900" kern="12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kern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0,000575 mSv </a:t>
                      </a:r>
                      <a:endParaRPr lang="en-ZA" sz="900" kern="12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900" kern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0,05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kern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0,250 </a:t>
                      </a:r>
                      <a:r>
                        <a:rPr lang="en-US" sz="900" kern="12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mSv</a:t>
                      </a:r>
                      <a:endParaRPr lang="en-ZA" sz="900" kern="12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900" kern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1mSv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5770776" y="4798405"/>
            <a:ext cx="6421223" cy="19697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4625" lvl="0" indent="-174625" algn="just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tabLst>
                <a:tab pos="85725" algn="l"/>
              </a:tabLst>
              <a:defRPr/>
            </a:pP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The </a:t>
            </a:r>
            <a:r>
              <a:rPr lang="en-US" sz="1400" b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public dose 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for the 1</a:t>
            </a:r>
            <a:r>
              <a:rPr lang="en-US" sz="1400" baseline="30000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st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quarter 2025 (January to March) due to radioactive </a:t>
            </a:r>
            <a:r>
              <a:rPr lang="en-US" sz="1400" b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discharges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to the </a:t>
            </a:r>
            <a:r>
              <a:rPr lang="en-US" sz="1400" b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atmosphere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was 0.000</a:t>
            </a:r>
            <a:r>
              <a:rPr lang="en-US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116 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mSv and the public dose due to radioactive </a:t>
            </a:r>
            <a:r>
              <a:rPr lang="en-US" sz="1400" b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effluent released 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to the Crocodile River was 0.000459 mSv.</a:t>
            </a:r>
          </a:p>
          <a:p>
            <a:pPr marL="174625" lvl="0" indent="-174625" algn="just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tabLst>
                <a:tab pos="85725" algn="l"/>
              </a:tabLst>
              <a:defRPr/>
            </a:pP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The </a:t>
            </a:r>
            <a:r>
              <a:rPr lang="en-US" sz="1400" b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cumulative public dose 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(January to March) 2025 was 0,000575 mSv that is 0.23 </a:t>
            </a:r>
            <a:r>
              <a:rPr lang="en-US" sz="1400" b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% 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of the regulatory dose limit of 0,250 mSv. </a:t>
            </a:r>
          </a:p>
          <a:p>
            <a:pPr marL="174625" lvl="0" indent="-174625" algn="just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tabLst>
                <a:tab pos="85725" algn="l"/>
              </a:tabLst>
              <a:defRPr/>
            </a:pPr>
            <a:r>
              <a:rPr lang="en-US" sz="1400" b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These results show that the dose impact to the public is low relative to the regulatory dose limit.</a:t>
            </a: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63570432"/>
              </p:ext>
            </p:extLst>
          </p:nvPr>
        </p:nvGraphicFramePr>
        <p:xfrm>
          <a:off x="-80965" y="703580"/>
          <a:ext cx="5851741" cy="3394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>
            <a:graphicFrameLocks/>
          </p:cNvGraphicFramePr>
          <p:nvPr/>
        </p:nvGraphicFramePr>
        <p:xfrm>
          <a:off x="5770776" y="909384"/>
          <a:ext cx="6298986" cy="28727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D4B334BE-92D9-DE4B-596F-E264A5B66282}"/>
              </a:ext>
            </a:extLst>
          </p:cNvPr>
          <p:cNvCxnSpPr>
            <a:cxnSpLocks/>
          </p:cNvCxnSpPr>
          <p:nvPr/>
        </p:nvCxnSpPr>
        <p:spPr>
          <a:xfrm>
            <a:off x="5730188" y="2548467"/>
            <a:ext cx="1066852" cy="47921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21A9FDF-896C-F12D-C862-D2524BA2E782}"/>
              </a:ext>
            </a:extLst>
          </p:cNvPr>
          <p:cNvCxnSpPr>
            <a:cxnSpLocks/>
          </p:cNvCxnSpPr>
          <p:nvPr/>
        </p:nvCxnSpPr>
        <p:spPr>
          <a:xfrm>
            <a:off x="5730188" y="3027680"/>
            <a:ext cx="1066852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00000000-0008-0000-0300-000004000000}"/>
              </a:ext>
            </a:extLst>
          </p:cNvPr>
          <p:cNvGraphicFramePr>
            <a:graphicFrameLocks/>
          </p:cNvGraphicFramePr>
          <p:nvPr/>
        </p:nvGraphicFramePr>
        <p:xfrm>
          <a:off x="332015" y="3919015"/>
          <a:ext cx="4572000" cy="2636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3145965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ZA" dirty="0"/>
              <a:t>SERVICES TO SURROUNDING COMMUNITIES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131963" y="6682249"/>
            <a:ext cx="142875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800" dirty="0">
                <a:solidFill>
                  <a:schemeClr val="bg1"/>
                </a:solidFill>
              </a:rPr>
              <a:t>Decontamination Showers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522507" y="6651923"/>
            <a:ext cx="142875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800" dirty="0">
                <a:solidFill>
                  <a:schemeClr val="bg1"/>
                </a:solidFill>
              </a:rPr>
              <a:t>Response Fleet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109618" y="6642556"/>
            <a:ext cx="18966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800" dirty="0">
                <a:solidFill>
                  <a:schemeClr val="bg1"/>
                </a:solidFill>
              </a:rPr>
              <a:t>Debriefing at the End of the Exercise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64643" y="1381832"/>
            <a:ext cx="9068029" cy="338554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ZA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June 2025 – July 2025 </a:t>
            </a:r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9919960"/>
              </p:ext>
            </p:extLst>
          </p:nvPr>
        </p:nvGraphicFramePr>
        <p:xfrm>
          <a:off x="1551524" y="1825625"/>
          <a:ext cx="2885975" cy="20747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9568">
                  <a:extLst>
                    <a:ext uri="{9D8B030D-6E8A-4147-A177-3AD203B41FA5}">
                      <a16:colId xmlns:a16="http://schemas.microsoft.com/office/drawing/2014/main" val="1266780012"/>
                    </a:ext>
                  </a:extLst>
                </a:gridCol>
                <a:gridCol w="776407">
                  <a:extLst>
                    <a:ext uri="{9D8B030D-6E8A-4147-A177-3AD203B41FA5}">
                      <a16:colId xmlns:a16="http://schemas.microsoft.com/office/drawing/2014/main" val="693533654"/>
                    </a:ext>
                  </a:extLst>
                </a:gridCol>
              </a:tblGrid>
              <a:tr h="340120">
                <a:tc gridSpan="2"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Vehicle Accidents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7024924"/>
                  </a:ext>
                </a:extLst>
              </a:tr>
              <a:tr h="578205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Number of vehicles accidents</a:t>
                      </a:r>
                      <a:r>
                        <a:rPr lang="en-US" sz="1400" baseline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n-US" sz="14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ZA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7969993"/>
                  </a:ext>
                </a:extLst>
              </a:tr>
              <a:tr h="578205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Number of patients </a:t>
                      </a:r>
                    </a:p>
                    <a:p>
                      <a:r>
                        <a:rPr lang="en-US" sz="14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Transported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9526991"/>
                  </a:ext>
                </a:extLst>
              </a:tr>
              <a:tr h="578205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Animal</a:t>
                      </a:r>
                      <a:r>
                        <a:rPr lang="en-US" sz="1400" baseline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related vehicle accidents </a:t>
                      </a:r>
                      <a:endParaRPr lang="en-US" sz="14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ZA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0402410"/>
                  </a:ext>
                </a:extLst>
              </a:tr>
            </a:tbl>
          </a:graphicData>
        </a:graphic>
      </p:graphicFrame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413397"/>
              </p:ext>
            </p:extLst>
          </p:nvPr>
        </p:nvGraphicFramePr>
        <p:xfrm>
          <a:off x="4566974" y="1825625"/>
          <a:ext cx="2885976" cy="20747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92990">
                  <a:extLst>
                    <a:ext uri="{9D8B030D-6E8A-4147-A177-3AD203B41FA5}">
                      <a16:colId xmlns:a16="http://schemas.microsoft.com/office/drawing/2014/main" val="3027880948"/>
                    </a:ext>
                  </a:extLst>
                </a:gridCol>
                <a:gridCol w="792986">
                  <a:extLst>
                    <a:ext uri="{9D8B030D-6E8A-4147-A177-3AD203B41FA5}">
                      <a16:colId xmlns:a16="http://schemas.microsoft.com/office/drawing/2014/main" val="1113912605"/>
                    </a:ext>
                  </a:extLst>
                </a:gridCol>
              </a:tblGrid>
              <a:tr h="370440">
                <a:tc gridSpan="2"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Fire Calls </a:t>
                      </a:r>
                    </a:p>
                  </a:txBody>
                  <a:tcPr>
                    <a:solidFill>
                      <a:srgbClr val="4472C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2371673"/>
                  </a:ext>
                </a:extLst>
              </a:tr>
              <a:tr h="755693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SimSun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SimSun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SimSun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SimSun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SimSun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SimSun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SimSun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SimSun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SimSun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  <a:sym typeface="Arial" panose="020B0604020202020204" pitchFamily="34" charset="0"/>
                        </a:rPr>
                        <a:t>Number of fire of calls</a:t>
                      </a:r>
                    </a:p>
                  </a:txBody>
                  <a:tcPr marT="45528" marB="45528" horzOverflow="overflow"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SimSun" panose="02010600030101010101" pitchFamily="2" charset="-122"/>
                          <a:sym typeface="Arial" panose="020B0604020202020204" pitchFamily="34" charset="0"/>
                        </a:defRPr>
                      </a:lvl1pPr>
                      <a:lvl2pPr marL="457200" algn="l" defTabSz="457200" rtl="0" eaLnBrk="1" latinLnBrk="0" hangingPunct="1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SimSun" panose="02010600030101010101" pitchFamily="2" charset="-122"/>
                          <a:sym typeface="Arial" panose="020B0604020202020204" pitchFamily="34" charset="0"/>
                        </a:defRPr>
                      </a:lvl2pPr>
                      <a:lvl3pPr marL="914400" algn="l" defTabSz="4572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SimSun" panose="02010600030101010101" pitchFamily="2" charset="-122"/>
                          <a:sym typeface="Arial" panose="020B0604020202020204" pitchFamily="34" charset="0"/>
                        </a:defRPr>
                      </a:lvl3pPr>
                      <a:lvl4pPr marL="1371600" algn="l" defTabSz="457200" rtl="0" eaLnBrk="1" latinLnBrk="0" hangingPunct="1">
                        <a:spcBef>
                          <a:spcPct val="20000"/>
                        </a:spcBef>
                        <a:defRPr sz="16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SimSun" panose="02010600030101010101" pitchFamily="2" charset="-122"/>
                          <a:sym typeface="Arial" panose="020B0604020202020204" pitchFamily="34" charset="0"/>
                        </a:defRPr>
                      </a:lvl4pPr>
                      <a:lvl5pPr marL="1828800" algn="l" defTabSz="457200" rtl="0" eaLnBrk="1" latinLnBrk="0" hangingPunct="1">
                        <a:spcBef>
                          <a:spcPct val="20000"/>
                        </a:spcBef>
                        <a:defRPr sz="16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SimSun" panose="02010600030101010101" pitchFamily="2" charset="-122"/>
                          <a:sym typeface="Arial" panose="020B0604020202020204" pitchFamily="34" charset="0"/>
                        </a:defRPr>
                      </a:lvl5pPr>
                      <a:lvl6pPr marL="2286000" algn="l" defTabSz="4572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SimSun" panose="02010600030101010101" pitchFamily="2" charset="-122"/>
                          <a:sym typeface="Arial" panose="020B0604020202020204" pitchFamily="34" charset="0"/>
                        </a:defRPr>
                      </a:lvl6pPr>
                      <a:lvl7pPr marL="2743200" algn="l" defTabSz="4572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SimSun" panose="02010600030101010101" pitchFamily="2" charset="-122"/>
                          <a:sym typeface="Arial" panose="020B0604020202020204" pitchFamily="34" charset="0"/>
                        </a:defRPr>
                      </a:lvl7pPr>
                      <a:lvl8pPr marL="3200400" algn="l" defTabSz="4572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SimSun" panose="02010600030101010101" pitchFamily="2" charset="-122"/>
                          <a:sym typeface="Arial" panose="020B0604020202020204" pitchFamily="34" charset="0"/>
                        </a:defRPr>
                      </a:lvl8pPr>
                      <a:lvl9pPr marL="3657600" algn="l" defTabSz="4572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SimSun" panose="02010600030101010101" pitchFamily="2" charset="-122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  <a:sym typeface="Arial" panose="020B0604020202020204" pitchFamily="34" charset="0"/>
                        </a:rPr>
                        <a:t>9</a:t>
                      </a:r>
                    </a:p>
                  </a:txBody>
                  <a:tcPr marT="45528" marB="45528" horzOverflow="overflow"/>
                </a:tc>
                <a:extLst>
                  <a:ext uri="{0D108BD9-81ED-4DB2-BD59-A6C34878D82A}">
                    <a16:rowId xmlns:a16="http://schemas.microsoft.com/office/drawing/2014/main" val="1765267020"/>
                  </a:ext>
                </a:extLst>
              </a:tr>
              <a:tr h="948602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SimSun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SimSun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SimSun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SimSun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SimSun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SimSun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SimSun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SimSun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SimSun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  <a:sym typeface="Arial" panose="020B0604020202020204" pitchFamily="34" charset="0"/>
                        </a:rPr>
                        <a:t>Number of patients transported </a:t>
                      </a:r>
                    </a:p>
                  </a:txBody>
                  <a:tcPr marT="45528" marB="45528" anchor="ctr" horzOverflow="overflow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SimSun" panose="02010600030101010101" pitchFamily="2" charset="-122"/>
                          <a:sym typeface="Arial" panose="020B0604020202020204" pitchFamily="34" charset="0"/>
                        </a:defRPr>
                      </a:lvl1pPr>
                      <a:lvl2pPr marL="457200" algn="l" defTabSz="457200" rtl="0" eaLnBrk="1" latinLnBrk="0" hangingPunct="1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SimSun" panose="02010600030101010101" pitchFamily="2" charset="-122"/>
                          <a:sym typeface="Arial" panose="020B0604020202020204" pitchFamily="34" charset="0"/>
                        </a:defRPr>
                      </a:lvl2pPr>
                      <a:lvl3pPr marL="914400" algn="l" defTabSz="4572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SimSun" panose="02010600030101010101" pitchFamily="2" charset="-122"/>
                          <a:sym typeface="Arial" panose="020B0604020202020204" pitchFamily="34" charset="0"/>
                        </a:defRPr>
                      </a:lvl3pPr>
                      <a:lvl4pPr marL="1371600" algn="l" defTabSz="457200" rtl="0" eaLnBrk="1" latinLnBrk="0" hangingPunct="1">
                        <a:spcBef>
                          <a:spcPct val="20000"/>
                        </a:spcBef>
                        <a:defRPr sz="16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SimSun" panose="02010600030101010101" pitchFamily="2" charset="-122"/>
                          <a:sym typeface="Arial" panose="020B0604020202020204" pitchFamily="34" charset="0"/>
                        </a:defRPr>
                      </a:lvl4pPr>
                      <a:lvl5pPr marL="1828800" algn="l" defTabSz="457200" rtl="0" eaLnBrk="1" latinLnBrk="0" hangingPunct="1">
                        <a:spcBef>
                          <a:spcPct val="20000"/>
                        </a:spcBef>
                        <a:defRPr sz="16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SimSun" panose="02010600030101010101" pitchFamily="2" charset="-122"/>
                          <a:sym typeface="Arial" panose="020B0604020202020204" pitchFamily="34" charset="0"/>
                        </a:defRPr>
                      </a:lvl5pPr>
                      <a:lvl6pPr marL="2286000" algn="l" defTabSz="4572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SimSun" panose="02010600030101010101" pitchFamily="2" charset="-122"/>
                          <a:sym typeface="Arial" panose="020B0604020202020204" pitchFamily="34" charset="0"/>
                        </a:defRPr>
                      </a:lvl6pPr>
                      <a:lvl7pPr marL="2743200" algn="l" defTabSz="4572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SimSun" panose="02010600030101010101" pitchFamily="2" charset="-122"/>
                          <a:sym typeface="Arial" panose="020B0604020202020204" pitchFamily="34" charset="0"/>
                        </a:defRPr>
                      </a:lvl7pPr>
                      <a:lvl8pPr marL="3200400" algn="l" defTabSz="4572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SimSun" panose="02010600030101010101" pitchFamily="2" charset="-122"/>
                          <a:sym typeface="Arial" panose="020B0604020202020204" pitchFamily="34" charset="0"/>
                        </a:defRPr>
                      </a:lvl8pPr>
                      <a:lvl9pPr marL="3657600" algn="l" defTabSz="4572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SimSun" panose="02010600030101010101" pitchFamily="2" charset="-122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  <a:sym typeface="MS PGothic" panose="020B0600070205080204" pitchFamily="34" charset="-128"/>
                        </a:rPr>
                        <a:t>0</a:t>
                      </a:r>
                    </a:p>
                  </a:txBody>
                  <a:tcPr marT="45651" marB="45651" anchor="ctr" horzOverflow="overflow"/>
                </a:tc>
                <a:extLst>
                  <a:ext uri="{0D108BD9-81ED-4DB2-BD59-A6C34878D82A}">
                    <a16:rowId xmlns:a16="http://schemas.microsoft.com/office/drawing/2014/main" val="2665389123"/>
                  </a:ext>
                </a:extLst>
              </a:tr>
            </a:tbl>
          </a:graphicData>
        </a:graphic>
      </p:graphicFrame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1264387"/>
              </p:ext>
            </p:extLst>
          </p:nvPr>
        </p:nvGraphicFramePr>
        <p:xfrm>
          <a:off x="7581738" y="1825625"/>
          <a:ext cx="3037130" cy="20747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2611">
                  <a:extLst>
                    <a:ext uri="{9D8B030D-6E8A-4147-A177-3AD203B41FA5}">
                      <a16:colId xmlns:a16="http://schemas.microsoft.com/office/drawing/2014/main" val="3027880948"/>
                    </a:ext>
                  </a:extLst>
                </a:gridCol>
                <a:gridCol w="834519">
                  <a:extLst>
                    <a:ext uri="{9D8B030D-6E8A-4147-A177-3AD203B41FA5}">
                      <a16:colId xmlns:a16="http://schemas.microsoft.com/office/drawing/2014/main" val="1113912605"/>
                    </a:ext>
                  </a:extLst>
                </a:gridCol>
              </a:tblGrid>
              <a:tr h="394260">
                <a:tc gridSpan="2"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Ambulance Calls </a:t>
                      </a:r>
                    </a:p>
                  </a:txBody>
                  <a:tcPr>
                    <a:solidFill>
                      <a:srgbClr val="4472C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2371673"/>
                  </a:ext>
                </a:extLst>
              </a:tr>
              <a:tr h="804288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SimSun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SimSun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SimSun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SimSun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SimSun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SimSun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SimSun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SimSun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SimSun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  <a:sym typeface="Arial" panose="020B0604020202020204" pitchFamily="34" charset="0"/>
                        </a:rPr>
                        <a:t>Number of ambulance calls</a:t>
                      </a:r>
                    </a:p>
                  </a:txBody>
                  <a:tcPr marT="45528" marB="45528" horzOverflow="overflow"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SimSun" panose="02010600030101010101" pitchFamily="2" charset="-122"/>
                          <a:sym typeface="Arial" panose="020B0604020202020204" pitchFamily="34" charset="0"/>
                        </a:defRPr>
                      </a:lvl1pPr>
                      <a:lvl2pPr marL="457200" algn="l" defTabSz="457200" rtl="0" eaLnBrk="1" latinLnBrk="0" hangingPunct="1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SimSun" panose="02010600030101010101" pitchFamily="2" charset="-122"/>
                          <a:sym typeface="Arial" panose="020B0604020202020204" pitchFamily="34" charset="0"/>
                        </a:defRPr>
                      </a:lvl2pPr>
                      <a:lvl3pPr marL="914400" algn="l" defTabSz="4572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SimSun" panose="02010600030101010101" pitchFamily="2" charset="-122"/>
                          <a:sym typeface="Arial" panose="020B0604020202020204" pitchFamily="34" charset="0"/>
                        </a:defRPr>
                      </a:lvl3pPr>
                      <a:lvl4pPr marL="1371600" algn="l" defTabSz="457200" rtl="0" eaLnBrk="1" latinLnBrk="0" hangingPunct="1">
                        <a:spcBef>
                          <a:spcPct val="20000"/>
                        </a:spcBef>
                        <a:defRPr sz="16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SimSun" panose="02010600030101010101" pitchFamily="2" charset="-122"/>
                          <a:sym typeface="Arial" panose="020B0604020202020204" pitchFamily="34" charset="0"/>
                        </a:defRPr>
                      </a:lvl4pPr>
                      <a:lvl5pPr marL="1828800" algn="l" defTabSz="457200" rtl="0" eaLnBrk="1" latinLnBrk="0" hangingPunct="1">
                        <a:spcBef>
                          <a:spcPct val="20000"/>
                        </a:spcBef>
                        <a:defRPr sz="16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SimSun" panose="02010600030101010101" pitchFamily="2" charset="-122"/>
                          <a:sym typeface="Arial" panose="020B0604020202020204" pitchFamily="34" charset="0"/>
                        </a:defRPr>
                      </a:lvl5pPr>
                      <a:lvl6pPr marL="2286000" algn="l" defTabSz="4572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SimSun" panose="02010600030101010101" pitchFamily="2" charset="-122"/>
                          <a:sym typeface="Arial" panose="020B0604020202020204" pitchFamily="34" charset="0"/>
                        </a:defRPr>
                      </a:lvl6pPr>
                      <a:lvl7pPr marL="2743200" algn="l" defTabSz="4572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SimSun" panose="02010600030101010101" pitchFamily="2" charset="-122"/>
                          <a:sym typeface="Arial" panose="020B0604020202020204" pitchFamily="34" charset="0"/>
                        </a:defRPr>
                      </a:lvl7pPr>
                      <a:lvl8pPr marL="3200400" algn="l" defTabSz="4572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SimSun" panose="02010600030101010101" pitchFamily="2" charset="-122"/>
                          <a:sym typeface="Arial" panose="020B0604020202020204" pitchFamily="34" charset="0"/>
                        </a:defRPr>
                      </a:lvl8pPr>
                      <a:lvl9pPr marL="3657600" algn="l" defTabSz="4572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SimSun" panose="02010600030101010101" pitchFamily="2" charset="-122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  <a:sym typeface="Arial" panose="020B0604020202020204" pitchFamily="34" charset="0"/>
                        </a:rPr>
                        <a:t>22</a:t>
                      </a:r>
                    </a:p>
                  </a:txBody>
                  <a:tcPr marT="45528" marB="45528" horzOverflow="overflow"/>
                </a:tc>
                <a:extLst>
                  <a:ext uri="{0D108BD9-81ED-4DB2-BD59-A6C34878D82A}">
                    <a16:rowId xmlns:a16="http://schemas.microsoft.com/office/drawing/2014/main" val="1765267020"/>
                  </a:ext>
                </a:extLst>
              </a:tr>
              <a:tr h="876186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SimSun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SimSun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SimSun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SimSun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SimSun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SimSun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SimSun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SimSun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SimSun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  <a:sym typeface="Arial" panose="020B0604020202020204" pitchFamily="34" charset="0"/>
                        </a:rPr>
                        <a:t>Number of patients transported </a:t>
                      </a:r>
                    </a:p>
                  </a:txBody>
                  <a:tcPr marT="45528" marB="45528" anchor="ctr" horzOverflow="overflow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SimSun" panose="02010600030101010101" pitchFamily="2" charset="-122"/>
                          <a:sym typeface="Arial" panose="020B0604020202020204" pitchFamily="34" charset="0"/>
                        </a:defRPr>
                      </a:lvl1pPr>
                      <a:lvl2pPr marL="457200" algn="l" defTabSz="457200" rtl="0" eaLnBrk="1" latinLnBrk="0" hangingPunct="1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SimSun" panose="02010600030101010101" pitchFamily="2" charset="-122"/>
                          <a:sym typeface="Arial" panose="020B0604020202020204" pitchFamily="34" charset="0"/>
                        </a:defRPr>
                      </a:lvl2pPr>
                      <a:lvl3pPr marL="914400" algn="l" defTabSz="4572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SimSun" panose="02010600030101010101" pitchFamily="2" charset="-122"/>
                          <a:sym typeface="Arial" panose="020B0604020202020204" pitchFamily="34" charset="0"/>
                        </a:defRPr>
                      </a:lvl3pPr>
                      <a:lvl4pPr marL="1371600" algn="l" defTabSz="457200" rtl="0" eaLnBrk="1" latinLnBrk="0" hangingPunct="1">
                        <a:spcBef>
                          <a:spcPct val="20000"/>
                        </a:spcBef>
                        <a:defRPr sz="16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SimSun" panose="02010600030101010101" pitchFamily="2" charset="-122"/>
                          <a:sym typeface="Arial" panose="020B0604020202020204" pitchFamily="34" charset="0"/>
                        </a:defRPr>
                      </a:lvl4pPr>
                      <a:lvl5pPr marL="1828800" algn="l" defTabSz="457200" rtl="0" eaLnBrk="1" latinLnBrk="0" hangingPunct="1">
                        <a:spcBef>
                          <a:spcPct val="20000"/>
                        </a:spcBef>
                        <a:defRPr sz="16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SimSun" panose="02010600030101010101" pitchFamily="2" charset="-122"/>
                          <a:sym typeface="Arial" panose="020B0604020202020204" pitchFamily="34" charset="0"/>
                        </a:defRPr>
                      </a:lvl5pPr>
                      <a:lvl6pPr marL="2286000" algn="l" defTabSz="4572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SimSun" panose="02010600030101010101" pitchFamily="2" charset="-122"/>
                          <a:sym typeface="Arial" panose="020B0604020202020204" pitchFamily="34" charset="0"/>
                        </a:defRPr>
                      </a:lvl6pPr>
                      <a:lvl7pPr marL="2743200" algn="l" defTabSz="4572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SimSun" panose="02010600030101010101" pitchFamily="2" charset="-122"/>
                          <a:sym typeface="Arial" panose="020B0604020202020204" pitchFamily="34" charset="0"/>
                        </a:defRPr>
                      </a:lvl7pPr>
                      <a:lvl8pPr marL="3200400" algn="l" defTabSz="4572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SimSun" panose="02010600030101010101" pitchFamily="2" charset="-122"/>
                          <a:sym typeface="Arial" panose="020B0604020202020204" pitchFamily="34" charset="0"/>
                        </a:defRPr>
                      </a:lvl8pPr>
                      <a:lvl9pPr marL="3657600" algn="l" defTabSz="4572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SimSun" panose="02010600030101010101" pitchFamily="2" charset="-122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  <a:sym typeface="MS PGothic" panose="020B0600070205080204" pitchFamily="34" charset="-128"/>
                        </a:rPr>
                        <a:t>8</a:t>
                      </a:r>
                    </a:p>
                  </a:txBody>
                  <a:tcPr marT="45651" marB="45651" anchor="ctr" horzOverflow="overflow"/>
                </a:tc>
                <a:extLst>
                  <a:ext uri="{0D108BD9-81ED-4DB2-BD59-A6C34878D82A}">
                    <a16:rowId xmlns:a16="http://schemas.microsoft.com/office/drawing/2014/main" val="2665389123"/>
                  </a:ext>
                </a:extLst>
              </a:tr>
            </a:tbl>
          </a:graphicData>
        </a:graphic>
      </p:graphicFrame>
      <p:pic>
        <p:nvPicPr>
          <p:cNvPr id="18" name="Picture 1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51524" y="4005598"/>
            <a:ext cx="2839035" cy="1980024"/>
          </a:xfrm>
          <a:prstGeom prst="rect">
            <a:avLst/>
          </a:prstGeom>
        </p:spPr>
      </p:pic>
      <p:pic>
        <p:nvPicPr>
          <p:cNvPr id="6" name="Picture 5" descr="A red truck parked on a dirt road&#10;&#10;AI-generated content may be incorrect.">
            <a:extLst>
              <a:ext uri="{FF2B5EF4-FFF2-40B4-BE49-F238E27FC236}">
                <a16:creationId xmlns:a16="http://schemas.microsoft.com/office/drawing/2014/main" id="{25D4D7A7-00C0-603F-2691-493308E4019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66287" y="4019299"/>
            <a:ext cx="2886663" cy="1966323"/>
          </a:xfrm>
          <a:prstGeom prst="rect">
            <a:avLst/>
          </a:prstGeom>
        </p:spPr>
      </p:pic>
      <p:pic>
        <p:nvPicPr>
          <p:cNvPr id="8" name="Picture 7" descr="A group of ambulances parked on grass&#10;&#10;AI-generated content may be incorrect.">
            <a:extLst>
              <a:ext uri="{FF2B5EF4-FFF2-40B4-BE49-F238E27FC236}">
                <a16:creationId xmlns:a16="http://schemas.microsoft.com/office/drawing/2014/main" id="{DE559A78-4C39-2AFC-AD1F-D7EBF96D6F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8678" y="4019298"/>
            <a:ext cx="2990190" cy="1966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6939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A1DC32-0DBF-EF20-3CE0-9171617B29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>
                <a:solidFill>
                  <a:srgbClr val="002060"/>
                </a:solidFill>
              </a:rPr>
              <a:t>SAFARI-1 OPERATIONAL PERFORMANCE</a:t>
            </a:r>
            <a:r>
              <a:rPr lang="en-US" dirty="0">
                <a:solidFill>
                  <a:srgbClr val="002060"/>
                </a:solidFill>
              </a:rPr>
              <a:t> </a:t>
            </a:r>
            <a:endParaRPr lang="en-ZA" dirty="0">
              <a:solidFill>
                <a:srgbClr val="002060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D00DD8E-70F6-39FA-D236-58E92C83E1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866" y="1045029"/>
            <a:ext cx="8202515" cy="3205208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  <p:sp>
        <p:nvSpPr>
          <p:cNvPr id="4" name="Rectangle 3"/>
          <p:cNvSpPr/>
          <p:nvPr/>
        </p:nvSpPr>
        <p:spPr>
          <a:xfrm>
            <a:off x="122238" y="4250237"/>
            <a:ext cx="8297143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  <a:defRPr/>
            </a:pPr>
            <a:r>
              <a:rPr lang="en-GB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End of </a:t>
            </a:r>
            <a:r>
              <a:rPr lang="en-GB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Q1 (April to June 2025) </a:t>
            </a:r>
            <a:r>
              <a:rPr lang="en-GB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SAFARI-1’s </a:t>
            </a:r>
            <a:r>
              <a:rPr lang="en-GB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operational availability</a:t>
            </a:r>
            <a:r>
              <a:rPr lang="en-GB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was </a:t>
            </a:r>
            <a:r>
              <a:rPr lang="en-GB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73.56 </a:t>
            </a:r>
            <a:r>
              <a:rPr lang="en-GB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days</a:t>
            </a:r>
            <a:r>
              <a:rPr lang="en-GB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against a </a:t>
            </a:r>
            <a:r>
              <a:rPr lang="en-GB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target of </a:t>
            </a:r>
            <a:r>
              <a:rPr lang="en-US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70.76 </a:t>
            </a:r>
            <a:r>
              <a:rPr lang="en-GB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days </a:t>
            </a:r>
            <a:endParaRPr lang="en-GB" sz="16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  <a:defRPr/>
            </a:pPr>
            <a:endParaRPr lang="en-GB" sz="16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  <a:defRPr/>
            </a:pPr>
            <a:r>
              <a:rPr lang="en-GB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Two downtime </a:t>
            </a:r>
            <a:r>
              <a:rPr lang="en-GB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GB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vents </a:t>
            </a:r>
            <a:r>
              <a:rPr lang="en-GB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were experienced in </a:t>
            </a:r>
            <a:r>
              <a:rPr lang="en-GB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Q1, none of which posed a safety or operational challenges for the reactor</a:t>
            </a:r>
          </a:p>
          <a:p>
            <a:pPr marL="285750" lvl="0" indent="-285750">
              <a:buFont typeface="Arial" panose="020B0604020202020204" pitchFamily="34" charset="0"/>
              <a:buChar char="•"/>
              <a:defRPr/>
            </a:pPr>
            <a:endParaRPr lang="en-GB" sz="1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  <a:defRPr/>
            </a:pPr>
            <a:r>
              <a:rPr lang="en-GB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SAFARI-1 </a:t>
            </a:r>
            <a:r>
              <a:rPr lang="en-GB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continues to be a centre of scientific research and technology development and learning that Necsa shares with a wide variety of stakeholders</a:t>
            </a:r>
            <a:endParaRPr lang="en-GB" sz="1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4009" y="1045029"/>
            <a:ext cx="3597478" cy="2401247"/>
          </a:xfrm>
          <a:prstGeom prst="rect">
            <a:avLst/>
          </a:prstGeom>
        </p:spPr>
      </p:pic>
      <p:pic>
        <p:nvPicPr>
          <p:cNvPr id="1026" name="Picture 2" descr="8312e53a-2502-4c5e-bf9e-ccbaa778b3db@ZAFP275"/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4009" y="3735726"/>
            <a:ext cx="3597478" cy="2401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24399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B65EB5B-FA38-EDF4-A1BB-42E67CE21F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1920" y="1459132"/>
            <a:ext cx="5745480" cy="4691632"/>
          </a:xfr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ZA" sz="1600" b="0" dirty="0"/>
              <a:t>Necsa notifies PSIF and the public of the EA application to </a:t>
            </a:r>
            <a:r>
              <a:rPr lang="en-ZA" sz="1600" dirty="0"/>
              <a:t>conduct further studies on the </a:t>
            </a:r>
            <a:r>
              <a:rPr lang="en-ZA" sz="1600" dirty="0" smtClean="0"/>
              <a:t>preferred site for the MPR </a:t>
            </a:r>
            <a:r>
              <a:rPr lang="en-ZA" sz="1600" b="0" dirty="0"/>
              <a:t>at its </a:t>
            </a:r>
            <a:r>
              <a:rPr lang="en-ZA" sz="1600" b="0" dirty="0" err="1"/>
              <a:t>Pelindaba</a:t>
            </a:r>
            <a:r>
              <a:rPr lang="en-ZA" sz="1600" b="0" dirty="0"/>
              <a:t> site.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ZA" sz="1600" b="0" dirty="0"/>
              <a:t>Application will be lodged officially with DFFE on 29 August 2025.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ZA" sz="1600" b="0" dirty="0"/>
              <a:t>Adverts have been placed with </a:t>
            </a:r>
            <a:r>
              <a:rPr lang="en-ZA" sz="1600" b="0" dirty="0" err="1"/>
              <a:t>Komorant</a:t>
            </a:r>
            <a:r>
              <a:rPr lang="en-ZA" sz="1600" b="0" dirty="0"/>
              <a:t>, Tshwane Sun and The Star newspapers to publish on the day.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ZA" sz="1600" b="0" dirty="0"/>
              <a:t>A </a:t>
            </a:r>
            <a:r>
              <a:rPr lang="en-ZA" sz="1600" dirty="0"/>
              <a:t>Public Participation Process </a:t>
            </a:r>
            <a:r>
              <a:rPr lang="en-ZA" sz="1600" b="0" dirty="0"/>
              <a:t>will then be undertaken from </a:t>
            </a:r>
            <a:r>
              <a:rPr lang="en-ZA" sz="1600" dirty="0"/>
              <a:t>29 August </a:t>
            </a:r>
            <a:r>
              <a:rPr lang="en-ZA" sz="1600" dirty="0" smtClean="0"/>
              <a:t>to </a:t>
            </a:r>
            <a:r>
              <a:rPr lang="en-ZA" sz="1600" dirty="0"/>
              <a:t>29 September 2025</a:t>
            </a:r>
            <a:r>
              <a:rPr lang="en-ZA" sz="1600" b="0" dirty="0"/>
              <a:t>. 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ZA" sz="1600" dirty="0"/>
              <a:t>Manyabe Consultancy </a:t>
            </a:r>
            <a:r>
              <a:rPr lang="en-ZA" sz="1600" b="0" dirty="0"/>
              <a:t>appointed as </a:t>
            </a:r>
            <a:r>
              <a:rPr lang="en-ZA" sz="1600" dirty="0"/>
              <a:t>independent practitioners</a:t>
            </a:r>
            <a:r>
              <a:rPr lang="en-ZA" sz="1600" b="0" dirty="0"/>
              <a:t> to oversee the process.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ZA" sz="1600" b="0" dirty="0"/>
              <a:t>Interested and affected parties are requested to register </a:t>
            </a:r>
            <a:r>
              <a:rPr lang="en-US" sz="1600" b="0" dirty="0"/>
              <a:t>and </a:t>
            </a:r>
            <a:r>
              <a:rPr lang="en-US" sz="1600" dirty="0"/>
              <a:t>submit comments before 29 September 2025 </a:t>
            </a:r>
            <a:r>
              <a:rPr lang="en-US" sz="1600" b="0" dirty="0"/>
              <a:t>to shape our shared environmental future.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1600" dirty="0"/>
              <a:t>More info to be made available at Necsa Visitor Centre and on </a:t>
            </a:r>
            <a:r>
              <a:rPr lang="en-US" sz="1600" dirty="0" smtClean="0"/>
              <a:t>the websites</a:t>
            </a:r>
            <a:r>
              <a:rPr lang="en-US" sz="1600" dirty="0" smtClean="0"/>
              <a:t> </a:t>
            </a:r>
            <a:r>
              <a:rPr lang="en-US" sz="1600" dirty="0"/>
              <a:t>– </a:t>
            </a:r>
            <a:r>
              <a:rPr lang="en-US" sz="1600" dirty="0" smtClean="0"/>
              <a:t>www.necsa.co.za </a:t>
            </a:r>
            <a:r>
              <a:rPr lang="en-US" sz="1600" dirty="0"/>
              <a:t>or </a:t>
            </a:r>
            <a:r>
              <a:rPr lang="en-US" sz="1600" dirty="0" smtClean="0">
                <a:solidFill>
                  <a:schemeClr val="bg1"/>
                </a:solidFill>
              </a:rPr>
              <a:t>www.manyabeconsultancy.com</a:t>
            </a:r>
            <a:endParaRPr lang="en-US" sz="1600" dirty="0">
              <a:solidFill>
                <a:schemeClr val="bg1"/>
              </a:solidFill>
            </a:endParaRPr>
          </a:p>
          <a:p>
            <a:endParaRPr lang="en-ZA" sz="1600" b="0" dirty="0"/>
          </a:p>
        </p:txBody>
      </p:sp>
      <p:pic>
        <p:nvPicPr>
          <p:cNvPr id="6" name="Content Placeholder 5" descr="A document with text on it&#10;&#10;AI-generated content may be incorrect.">
            <a:extLst>
              <a:ext uri="{FF2B5EF4-FFF2-40B4-BE49-F238E27FC236}">
                <a16:creationId xmlns:a16="http://schemas.microsoft.com/office/drawing/2014/main" id="{9D4DBE2A-FC24-7649-0F05-E979741E123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8913" y="1053881"/>
            <a:ext cx="5745479" cy="5502135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227433-8500-C2D7-4FA5-4A34902D5A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21920" y="169643"/>
            <a:ext cx="10545762" cy="884238"/>
          </a:xfrm>
        </p:spPr>
        <p:txBody>
          <a:bodyPr/>
          <a:lstStyle/>
          <a:p>
            <a:r>
              <a:rPr lang="en-ZA" dirty="0"/>
              <a:t>MPR </a:t>
            </a:r>
            <a:r>
              <a:rPr lang="en-ZA" dirty="0" smtClean="0"/>
              <a:t>GEOTECHNICAL &amp; SEISMIC SURVEYS ENVIRONMENTAL AUTHORISATION (EA) PROCESS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8135916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A1DC32-0DBF-EF20-3CE0-9171617B29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CONCLUSION</a:t>
            </a:r>
            <a:endParaRPr lang="en-ZA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037420542"/>
              </p:ext>
            </p:extLst>
          </p:nvPr>
        </p:nvGraphicFramePr>
        <p:xfrm>
          <a:off x="-66298" y="744718"/>
          <a:ext cx="12258298" cy="61132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107675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398488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Group xmlns="0bad7830-4db9-4f0d-ae8f-ae28b90d8d67">01_Presentation</Group>
    <Reviewed xmlns="0bad7830-4db9-4f0d-ae8f-ae28b90d8d67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398A247B79BDE4AA8ED6378D9AA4B2B" ma:contentTypeVersion="5" ma:contentTypeDescription="Create a new document." ma:contentTypeScope="" ma:versionID="2119ba7202b07721a1cedfb7048f9ebf">
  <xsd:schema xmlns:xsd="http://www.w3.org/2001/XMLSchema" xmlns:xs="http://www.w3.org/2001/XMLSchema" xmlns:p="http://schemas.microsoft.com/office/2006/metadata/properties" xmlns:ns2="0bad7830-4db9-4f0d-ae8f-ae28b90d8d67" xmlns:ns3="3a405806-c31e-49dc-b765-0b1ede8157c7" targetNamespace="http://schemas.microsoft.com/office/2006/metadata/properties" ma:root="true" ma:fieldsID="f88461699c093cbf6c6c7ca3e39af553" ns2:_="" ns3:_="">
    <xsd:import namespace="0bad7830-4db9-4f0d-ae8f-ae28b90d8d67"/>
    <xsd:import namespace="3a405806-c31e-49dc-b765-0b1ede8157c7"/>
    <xsd:element name="properties">
      <xsd:complexType>
        <xsd:sequence>
          <xsd:element name="documentManagement">
            <xsd:complexType>
              <xsd:all>
                <xsd:element ref="ns2:Reviewed" minOccurs="0"/>
                <xsd:element ref="ns3:SharedWithUsers" minOccurs="0"/>
                <xsd:element ref="ns3:SharedWithDetails" minOccurs="0"/>
                <xsd:element ref="ns2:Group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bad7830-4db9-4f0d-ae8f-ae28b90d8d67" elementFormDefault="qualified">
    <xsd:import namespace="http://schemas.microsoft.com/office/2006/documentManagement/types"/>
    <xsd:import namespace="http://schemas.microsoft.com/office/infopath/2007/PartnerControls"/>
    <xsd:element name="Reviewed" ma:index="8" nillable="true" ma:displayName="Reviewed" ma:description="“TEXT(Created, &quot;yyyy-mm-dd&quot;)”" ma:format="DateOnly" ma:internalName="Reviewed">
      <xsd:simpleType>
        <xsd:restriction base="dms:DateTime"/>
      </xsd:simpleType>
    </xsd:element>
    <xsd:element name="Group" ma:index="11" nillable="true" ma:displayName="Group" ma:internalName="Group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a405806-c31e-49dc-b765-0b1ede8157c7" elementFormDefault="qualified">
    <xsd:import namespace="http://schemas.microsoft.com/office/2006/documentManagement/types"/>
    <xsd:import namespace="http://schemas.microsoft.com/office/infopath/2007/PartnerControls"/>
    <xsd:element name="SharedWithUsers" ma:index="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160DF2F-79FB-43C1-97F0-78415EB13256}">
  <ds:schemaRefs>
    <ds:schemaRef ds:uri="http://purl.org/dc/elements/1.1/"/>
    <ds:schemaRef ds:uri="http://schemas.microsoft.com/office/2006/metadata/properties"/>
    <ds:schemaRef ds:uri="http://purl.org/dc/terms/"/>
    <ds:schemaRef ds:uri="0bad7830-4db9-4f0d-ae8f-ae28b90d8d67"/>
    <ds:schemaRef ds:uri="3a405806-c31e-49dc-b765-0b1ede8157c7"/>
    <ds:schemaRef ds:uri="http://schemas.openxmlformats.org/package/2006/metadata/core-properties"/>
    <ds:schemaRef ds:uri="http://schemas.microsoft.com/office/2006/documentManagement/types"/>
    <ds:schemaRef ds:uri="http://www.w3.org/XML/1998/namespace"/>
    <ds:schemaRef ds:uri="http://purl.org/dc/dcmitype/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906FA811-E0EC-4B7B-8394-B1225A0FD35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835C1E6-C4B5-4005-97A0-C7765D395EA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bad7830-4db9-4f0d-ae8f-ae28b90d8d67"/>
    <ds:schemaRef ds:uri="3a405806-c31e-49dc-b765-0b1ede8157c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3041</TotalTime>
  <Words>1822</Words>
  <Application>Microsoft Office PowerPoint</Application>
  <PresentationFormat>Widescreen</PresentationFormat>
  <Paragraphs>272</Paragraphs>
  <Slides>16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MS PGothic</vt:lpstr>
      <vt:lpstr>Arial</vt:lpstr>
      <vt:lpstr>Calibri</vt:lpstr>
      <vt:lpstr>Times New Roman</vt:lpstr>
      <vt:lpstr>Wingdings</vt:lpstr>
      <vt:lpstr>Office Theme</vt:lpstr>
      <vt:lpstr>6_Office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Alta Steyn</dc:creator>
  <cp:lastModifiedBy>Nto Rikhotso</cp:lastModifiedBy>
  <cp:revision>190</cp:revision>
  <dcterms:created xsi:type="dcterms:W3CDTF">2024-11-08T10:23:14Z</dcterms:created>
  <dcterms:modified xsi:type="dcterms:W3CDTF">2025-08-23T07:41:20Z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0x0101005398A247B79BDE4AA8ED6378D9AA4B2B</vt:lpwstr>
  </property>
  <property fmtid="{D5CDD505-2E9C-101B-9397-08002B2CF9AE}" pid="4" name="_NewReviewCycle">
    <vt:lpwstr/>
  </property>
</Properties>
</file>