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handoutMasterIdLst>
    <p:handoutMasterId r:id="rId15"/>
  </p:handoutMasterIdLst>
  <p:sldIdLst>
    <p:sldId id="256" r:id="rId2"/>
    <p:sldId id="258" r:id="rId3"/>
    <p:sldId id="264" r:id="rId4"/>
    <p:sldId id="271" r:id="rId5"/>
    <p:sldId id="270" r:id="rId6"/>
    <p:sldId id="273" r:id="rId7"/>
    <p:sldId id="274" r:id="rId8"/>
    <p:sldId id="272" r:id="rId9"/>
    <p:sldId id="257" r:id="rId10"/>
    <p:sldId id="269" r:id="rId11"/>
    <p:sldId id="268" r:id="rId12"/>
    <p:sldId id="2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2024" autoAdjust="0"/>
  </p:normalViewPr>
  <p:slideViewPr>
    <p:cSldViewPr snapToGrid="0" showGuides="1">
      <p:cViewPr varScale="1">
        <p:scale>
          <a:sx n="111" d="100"/>
          <a:sy n="111" d="100"/>
        </p:scale>
        <p:origin x="594" y="96"/>
      </p:cViewPr>
      <p:guideLst>
        <p:guide orient="horz" pos="2160"/>
        <p:guide pos="3840"/>
      </p:guideLst>
    </p:cSldViewPr>
  </p:slideViewPr>
  <p:outlineViewPr>
    <p:cViewPr>
      <p:scale>
        <a:sx n="33" d="100"/>
        <a:sy n="33" d="100"/>
      </p:scale>
      <p:origin x="0" y="-1314"/>
    </p:cViewPr>
  </p:outlineViewPr>
  <p:notesTextViewPr>
    <p:cViewPr>
      <p:scale>
        <a:sx n="1" d="1"/>
        <a:sy n="1" d="1"/>
      </p:scale>
      <p:origin x="0" y="0"/>
    </p:cViewPr>
  </p:notesTextViewPr>
  <p:sorterViewPr>
    <p:cViewPr>
      <p:scale>
        <a:sx n="100" d="100"/>
        <a:sy n="100" d="100"/>
      </p:scale>
      <p:origin x="0" y="-6660"/>
    </p:cViewPr>
  </p:sorterViewPr>
  <p:notesViewPr>
    <p:cSldViewPr snapToGrid="0" showGuides="1">
      <p:cViewPr varScale="1">
        <p:scale>
          <a:sx n="52" d="100"/>
          <a:sy n="52" d="100"/>
        </p:scale>
        <p:origin x="307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B48672-BCBC-AB7E-9DDD-882953407F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2DC4239A-A1C3-A2D7-A846-206BA55C81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E59622-884F-43DA-A4AC-CFD1F47C710E}" type="datetimeFigureOut">
              <a:rPr lang="en-GB" smtClean="0"/>
              <a:t>18/06/2026</a:t>
            </a:fld>
            <a:endParaRPr lang="en-GB" dirty="0"/>
          </a:p>
        </p:txBody>
      </p:sp>
      <p:sp>
        <p:nvSpPr>
          <p:cNvPr id="4" name="Footer Placeholder 3">
            <a:extLst>
              <a:ext uri="{FF2B5EF4-FFF2-40B4-BE49-F238E27FC236}">
                <a16:creationId xmlns:a16="http://schemas.microsoft.com/office/drawing/2014/main" id="{147000AC-460B-FFFB-8C9A-22A28D7AA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D820E228-905A-5FFE-8D2E-9BC6A3088C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50264C-3C1B-4BAD-BC30-BF7CE27F32C4}" type="slidenum">
              <a:rPr lang="en-GB" smtClean="0"/>
              <a:t>‹#›</a:t>
            </a:fld>
            <a:endParaRPr lang="en-GB" dirty="0"/>
          </a:p>
        </p:txBody>
      </p:sp>
    </p:spTree>
    <p:extLst>
      <p:ext uri="{BB962C8B-B14F-4D97-AF65-F5344CB8AC3E}">
        <p14:creationId xmlns:p14="http://schemas.microsoft.com/office/powerpoint/2010/main" val="24780758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0221EB-BC47-4E69-B968-7C31AF22AC1B}" type="datetimeFigureOut">
              <a:rPr lang="en-US" smtClean="0"/>
              <a:t>6/18/2026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5B6D84-6125-4DEF-8FC7-D94130756C0C}" type="slidenum">
              <a:rPr lang="en-US" smtClean="0"/>
              <a:t>‹#›</a:t>
            </a:fld>
            <a:endParaRPr lang="en-US" dirty="0"/>
          </a:p>
        </p:txBody>
      </p:sp>
    </p:spTree>
    <p:extLst>
      <p:ext uri="{BB962C8B-B14F-4D97-AF65-F5344CB8AC3E}">
        <p14:creationId xmlns:p14="http://schemas.microsoft.com/office/powerpoint/2010/main" val="185452671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hyperlink" Target="https://twitter.com/NucRegSA" TargetMode="External"/><Relationship Id="rId3" Type="http://schemas.openxmlformats.org/officeDocument/2006/relationships/image" Target="../media/image2.jpeg"/><Relationship Id="rId7" Type="http://schemas.openxmlformats.org/officeDocument/2006/relationships/hyperlink" Target="mailto:enquiry@nnr.co.za"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hyperlink" Target="http://www.nnr.co.za/" TargetMode="External"/><Relationship Id="rId5" Type="http://schemas.openxmlformats.org/officeDocument/2006/relationships/image" Target="../media/image3.png"/><Relationship Id="rId4" Type="http://schemas.openxmlformats.org/officeDocument/2006/relationships/image" Target="../media/image5.svg"/><Relationship Id="rId9" Type="http://schemas.openxmlformats.org/officeDocument/2006/relationships/hyperlink" Target="https://www.facebook.com/nnr.co.za"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alphaModFix amt="95000"/>
            <a:lum/>
          </a:blip>
          <a:srcRect/>
          <a:stretch>
            <a:fillRect/>
          </a:stretch>
        </a:blipFill>
        <a:effectLst/>
      </p:bgPr>
    </p:bg>
    <p:spTree>
      <p:nvGrpSpPr>
        <p:cNvPr id="1" name=""/>
        <p:cNvGrpSpPr/>
        <p:nvPr/>
      </p:nvGrpSpPr>
      <p:grpSpPr>
        <a:xfrm>
          <a:off x="0" y="0"/>
          <a:ext cx="0" cy="0"/>
          <a:chOff x="0" y="0"/>
          <a:chExt cx="0" cy="0"/>
        </a:xfrm>
      </p:grpSpPr>
      <p:pic>
        <p:nvPicPr>
          <p:cNvPr id="15" name="Picture 14" descr="A picture containing outdoor&#10;&#10;Description automatically generated">
            <a:extLst>
              <a:ext uri="{FF2B5EF4-FFF2-40B4-BE49-F238E27FC236}">
                <a16:creationId xmlns:a16="http://schemas.microsoft.com/office/drawing/2014/main" id="{34BE1C41-6140-495A-A414-F033680957D2}"/>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t="92222"/>
          <a:stretch/>
        </p:blipFill>
        <p:spPr>
          <a:xfrm>
            <a:off x="0" y="6324600"/>
            <a:ext cx="12192000" cy="533400"/>
          </a:xfrm>
          <a:prstGeom prst="rect">
            <a:avLst/>
          </a:prstGeom>
        </p:spPr>
      </p:pic>
      <p:sp>
        <p:nvSpPr>
          <p:cNvPr id="2" name="Title 1">
            <a:extLst>
              <a:ext uri="{FF2B5EF4-FFF2-40B4-BE49-F238E27FC236}">
                <a16:creationId xmlns:a16="http://schemas.microsoft.com/office/drawing/2014/main" id="{2DC0C047-67F7-480A-A527-D0713B53A948}"/>
              </a:ext>
            </a:extLst>
          </p:cNvPr>
          <p:cNvSpPr>
            <a:spLocks noGrp="1"/>
          </p:cNvSpPr>
          <p:nvPr>
            <p:ph type="ctrTitle" hasCustomPrompt="1"/>
          </p:nvPr>
        </p:nvSpPr>
        <p:spPr>
          <a:xfrm>
            <a:off x="609600" y="2067389"/>
            <a:ext cx="10972800" cy="867899"/>
          </a:xfrm>
        </p:spPr>
        <p:txBody>
          <a:bodyPr anchor="t">
            <a:normAutofit/>
          </a:bodyPr>
          <a:lstStyle>
            <a:lvl1pPr algn="ctr">
              <a:defRPr sz="4000">
                <a:solidFill>
                  <a:schemeClr val="accent1">
                    <a:lumMod val="75000"/>
                  </a:schemeClr>
                </a:solidFill>
                <a:latin typeface="Museo 700" panose="02000000000000000000" pitchFamily="50" charset="0"/>
              </a:defRPr>
            </a:lvl1pPr>
          </a:lstStyle>
          <a:p>
            <a:r>
              <a:rPr lang="en-US" dirty="0"/>
              <a:t>Strategic Plan 2025</a:t>
            </a:r>
          </a:p>
        </p:txBody>
      </p:sp>
      <p:sp>
        <p:nvSpPr>
          <p:cNvPr id="3" name="Subtitle 2">
            <a:extLst>
              <a:ext uri="{FF2B5EF4-FFF2-40B4-BE49-F238E27FC236}">
                <a16:creationId xmlns:a16="http://schemas.microsoft.com/office/drawing/2014/main" id="{79A54D79-029B-4FC5-8888-FE339C9179BF}"/>
              </a:ext>
            </a:extLst>
          </p:cNvPr>
          <p:cNvSpPr>
            <a:spLocks noGrp="1"/>
          </p:cNvSpPr>
          <p:nvPr>
            <p:ph type="subTitle" idx="1" hasCustomPrompt="1"/>
          </p:nvPr>
        </p:nvSpPr>
        <p:spPr>
          <a:xfrm>
            <a:off x="609600" y="2935288"/>
            <a:ext cx="10972800" cy="1292529"/>
          </a:xfrm>
        </p:spPr>
        <p:txBody>
          <a:bodyPr>
            <a:normAutofit/>
          </a:bodyPr>
          <a:lstStyle>
            <a:lvl1pPr marL="0" indent="0" algn="ctr">
              <a:buNone/>
              <a:defRPr sz="32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to the Parliamentary Portfolio </a:t>
            </a:r>
          </a:p>
          <a:p>
            <a:r>
              <a:rPr lang="en-US" dirty="0"/>
              <a:t>Committee on Energy.</a:t>
            </a:r>
          </a:p>
        </p:txBody>
      </p:sp>
      <p:sp>
        <p:nvSpPr>
          <p:cNvPr id="4" name="Date Placeholder 3">
            <a:extLst>
              <a:ext uri="{FF2B5EF4-FFF2-40B4-BE49-F238E27FC236}">
                <a16:creationId xmlns:a16="http://schemas.microsoft.com/office/drawing/2014/main" id="{C2A0093A-E0F2-448C-98BF-54916F5F333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2F0728A-90A7-4F15-89E9-60F7A5DC21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E49FDC-BF59-4460-A9A2-1A2D96F5D683}"/>
              </a:ext>
            </a:extLst>
          </p:cNvPr>
          <p:cNvSpPr>
            <a:spLocks noGrp="1"/>
          </p:cNvSpPr>
          <p:nvPr>
            <p:ph type="sldNum" sz="quarter" idx="12"/>
          </p:nvPr>
        </p:nvSpPr>
        <p:spPr/>
        <p:txBody>
          <a:bodyPr/>
          <a:lstStyle/>
          <a:p>
            <a:fld id="{62B30900-D744-4EA3-BE04-D9335B37CC9C}" type="slidenum">
              <a:rPr lang="en-US" smtClean="0"/>
              <a:t>‹#›</a:t>
            </a:fld>
            <a:endParaRPr lang="en-US" dirty="0"/>
          </a:p>
        </p:txBody>
      </p:sp>
      <p:sp>
        <p:nvSpPr>
          <p:cNvPr id="12" name="Picture Placeholder 11">
            <a:extLst>
              <a:ext uri="{FF2B5EF4-FFF2-40B4-BE49-F238E27FC236}">
                <a16:creationId xmlns:a16="http://schemas.microsoft.com/office/drawing/2014/main" id="{F70F81C2-1216-4F72-82BC-715DEBA48817}"/>
              </a:ext>
            </a:extLst>
          </p:cNvPr>
          <p:cNvSpPr>
            <a:spLocks noGrp="1"/>
          </p:cNvSpPr>
          <p:nvPr>
            <p:ph type="pic" sz="quarter" idx="13"/>
          </p:nvPr>
        </p:nvSpPr>
        <p:spPr>
          <a:xfrm>
            <a:off x="609600" y="571500"/>
            <a:ext cx="3900488" cy="1792288"/>
          </a:xfrm>
        </p:spPr>
        <p:txBody>
          <a:bodyPr/>
          <a:lstStyle>
            <a:lvl1pPr marL="0" indent="0">
              <a:buNone/>
              <a:defRPr/>
            </a:lvl1pPr>
          </a:lstStyle>
          <a:p>
            <a:r>
              <a:rPr lang="en-US" dirty="0"/>
              <a:t>Click icon to add picture</a:t>
            </a:r>
          </a:p>
        </p:txBody>
      </p:sp>
      <p:pic>
        <p:nvPicPr>
          <p:cNvPr id="14" name="Picture 13" descr="Logo, company name&#10;&#10;Description automatically generated">
            <a:extLst>
              <a:ext uri="{FF2B5EF4-FFF2-40B4-BE49-F238E27FC236}">
                <a16:creationId xmlns:a16="http://schemas.microsoft.com/office/drawing/2014/main" id="{94F57809-6E03-47AD-A92E-6384BEBB5D6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123" y="0"/>
            <a:ext cx="4657380" cy="2630184"/>
          </a:xfrm>
          <a:prstGeom prst="rect">
            <a:avLst/>
          </a:prstGeom>
        </p:spPr>
      </p:pic>
      <p:sp>
        <p:nvSpPr>
          <p:cNvPr id="16" name="Rectangle 15">
            <a:extLst>
              <a:ext uri="{FF2B5EF4-FFF2-40B4-BE49-F238E27FC236}">
                <a16:creationId xmlns:a16="http://schemas.microsoft.com/office/drawing/2014/main" id="{9C7EDC67-AD44-4097-92EA-54EE9F7CA993}"/>
              </a:ext>
            </a:extLst>
          </p:cNvPr>
          <p:cNvSpPr/>
          <p:nvPr userDrawn="1"/>
        </p:nvSpPr>
        <p:spPr>
          <a:xfrm>
            <a:off x="1" y="6373070"/>
            <a:ext cx="12192000" cy="369332"/>
          </a:xfrm>
          <a:prstGeom prst="rect">
            <a:avLst/>
          </a:prstGeom>
        </p:spPr>
        <p:txBody>
          <a:bodyPr wrap="square">
            <a:spAutoFit/>
          </a:bodyPr>
          <a:lstStyle/>
          <a:p>
            <a:pPr algn="ctr"/>
            <a:r>
              <a:rPr lang="en-ZA" dirty="0">
                <a:solidFill>
                  <a:schemeClr val="bg2"/>
                </a:solidFill>
                <a:latin typeface="Museo Sans 300" panose="02000000000000000000" pitchFamily="2" charset="77"/>
              </a:rPr>
              <a:t>Protecting people, property and the </a:t>
            </a:r>
            <a:r>
              <a:rPr lang="en-ZA" dirty="0">
                <a:solidFill>
                  <a:schemeClr val="bg1"/>
                </a:solidFill>
                <a:latin typeface="Museo Sans 300" panose="02000000000000000000" pitchFamily="2" charset="77"/>
              </a:rPr>
              <a:t>environment</a:t>
            </a:r>
            <a:r>
              <a:rPr lang="en-ZA" dirty="0">
                <a:solidFill>
                  <a:schemeClr val="bg2"/>
                </a:solidFill>
                <a:latin typeface="Museo Sans 300" panose="02000000000000000000" pitchFamily="2" charset="77"/>
              </a:rPr>
              <a:t>.</a:t>
            </a:r>
          </a:p>
        </p:txBody>
      </p:sp>
    </p:spTree>
    <p:extLst>
      <p:ext uri="{BB962C8B-B14F-4D97-AF65-F5344CB8AC3E}">
        <p14:creationId xmlns:p14="http://schemas.microsoft.com/office/powerpoint/2010/main" val="2086582951"/>
      </p:ext>
    </p:extLst>
  </p:cSld>
  <p:clrMapOvr>
    <a:masterClrMapping/>
  </p:clrMapOvr>
  <p:extLst>
    <p:ext uri="{DCECCB84-F9BA-43D5-87BE-67443E8EF086}">
      <p15:sldGuideLst xmlns:p15="http://schemas.microsoft.com/office/powerpoint/2012/main">
        <p15:guide id="1" orient="horz" pos="3960" userDrawn="1">
          <p15:clr>
            <a:srgbClr val="FBAE40"/>
          </p15:clr>
        </p15:guide>
        <p15:guide id="2" pos="3840" userDrawn="1">
          <p15:clr>
            <a:srgbClr val="FBAE40"/>
          </p15:clr>
        </p15:guide>
        <p15:guide id="3" pos="384" userDrawn="1">
          <p15:clr>
            <a:srgbClr val="FBAE40"/>
          </p15:clr>
        </p15:guide>
        <p15:guide id="4" pos="7296" userDrawn="1">
          <p15:clr>
            <a:srgbClr val="FBAE40"/>
          </p15:clr>
        </p15:guide>
        <p15:guide id="5" orient="horz" pos="3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alphaModFix amt="95000"/>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64B9E3-0451-4565-ABD2-1FEC2FA25528}"/>
              </a:ext>
            </a:extLst>
          </p:cNvPr>
          <p:cNvSpPr>
            <a:spLocks noGrp="1"/>
          </p:cNvSpPr>
          <p:nvPr>
            <p:ph idx="1" hasCustomPrompt="1"/>
          </p:nvPr>
        </p:nvSpPr>
        <p:spPr>
          <a:xfrm>
            <a:off x="838200" y="1202076"/>
            <a:ext cx="10515600" cy="4974888"/>
          </a:xfrm>
        </p:spPr>
        <p:txBody>
          <a:bodyPr>
            <a:normAutofit/>
          </a:bodyPr>
          <a:lstStyle>
            <a:lvl1pPr marL="0" indent="0">
              <a:lnSpc>
                <a:spcPct val="150000"/>
              </a:lnSpc>
              <a:buNone/>
              <a:defRPr sz="2400"/>
            </a:lvl1pPr>
          </a:lstStyle>
          <a:p>
            <a:pPr marL="342900" indent="-342900" algn="just">
              <a:buFont typeface="Arial" panose="020B0604020202020204" pitchFamily="34" charset="0"/>
              <a:buChar char="•"/>
            </a:pPr>
            <a:r>
              <a:rPr lang="en-US" sz="2400" dirty="0">
                <a:latin typeface="Arial" panose="020B0604020202020204" pitchFamily="34" charset="0"/>
                <a:cs typeface="Arial" panose="020B0604020202020204" pitchFamily="34" charset="0"/>
              </a:rPr>
              <a:t>The National Nuclear Regulator (NNR) is a public entity which is established and governed in terms of Section 3 of the National Nuclear Regulator Act, (Act No. 47 of 1999). </a:t>
            </a:r>
          </a:p>
          <a:p>
            <a:pPr marL="342900" marR="0" lvl="0" indent="-3429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lang="en-US" sz="2400" dirty="0">
                <a:latin typeface="Arial" panose="020B0604020202020204" pitchFamily="34" charset="0"/>
                <a:cs typeface="Arial" panose="020B0604020202020204" pitchFamily="34" charset="0"/>
              </a:rPr>
              <a:t>The NNR’s mission is to provide and maintain an effective national regulatory framework through innovation in the protection of persons, property and the environment against radiation damage. </a:t>
            </a:r>
          </a:p>
          <a:p>
            <a:pPr marL="342900" indent="-342900" algn="just">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
        <p:nvSpPr>
          <p:cNvPr id="11" name="Title 10">
            <a:extLst>
              <a:ext uri="{FF2B5EF4-FFF2-40B4-BE49-F238E27FC236}">
                <a16:creationId xmlns:a16="http://schemas.microsoft.com/office/drawing/2014/main" id="{37E7F792-174F-421C-91D2-5475C2662D15}"/>
              </a:ext>
            </a:extLst>
          </p:cNvPr>
          <p:cNvSpPr>
            <a:spLocks noGrp="1"/>
          </p:cNvSpPr>
          <p:nvPr>
            <p:ph type="title" hasCustomPrompt="1"/>
          </p:nvPr>
        </p:nvSpPr>
        <p:spPr>
          <a:xfrm>
            <a:off x="838200" y="0"/>
            <a:ext cx="10515600" cy="1325563"/>
          </a:xfrm>
        </p:spPr>
        <p:txBody>
          <a:bodyPr>
            <a:normAutofit/>
          </a:bodyPr>
          <a:lstStyle>
            <a:lvl1pPr algn="ctr">
              <a:defRPr sz="4000">
                <a:solidFill>
                  <a:schemeClr val="bg1"/>
                </a:solidFill>
                <a:latin typeface="Museo 700" panose="02000000000000000000" pitchFamily="50" charset="0"/>
              </a:defRPr>
            </a:lvl1pPr>
          </a:lstStyle>
          <a:p>
            <a:r>
              <a:rPr lang="en-US" dirty="0"/>
              <a:t>Heading</a:t>
            </a:r>
          </a:p>
        </p:txBody>
      </p:sp>
      <p:sp>
        <p:nvSpPr>
          <p:cNvPr id="17" name="Date Placeholder 16">
            <a:extLst>
              <a:ext uri="{FF2B5EF4-FFF2-40B4-BE49-F238E27FC236}">
                <a16:creationId xmlns:a16="http://schemas.microsoft.com/office/drawing/2014/main" id="{676BE777-0BE7-435B-A4F0-AB928C9623CE}"/>
              </a:ext>
            </a:extLst>
          </p:cNvPr>
          <p:cNvSpPr>
            <a:spLocks noGrp="1"/>
          </p:cNvSpPr>
          <p:nvPr>
            <p:ph type="dt" sz="half" idx="10"/>
          </p:nvPr>
        </p:nvSpPr>
        <p:spPr/>
        <p:txBody>
          <a:bodyPr/>
          <a:lstStyle/>
          <a:p>
            <a:endParaRPr lang="en-US" dirty="0"/>
          </a:p>
        </p:txBody>
      </p:sp>
      <p:sp>
        <p:nvSpPr>
          <p:cNvPr id="18" name="Footer Placeholder 17">
            <a:extLst>
              <a:ext uri="{FF2B5EF4-FFF2-40B4-BE49-F238E27FC236}">
                <a16:creationId xmlns:a16="http://schemas.microsoft.com/office/drawing/2014/main" id="{55FE59A1-4587-4FF3-A3A6-92F2BA38B0ED}"/>
              </a:ext>
            </a:extLst>
          </p:cNvPr>
          <p:cNvSpPr>
            <a:spLocks noGrp="1"/>
          </p:cNvSpPr>
          <p:nvPr>
            <p:ph type="ftr" sz="quarter" idx="11"/>
          </p:nvPr>
        </p:nvSpPr>
        <p:spPr/>
        <p:txBody>
          <a:bodyPr/>
          <a:lstStyle/>
          <a:p>
            <a:endParaRPr lang="en-US" dirty="0"/>
          </a:p>
        </p:txBody>
      </p:sp>
      <p:sp>
        <p:nvSpPr>
          <p:cNvPr id="2" name="Slide Number Placeholder 5">
            <a:extLst>
              <a:ext uri="{FF2B5EF4-FFF2-40B4-BE49-F238E27FC236}">
                <a16:creationId xmlns:a16="http://schemas.microsoft.com/office/drawing/2014/main" id="{FAF1C80A-0D86-7702-618E-D1FECF1BB7BB}"/>
              </a:ext>
            </a:extLst>
          </p:cNvPr>
          <p:cNvSpPr>
            <a:spLocks noGrp="1"/>
          </p:cNvSpPr>
          <p:nvPr>
            <p:ph type="sldNum" sz="quarter" idx="12"/>
          </p:nvPr>
        </p:nvSpPr>
        <p:spPr>
          <a:xfrm>
            <a:off x="8610600" y="6356350"/>
            <a:ext cx="2743200" cy="365125"/>
          </a:xfrm>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30094269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orient="horz" pos="936" userDrawn="1">
          <p15:clr>
            <a:srgbClr val="FBAE40"/>
          </p15:clr>
        </p15:guide>
        <p15:guide id="6" orient="horz" pos="391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81C03-334A-42F0-8ACD-F6C3FA706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58FB42-B753-4672-BC5A-176901C719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85DD02-532A-44FF-8AB4-9CB9BEFC39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A71571-C024-4FD4-8BD5-F24F013B1D1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0572E52-71E2-48ED-8293-44F0F0FD63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5007B8B-C2D0-44CD-8184-C903E88F4003}"/>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320817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777D-00ED-472D-8466-421E272297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51AB69-09EF-4D43-8145-978ECDAAC8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A1B05C-DBE6-4147-86A9-2C0A3341B1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53F56F-5C1F-4B71-B7DC-52521A2975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5B8612-77D2-4877-904C-208C94B5C9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B7ADDA-EE6B-4A9E-95E2-855A3B6CC7CC}"/>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B27BC1BC-7BEB-4B15-81A2-31D22114871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17EBC8F-66B2-4E3A-8545-710C8AAAF0BD}"/>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1170358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FC180-C9EF-4683-91A6-3E278BDEB7B8}"/>
              </a:ext>
            </a:extLst>
          </p:cNvPr>
          <p:cNvSpPr>
            <a:spLocks noGrp="1"/>
          </p:cNvSpPr>
          <p:nvPr>
            <p:ph type="title" hasCustomPrompt="1"/>
          </p:nvPr>
        </p:nvSpPr>
        <p:spPr>
          <a:xfrm>
            <a:off x="838200" y="365125"/>
            <a:ext cx="10515600" cy="685753"/>
          </a:xfrm>
        </p:spPr>
        <p:txBody>
          <a:bodyPr anchor="t">
            <a:normAutofit/>
          </a:bodyPr>
          <a:lstStyle>
            <a:lvl1pPr algn="ctr">
              <a:defRPr sz="4000">
                <a:solidFill>
                  <a:schemeClr val="accent1">
                    <a:lumMod val="75000"/>
                  </a:schemeClr>
                </a:solidFill>
              </a:defRPr>
            </a:lvl1pPr>
          </a:lstStyle>
          <a:p>
            <a:r>
              <a:rPr lang="en-US" dirty="0"/>
              <a:t>Heading for picture or graph</a:t>
            </a:r>
          </a:p>
        </p:txBody>
      </p:sp>
      <p:pic>
        <p:nvPicPr>
          <p:cNvPr id="10" name="Picture 9" descr="A picture containing outdoor&#10;&#10;Description automatically generated">
            <a:extLst>
              <a:ext uri="{FF2B5EF4-FFF2-40B4-BE49-F238E27FC236}">
                <a16:creationId xmlns:a16="http://schemas.microsoft.com/office/drawing/2014/main" id="{DA7290E8-6BC9-431C-902E-688CA696EF43}"/>
              </a:ext>
            </a:extLst>
          </p:cNvPr>
          <p:cNvPicPr>
            <a:picLocks noChangeAspect="1"/>
          </p:cNvPicPr>
          <p:nvPr userDrawn="1"/>
        </p:nvPicPr>
        <p:blipFill rotWithShape="1">
          <a:blip r:embed="rId2">
            <a:alphaModFix/>
            <a:extLst>
              <a:ext uri="{28A0092B-C50C-407E-A947-70E740481C1C}">
                <a14:useLocalDpi xmlns:a14="http://schemas.microsoft.com/office/drawing/2010/main" val="0"/>
              </a:ext>
            </a:extLst>
          </a:blip>
          <a:srcRect t="92222"/>
          <a:stretch/>
        </p:blipFill>
        <p:spPr>
          <a:xfrm>
            <a:off x="-1" y="6336674"/>
            <a:ext cx="12192000" cy="533400"/>
          </a:xfrm>
          <a:prstGeom prst="rect">
            <a:avLst/>
          </a:prstGeom>
        </p:spPr>
      </p:pic>
      <p:pic>
        <p:nvPicPr>
          <p:cNvPr id="8" name="Graphic 7">
            <a:extLst>
              <a:ext uri="{FF2B5EF4-FFF2-40B4-BE49-F238E27FC236}">
                <a16:creationId xmlns:a16="http://schemas.microsoft.com/office/drawing/2014/main" id="{89008C95-A113-48A0-9790-902607B7688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8944" y="6373110"/>
            <a:ext cx="1065056" cy="416827"/>
          </a:xfrm>
          <a:prstGeom prst="rect">
            <a:avLst/>
          </a:prstGeom>
        </p:spPr>
      </p:pic>
      <p:sp>
        <p:nvSpPr>
          <p:cNvPr id="9" name="Rectangle 8">
            <a:extLst>
              <a:ext uri="{FF2B5EF4-FFF2-40B4-BE49-F238E27FC236}">
                <a16:creationId xmlns:a16="http://schemas.microsoft.com/office/drawing/2014/main" id="{7460C518-9312-4370-9B79-713C2D234CC0}"/>
              </a:ext>
            </a:extLst>
          </p:cNvPr>
          <p:cNvSpPr/>
          <p:nvPr userDrawn="1"/>
        </p:nvSpPr>
        <p:spPr>
          <a:xfrm>
            <a:off x="458944" y="6405688"/>
            <a:ext cx="11199656" cy="369332"/>
          </a:xfrm>
          <a:prstGeom prst="rect">
            <a:avLst/>
          </a:prstGeom>
        </p:spPr>
        <p:txBody>
          <a:bodyPr wrap="square">
            <a:spAutoFit/>
          </a:bodyPr>
          <a:lstStyle/>
          <a:p>
            <a:pPr algn="ctr"/>
            <a:r>
              <a:rPr lang="en-ZA" dirty="0">
                <a:solidFill>
                  <a:schemeClr val="bg2"/>
                </a:solidFill>
                <a:latin typeface="Museo Sans 300" panose="02000000000000000000" pitchFamily="2" charset="77"/>
              </a:rPr>
              <a:t>Protecting people, property and the </a:t>
            </a:r>
            <a:r>
              <a:rPr lang="en-ZA" dirty="0">
                <a:solidFill>
                  <a:schemeClr val="bg1"/>
                </a:solidFill>
                <a:latin typeface="Museo Sans 300" panose="02000000000000000000" pitchFamily="2" charset="77"/>
              </a:rPr>
              <a:t>environment</a:t>
            </a:r>
            <a:r>
              <a:rPr lang="en-ZA" dirty="0">
                <a:solidFill>
                  <a:schemeClr val="bg2"/>
                </a:solidFill>
                <a:latin typeface="Museo Sans 300" panose="02000000000000000000" pitchFamily="2" charset="77"/>
              </a:rPr>
              <a:t>.</a:t>
            </a:r>
          </a:p>
        </p:txBody>
      </p:sp>
      <p:sp>
        <p:nvSpPr>
          <p:cNvPr id="3" name="Slide Number Placeholder 5">
            <a:extLst>
              <a:ext uri="{FF2B5EF4-FFF2-40B4-BE49-F238E27FC236}">
                <a16:creationId xmlns:a16="http://schemas.microsoft.com/office/drawing/2014/main" id="{C01F4BF4-B9EF-AD56-5F1E-EEAF726DF723}"/>
              </a:ext>
            </a:extLst>
          </p:cNvPr>
          <p:cNvSpPr>
            <a:spLocks noGrp="1"/>
          </p:cNvSpPr>
          <p:nvPr>
            <p:ph type="sldNum" sz="quarter" idx="12"/>
          </p:nvPr>
        </p:nvSpPr>
        <p:spPr>
          <a:xfrm>
            <a:off x="8610600" y="6356350"/>
            <a:ext cx="2743200" cy="365125"/>
          </a:xfrm>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3083752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DA0FD8-D404-4350-9630-2C7995553F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DAFC180-C9EF-4683-91A6-3E278BDEB7B8}"/>
              </a:ext>
            </a:extLst>
          </p:cNvPr>
          <p:cNvSpPr>
            <a:spLocks noGrp="1"/>
          </p:cNvSpPr>
          <p:nvPr>
            <p:ph type="title" hasCustomPrompt="1"/>
          </p:nvPr>
        </p:nvSpPr>
        <p:spPr>
          <a:xfrm>
            <a:off x="627798" y="2497541"/>
            <a:ext cx="10890912" cy="931460"/>
          </a:xfrm>
        </p:spPr>
        <p:txBody>
          <a:bodyPr anchor="t">
            <a:normAutofit/>
          </a:bodyPr>
          <a:lstStyle>
            <a:lvl1pPr algn="ctr">
              <a:defRPr sz="4000">
                <a:solidFill>
                  <a:schemeClr val="accent1">
                    <a:lumMod val="75000"/>
                  </a:schemeClr>
                </a:solidFill>
              </a:defRPr>
            </a:lvl1pPr>
          </a:lstStyle>
          <a:p>
            <a:r>
              <a:rPr lang="en-US" dirty="0"/>
              <a:t>Thank you</a:t>
            </a:r>
          </a:p>
        </p:txBody>
      </p:sp>
      <p:pic>
        <p:nvPicPr>
          <p:cNvPr id="10" name="Picture 9" descr="A picture containing outdoor&#10;&#10;Description automatically generated">
            <a:extLst>
              <a:ext uri="{FF2B5EF4-FFF2-40B4-BE49-F238E27FC236}">
                <a16:creationId xmlns:a16="http://schemas.microsoft.com/office/drawing/2014/main" id="{DA7290E8-6BC9-431C-902E-688CA696EF43}"/>
              </a:ext>
            </a:extLst>
          </p:cNvPr>
          <p:cNvPicPr>
            <a:picLocks noChangeAspect="1"/>
          </p:cNvPicPr>
          <p:nvPr userDrawn="1"/>
        </p:nvPicPr>
        <p:blipFill rotWithShape="1">
          <a:blip r:embed="rId3">
            <a:alphaModFix/>
            <a:extLst>
              <a:ext uri="{28A0092B-C50C-407E-A947-70E740481C1C}">
                <a14:useLocalDpi xmlns:a14="http://schemas.microsoft.com/office/drawing/2010/main" val="0"/>
              </a:ext>
            </a:extLst>
          </a:blip>
          <a:srcRect t="92222"/>
          <a:stretch/>
        </p:blipFill>
        <p:spPr>
          <a:xfrm>
            <a:off x="-1" y="6336674"/>
            <a:ext cx="12192000" cy="533400"/>
          </a:xfrm>
          <a:prstGeom prst="rect">
            <a:avLst/>
          </a:prstGeom>
        </p:spPr>
      </p:pic>
      <p:pic>
        <p:nvPicPr>
          <p:cNvPr id="8" name="Graphic 7">
            <a:extLst>
              <a:ext uri="{FF2B5EF4-FFF2-40B4-BE49-F238E27FC236}">
                <a16:creationId xmlns:a16="http://schemas.microsoft.com/office/drawing/2014/main" id="{89008C95-A113-48A0-9790-902607B7688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944" y="6373110"/>
            <a:ext cx="1065056" cy="416827"/>
          </a:xfrm>
          <a:prstGeom prst="rect">
            <a:avLst/>
          </a:prstGeom>
        </p:spPr>
      </p:pic>
      <p:sp>
        <p:nvSpPr>
          <p:cNvPr id="9" name="Rectangle 8">
            <a:extLst>
              <a:ext uri="{FF2B5EF4-FFF2-40B4-BE49-F238E27FC236}">
                <a16:creationId xmlns:a16="http://schemas.microsoft.com/office/drawing/2014/main" id="{7460C518-9312-4370-9B79-713C2D234CC0}"/>
              </a:ext>
            </a:extLst>
          </p:cNvPr>
          <p:cNvSpPr/>
          <p:nvPr userDrawn="1"/>
        </p:nvSpPr>
        <p:spPr>
          <a:xfrm>
            <a:off x="458944" y="6405688"/>
            <a:ext cx="11199656" cy="369332"/>
          </a:xfrm>
          <a:prstGeom prst="rect">
            <a:avLst/>
          </a:prstGeom>
        </p:spPr>
        <p:txBody>
          <a:bodyPr wrap="square">
            <a:spAutoFit/>
          </a:bodyPr>
          <a:lstStyle/>
          <a:p>
            <a:pPr algn="ctr"/>
            <a:r>
              <a:rPr lang="en-ZA" dirty="0">
                <a:solidFill>
                  <a:schemeClr val="bg2"/>
                </a:solidFill>
                <a:latin typeface="Museo Sans 300" panose="02000000000000000000" pitchFamily="2" charset="77"/>
              </a:rPr>
              <a:t>Protecting people, property and the </a:t>
            </a:r>
            <a:r>
              <a:rPr lang="en-ZA" dirty="0">
                <a:solidFill>
                  <a:schemeClr val="bg1"/>
                </a:solidFill>
                <a:latin typeface="Museo Sans 300" panose="02000000000000000000" pitchFamily="2" charset="77"/>
              </a:rPr>
              <a:t>environment</a:t>
            </a:r>
            <a:r>
              <a:rPr lang="en-ZA" dirty="0">
                <a:solidFill>
                  <a:schemeClr val="bg2"/>
                </a:solidFill>
                <a:latin typeface="Museo Sans 300" panose="02000000000000000000" pitchFamily="2" charset="77"/>
              </a:rPr>
              <a:t>.</a:t>
            </a:r>
          </a:p>
        </p:txBody>
      </p:sp>
      <p:pic>
        <p:nvPicPr>
          <p:cNvPr id="11" name="Picture 10" descr="Logo, company name&#10;&#10;Description automatically generated">
            <a:extLst>
              <a:ext uri="{FF2B5EF4-FFF2-40B4-BE49-F238E27FC236}">
                <a16:creationId xmlns:a16="http://schemas.microsoft.com/office/drawing/2014/main" id="{06698E77-622D-4848-9773-4049EC31FC1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123" y="0"/>
            <a:ext cx="4657380" cy="2630184"/>
          </a:xfrm>
          <a:prstGeom prst="rect">
            <a:avLst/>
          </a:prstGeom>
        </p:spPr>
      </p:pic>
      <p:sp>
        <p:nvSpPr>
          <p:cNvPr id="13" name="Title 1">
            <a:extLst>
              <a:ext uri="{FF2B5EF4-FFF2-40B4-BE49-F238E27FC236}">
                <a16:creationId xmlns:a16="http://schemas.microsoft.com/office/drawing/2014/main" id="{7376A5B4-53A8-4C9E-A9EF-2AF920859BBF}"/>
              </a:ext>
            </a:extLst>
          </p:cNvPr>
          <p:cNvSpPr txBox="1">
            <a:spLocks/>
          </p:cNvSpPr>
          <p:nvPr userDrawn="1"/>
        </p:nvSpPr>
        <p:spPr>
          <a:xfrm>
            <a:off x="627798" y="4010983"/>
            <a:ext cx="11022531" cy="22427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Website: </a:t>
            </a:r>
            <a:r>
              <a:rPr lang="en-US" sz="1600" dirty="0">
                <a:latin typeface="Arial" panose="020B0604020202020204" pitchFamily="34" charset="0"/>
                <a:cs typeface="Arial" panose="020B0604020202020204" pitchFamily="34" charset="0"/>
                <a:hlinkClick r:id="rId6"/>
              </a:rPr>
              <a:t>www.nnr.co.za</a:t>
            </a:r>
            <a:endParaRPr lang="en-US" sz="1600"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Email: </a:t>
            </a:r>
            <a:r>
              <a:rPr lang="en-US" sz="1600" dirty="0">
                <a:latin typeface="Arial" panose="020B0604020202020204" pitchFamily="34" charset="0"/>
                <a:cs typeface="Arial" panose="020B0604020202020204" pitchFamily="34" charset="0"/>
                <a:hlinkClick r:id="rId7"/>
              </a:rPr>
              <a:t>enquiry@nnr.co.za</a:t>
            </a:r>
            <a:endParaRPr lang="en-US" sz="1600"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Twitter:  </a:t>
            </a:r>
            <a:r>
              <a:rPr lang="en-US" sz="1600" u="sng" dirty="0">
                <a:latin typeface="Arial" panose="020B0604020202020204" pitchFamily="34" charset="0"/>
                <a:cs typeface="Arial" panose="020B0604020202020204" pitchFamily="34" charset="0"/>
                <a:hlinkClick r:id="rId8"/>
              </a:rPr>
              <a:t>https://twitter.com/NucRegSA</a:t>
            </a:r>
            <a:endParaRPr lang="en-US" sz="1600" u="sng" dirty="0">
              <a:latin typeface="Arial" panose="020B0604020202020204" pitchFamily="34" charset="0"/>
              <a:cs typeface="Arial" panose="020B0604020202020204" pitchFamily="34" charset="0"/>
            </a:endParaRPr>
          </a:p>
          <a:p>
            <a:pPr algn="r">
              <a:lnSpc>
                <a:spcPct val="150000"/>
              </a:lnSpc>
            </a:pPr>
            <a:r>
              <a:rPr lang="en-US" sz="1600" dirty="0">
                <a:latin typeface="Arial" panose="020B0604020202020204" pitchFamily="34" charset="0"/>
                <a:cs typeface="Arial" panose="020B0604020202020204" pitchFamily="34" charset="0"/>
              </a:rPr>
              <a:t>Facebook: </a:t>
            </a:r>
            <a:r>
              <a:rPr lang="en-US" sz="1600" u="sng" dirty="0">
                <a:latin typeface="Arial" panose="020B0604020202020204" pitchFamily="34" charset="0"/>
                <a:cs typeface="Arial" panose="020B0604020202020204" pitchFamily="34" charset="0"/>
                <a:hlinkClick r:id="rId9"/>
              </a:rPr>
              <a:t>https://www.facebook.com/nnr.co.za</a:t>
            </a: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a:p>
            <a:pPr algn="r">
              <a:lnSpc>
                <a:spcPct val="150000"/>
              </a:lnSpc>
            </a:pPr>
            <a:endParaRPr lang="en-US" sz="1600" dirty="0">
              <a:latin typeface="Arial" panose="020B0604020202020204" pitchFamily="34" charset="0"/>
              <a:cs typeface="Arial" panose="020B0604020202020204" pitchFamily="34" charset="0"/>
            </a:endParaRPr>
          </a:p>
        </p:txBody>
      </p:sp>
      <p:sp>
        <p:nvSpPr>
          <p:cNvPr id="3" name="Slide Number Placeholder 5">
            <a:extLst>
              <a:ext uri="{FF2B5EF4-FFF2-40B4-BE49-F238E27FC236}">
                <a16:creationId xmlns:a16="http://schemas.microsoft.com/office/drawing/2014/main" id="{DB638EDD-14D3-B4CF-5F6F-52F07B0E8507}"/>
              </a:ext>
            </a:extLst>
          </p:cNvPr>
          <p:cNvSpPr>
            <a:spLocks noGrp="1"/>
          </p:cNvSpPr>
          <p:nvPr>
            <p:ph type="sldNum" sz="quarter" idx="12"/>
          </p:nvPr>
        </p:nvSpPr>
        <p:spPr>
          <a:xfrm>
            <a:off x="8610600" y="6356350"/>
            <a:ext cx="2743200" cy="365125"/>
          </a:xfrm>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1974395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7C1D3E-686E-47CB-89DB-44539A7742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E32ED670-68C4-4612-9CD5-1100FDBAC377}"/>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36C8690-6607-4046-9B70-D350660CD75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1DC2D1-F169-475C-A1AD-C8D91B129D60}"/>
              </a:ext>
            </a:extLst>
          </p:cNvPr>
          <p:cNvSpPr>
            <a:spLocks noGrp="1"/>
          </p:cNvSpPr>
          <p:nvPr>
            <p:ph type="sldNum" sz="quarter" idx="12"/>
          </p:nvPr>
        </p:nvSpPr>
        <p:spPr/>
        <p:txBody>
          <a:bodyPr/>
          <a:lstStyle/>
          <a:p>
            <a:fld id="{62B30900-D744-4EA3-BE04-D9335B37CC9C}" type="slidenum">
              <a:rPr lang="en-US" smtClean="0"/>
              <a:pPr/>
              <a:t>‹#›</a:t>
            </a:fld>
            <a:endParaRPr lang="en-US" dirty="0"/>
          </a:p>
        </p:txBody>
      </p:sp>
      <p:pic>
        <p:nvPicPr>
          <p:cNvPr id="8" name="Graphic 7">
            <a:extLst>
              <a:ext uri="{FF2B5EF4-FFF2-40B4-BE49-F238E27FC236}">
                <a16:creationId xmlns:a16="http://schemas.microsoft.com/office/drawing/2014/main" id="{AB53B8F8-824F-435C-8E25-74538B6B5A3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0252" y="712342"/>
            <a:ext cx="2931473" cy="1147281"/>
          </a:xfrm>
          <a:prstGeom prst="rect">
            <a:avLst/>
          </a:prstGeom>
        </p:spPr>
      </p:pic>
      <p:sp>
        <p:nvSpPr>
          <p:cNvPr id="10" name="Text Placeholder 9">
            <a:extLst>
              <a:ext uri="{FF2B5EF4-FFF2-40B4-BE49-F238E27FC236}">
                <a16:creationId xmlns:a16="http://schemas.microsoft.com/office/drawing/2014/main" id="{D4DA97D4-6B75-4FBE-A3E3-306AC0643972}"/>
              </a:ext>
            </a:extLst>
          </p:cNvPr>
          <p:cNvSpPr>
            <a:spLocks noGrp="1"/>
          </p:cNvSpPr>
          <p:nvPr>
            <p:ph type="body" sz="quarter" idx="13" hasCustomPrompt="1"/>
          </p:nvPr>
        </p:nvSpPr>
        <p:spPr>
          <a:xfrm>
            <a:off x="4531581" y="996594"/>
            <a:ext cx="6010275" cy="739740"/>
          </a:xfrm>
        </p:spPr>
        <p:txBody>
          <a:bodyPr>
            <a:normAutofit/>
          </a:bodyPr>
          <a:lstStyle>
            <a:lvl1pPr marL="0" indent="0">
              <a:buNone/>
              <a:defRPr sz="4000">
                <a:solidFill>
                  <a:schemeClr val="bg1"/>
                </a:solidFill>
                <a:latin typeface="+mj-lt"/>
              </a:defRPr>
            </a:lvl1pPr>
          </a:lstStyle>
          <a:p>
            <a:pPr lvl="0"/>
            <a:r>
              <a:rPr lang="en-US" dirty="0"/>
              <a:t>Contents</a:t>
            </a:r>
          </a:p>
        </p:txBody>
      </p:sp>
      <p:cxnSp>
        <p:nvCxnSpPr>
          <p:cNvPr id="12" name="Straight Connector 11">
            <a:extLst>
              <a:ext uri="{FF2B5EF4-FFF2-40B4-BE49-F238E27FC236}">
                <a16:creationId xmlns:a16="http://schemas.microsoft.com/office/drawing/2014/main" id="{DDB7F731-C75C-43D1-B9A6-F0BD33F984D8}"/>
              </a:ext>
            </a:extLst>
          </p:cNvPr>
          <p:cNvCxnSpPr/>
          <p:nvPr userDrawn="1"/>
        </p:nvCxnSpPr>
        <p:spPr>
          <a:xfrm>
            <a:off x="4038600" y="996594"/>
            <a:ext cx="0" cy="61644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65BF0234-F8E0-4CD1-A077-298DEA3FD299}"/>
              </a:ext>
            </a:extLst>
          </p:cNvPr>
          <p:cNvSpPr>
            <a:spLocks noGrp="1"/>
          </p:cNvSpPr>
          <p:nvPr>
            <p:ph type="body" sz="quarter" idx="14" hasCustomPrompt="1"/>
          </p:nvPr>
        </p:nvSpPr>
        <p:spPr>
          <a:xfrm>
            <a:off x="4532313" y="2024063"/>
            <a:ext cx="7426325" cy="3400425"/>
          </a:xfrm>
        </p:spPr>
        <p:txBody>
          <a:bodyPr/>
          <a:lstStyle>
            <a:lvl1pPr>
              <a:defRPr>
                <a:solidFill>
                  <a:schemeClr val="bg1"/>
                </a:solidFill>
                <a:latin typeface="Arial" panose="020B0604020202020204" pitchFamily="34" charset="0"/>
                <a:cs typeface="Arial" panose="020B0604020202020204" pitchFamily="34" charset="0"/>
              </a:defRPr>
            </a:lvl1pPr>
          </a:lstStyle>
          <a:p>
            <a:pPr lvl="0"/>
            <a:r>
              <a:rPr lang="en-US" dirty="0"/>
              <a:t>Introduction</a:t>
            </a:r>
          </a:p>
          <a:p>
            <a:pPr lvl="0"/>
            <a:r>
              <a:rPr lang="en-US" dirty="0"/>
              <a:t>Mandate</a:t>
            </a:r>
          </a:p>
          <a:p>
            <a:pPr lvl="0"/>
            <a:r>
              <a:rPr lang="en-US" dirty="0"/>
              <a:t>Regulatory Framework</a:t>
            </a:r>
          </a:p>
          <a:p>
            <a:pPr lvl="0"/>
            <a:r>
              <a:rPr lang="en-US" dirty="0"/>
              <a:t>Performance Results</a:t>
            </a:r>
          </a:p>
          <a:p>
            <a:pPr lvl="0"/>
            <a:r>
              <a:rPr lang="en-US" dirty="0"/>
              <a:t>Sustainability</a:t>
            </a:r>
          </a:p>
          <a:p>
            <a:pPr lvl="0"/>
            <a:r>
              <a:rPr lang="en-US" dirty="0"/>
              <a:t>Conclusion</a:t>
            </a:r>
          </a:p>
        </p:txBody>
      </p:sp>
    </p:spTree>
    <p:extLst>
      <p:ext uri="{BB962C8B-B14F-4D97-AF65-F5344CB8AC3E}">
        <p14:creationId xmlns:p14="http://schemas.microsoft.com/office/powerpoint/2010/main" val="376617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F199-0C7F-4403-86DC-67F3F375F8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062BB4-4A4C-4B9C-B87F-2260250EE4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7A85E3-0078-450B-8246-281BC5E750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56EE5C-5D7D-483A-97DA-C883A96F556E}"/>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EBD176E-88C9-41C1-8361-7B1DFC82D90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F57215D-75AA-4421-B90A-884B5DAE1483}"/>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4107501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A297-45A7-4EC4-BEC0-04F9B3E8F1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83AF3B-4568-467C-88C6-6E9C445DF6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688CA3C-D6C5-4B5F-86CD-5014D9AE31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0F3CB7-15D7-41AD-B1B2-83D8696FE3F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1FE3D186-4299-4C8F-816E-A8DADC041B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912CF49-9A71-4B9A-8D70-5E94EC34FD59}"/>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31296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C4B6-50EF-4A98-988A-A187277AE9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3B8763-CADF-4C83-954C-0E0DBDD258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BB71D4-0A3A-47BD-ACD9-D37892913DC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2DFE10E-26D8-42C2-92D2-AC1ACFF07F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61E72BD-E7FF-4460-A351-7A73EDD6BF58}"/>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1413659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FD7182-B269-4EB6-A528-097B5CA04C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F9D526-C711-410B-8083-BD93AF3ED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D6D003-2A0A-44E1-8021-CEE102F3C72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DACB41D-906B-4C50-9233-C6765B529D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D4D11D-EDDC-4DEF-B599-40D8C90274A2}"/>
              </a:ext>
            </a:extLst>
          </p:cNvPr>
          <p:cNvSpPr>
            <a:spLocks noGrp="1"/>
          </p:cNvSpPr>
          <p:nvPr>
            <p:ph type="sldNum" sz="quarter" idx="12"/>
          </p:nvPr>
        </p:nvSpPr>
        <p:spPr/>
        <p:txBody>
          <a:bodyPr/>
          <a:lstStyle/>
          <a:p>
            <a:fld id="{62B30900-D744-4EA3-BE04-D9335B37CC9C}" type="slidenum">
              <a:rPr lang="en-US" smtClean="0"/>
              <a:t>‹#›</a:t>
            </a:fld>
            <a:endParaRPr lang="en-US" dirty="0"/>
          </a:p>
        </p:txBody>
      </p:sp>
    </p:spTree>
    <p:extLst>
      <p:ext uri="{BB962C8B-B14F-4D97-AF65-F5344CB8AC3E}">
        <p14:creationId xmlns:p14="http://schemas.microsoft.com/office/powerpoint/2010/main" val="23212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A2AA5E-B34E-41DA-BAAF-854E4B56DF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6093C7C-6AC7-4A4A-9691-AD0717C853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71DE5-0022-46ED-9F90-073F5E1298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8341DE72-EC4E-4874-92C3-731FD30619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D585691-82A3-4BBA-8A2B-0D8CF30E4D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B30900-D744-4EA3-BE04-D9335B37CC9C}" type="slidenum">
              <a:rPr lang="en-US" smtClean="0"/>
              <a:t>‹#›</a:t>
            </a:fld>
            <a:endParaRPr lang="en-US" dirty="0"/>
          </a:p>
        </p:txBody>
      </p:sp>
    </p:spTree>
    <p:extLst>
      <p:ext uri="{BB962C8B-B14F-4D97-AF65-F5344CB8AC3E}">
        <p14:creationId xmlns:p14="http://schemas.microsoft.com/office/powerpoint/2010/main" val="3421629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60"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5F01B-C6F9-4364-82D5-2CE9490A9A60}"/>
              </a:ext>
            </a:extLst>
          </p:cNvPr>
          <p:cNvSpPr>
            <a:spLocks noGrp="1"/>
          </p:cNvSpPr>
          <p:nvPr>
            <p:ph type="ctrTitle"/>
          </p:nvPr>
        </p:nvSpPr>
        <p:spPr>
          <a:xfrm>
            <a:off x="609600" y="2068831"/>
            <a:ext cx="10972800" cy="757705"/>
          </a:xfrm>
        </p:spPr>
        <p:txBody>
          <a:bodyPr/>
          <a:lstStyle/>
          <a:p>
            <a:r>
              <a:rPr lang="en-US" dirty="0"/>
              <a:t>NNR REPORT</a:t>
            </a:r>
          </a:p>
        </p:txBody>
      </p:sp>
      <p:sp>
        <p:nvSpPr>
          <p:cNvPr id="3" name="Subtitle 2">
            <a:extLst>
              <a:ext uri="{FF2B5EF4-FFF2-40B4-BE49-F238E27FC236}">
                <a16:creationId xmlns:a16="http://schemas.microsoft.com/office/drawing/2014/main" id="{56E009A5-66A8-4074-8D6B-CD4CD888EC7A}"/>
              </a:ext>
            </a:extLst>
          </p:cNvPr>
          <p:cNvSpPr>
            <a:spLocks noGrp="1"/>
          </p:cNvSpPr>
          <p:nvPr>
            <p:ph type="subTitle" idx="1"/>
          </p:nvPr>
        </p:nvSpPr>
        <p:spPr>
          <a:xfrm>
            <a:off x="609600" y="3006091"/>
            <a:ext cx="10972800" cy="1234440"/>
          </a:xfrm>
        </p:spPr>
        <p:txBody>
          <a:bodyPr/>
          <a:lstStyle/>
          <a:p>
            <a:r>
              <a:rPr lang="en-US" dirty="0"/>
              <a:t>NNR ACTIVITIES AT THE NECSA PELINDABA SITE - PSIF</a:t>
            </a:r>
          </a:p>
        </p:txBody>
      </p:sp>
      <p:sp>
        <p:nvSpPr>
          <p:cNvPr id="4" name="Subtitle 2">
            <a:extLst>
              <a:ext uri="{FF2B5EF4-FFF2-40B4-BE49-F238E27FC236}">
                <a16:creationId xmlns:a16="http://schemas.microsoft.com/office/drawing/2014/main" id="{0C39CF3B-7FC0-471A-9E6C-05BCA2ED3692}"/>
              </a:ext>
            </a:extLst>
          </p:cNvPr>
          <p:cNvSpPr txBox="1">
            <a:spLocks/>
          </p:cNvSpPr>
          <p:nvPr/>
        </p:nvSpPr>
        <p:spPr>
          <a:xfrm>
            <a:off x="625367" y="4354832"/>
            <a:ext cx="10972800" cy="428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useo Sans 300" panose="020000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latin typeface="Arial" panose="020B0604020202020204" pitchFamily="34" charset="0"/>
                <a:cs typeface="Arial" panose="020B0604020202020204" pitchFamily="34" charset="0"/>
              </a:rPr>
              <a:t>20 June 2026</a:t>
            </a:r>
          </a:p>
        </p:txBody>
      </p:sp>
      <p:sp>
        <p:nvSpPr>
          <p:cNvPr id="5" name="Subtitle 2">
            <a:extLst>
              <a:ext uri="{FF2B5EF4-FFF2-40B4-BE49-F238E27FC236}">
                <a16:creationId xmlns:a16="http://schemas.microsoft.com/office/drawing/2014/main" id="{A99C1672-1975-4258-B8AB-D4F6CE3B43A2}"/>
              </a:ext>
            </a:extLst>
          </p:cNvPr>
          <p:cNvSpPr txBox="1">
            <a:spLocks/>
          </p:cNvSpPr>
          <p:nvPr/>
        </p:nvSpPr>
        <p:spPr>
          <a:xfrm>
            <a:off x="609602" y="5673323"/>
            <a:ext cx="10972800" cy="428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useo Sans 300" panose="02000000000000000000" pitchFamily="50"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Mr. Sello Mosoeunyane, Manager: Inspections - NTWP</a:t>
            </a:r>
          </a:p>
        </p:txBody>
      </p:sp>
    </p:spTree>
    <p:extLst>
      <p:ext uri="{BB962C8B-B14F-4D97-AF65-F5344CB8AC3E}">
        <p14:creationId xmlns:p14="http://schemas.microsoft.com/office/powerpoint/2010/main" val="3939262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ACDABC-FA7B-440A-AE03-33A406C58E28}"/>
              </a:ext>
            </a:extLst>
          </p:cNvPr>
          <p:cNvSpPr>
            <a:spLocks noGrp="1"/>
          </p:cNvSpPr>
          <p:nvPr>
            <p:ph type="sldNum" sz="quarter" idx="12"/>
          </p:nvPr>
        </p:nvSpPr>
        <p:spPr/>
        <p:txBody>
          <a:bodyPr/>
          <a:lstStyle/>
          <a:p>
            <a:fld id="{62B30900-D744-4EA3-BE04-D9335B37CC9C}" type="slidenum">
              <a:rPr lang="en-US" smtClean="0"/>
              <a:t>2</a:t>
            </a:fld>
            <a:endParaRPr lang="en-US" dirty="0"/>
          </a:p>
        </p:txBody>
      </p:sp>
      <p:sp>
        <p:nvSpPr>
          <p:cNvPr id="3" name="Text Placeholder 2">
            <a:extLst>
              <a:ext uri="{FF2B5EF4-FFF2-40B4-BE49-F238E27FC236}">
                <a16:creationId xmlns:a16="http://schemas.microsoft.com/office/drawing/2014/main" id="{36CBD3A7-B404-4292-BE5A-5A5EEE5F41A5}"/>
              </a:ext>
            </a:extLst>
          </p:cNvPr>
          <p:cNvSpPr>
            <a:spLocks noGrp="1"/>
          </p:cNvSpPr>
          <p:nvPr>
            <p:ph type="body" sz="quarter" idx="13"/>
          </p:nvPr>
        </p:nvSpPr>
        <p:spPr/>
        <p:txBody>
          <a:bodyPr/>
          <a:lstStyle/>
          <a:p>
            <a:r>
              <a:rPr lang="en-US" dirty="0"/>
              <a:t>Contents </a:t>
            </a:r>
          </a:p>
        </p:txBody>
      </p:sp>
      <p:sp>
        <p:nvSpPr>
          <p:cNvPr id="4" name="Text Placeholder 3">
            <a:extLst>
              <a:ext uri="{FF2B5EF4-FFF2-40B4-BE49-F238E27FC236}">
                <a16:creationId xmlns:a16="http://schemas.microsoft.com/office/drawing/2014/main" id="{153FEBD4-5131-40E7-B789-2989D49F3EBA}"/>
              </a:ext>
            </a:extLst>
          </p:cNvPr>
          <p:cNvSpPr>
            <a:spLocks noGrp="1"/>
          </p:cNvSpPr>
          <p:nvPr>
            <p:ph type="body" sz="quarter" idx="14"/>
          </p:nvPr>
        </p:nvSpPr>
        <p:spPr/>
        <p:txBody>
          <a:bodyPr>
            <a:normAutofit lnSpcReduction="10000"/>
          </a:bodyPr>
          <a:lstStyle/>
          <a:p>
            <a:r>
              <a:rPr lang="en-US" dirty="0"/>
              <a:t>The NNR (Act No. 47 of 1999)</a:t>
            </a:r>
          </a:p>
          <a:p>
            <a:endParaRPr lang="en-US" dirty="0"/>
          </a:p>
          <a:p>
            <a:r>
              <a:rPr lang="en-US" dirty="0"/>
              <a:t>Inspections for Q4 (2025/2026 FY)</a:t>
            </a:r>
          </a:p>
          <a:p>
            <a:pPr marL="0" indent="0">
              <a:buNone/>
            </a:pPr>
            <a:endParaRPr lang="en-US" dirty="0"/>
          </a:p>
          <a:p>
            <a:r>
              <a:rPr lang="en-US" dirty="0"/>
              <a:t>Inspections for Q1 (2026/2027 FY)</a:t>
            </a:r>
          </a:p>
          <a:p>
            <a:endParaRPr lang="en-US" dirty="0"/>
          </a:p>
          <a:p>
            <a:r>
              <a:rPr lang="en-US" dirty="0"/>
              <a:t>Worker and Public Doses</a:t>
            </a:r>
          </a:p>
          <a:p>
            <a:endParaRPr lang="en-US" dirty="0"/>
          </a:p>
        </p:txBody>
      </p:sp>
    </p:spTree>
    <p:extLst>
      <p:ext uri="{BB962C8B-B14F-4D97-AF65-F5344CB8AC3E}">
        <p14:creationId xmlns:p14="http://schemas.microsoft.com/office/powerpoint/2010/main" val="1043228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6F773C-790C-4AD5-A756-079EFE4D5F91}"/>
              </a:ext>
            </a:extLst>
          </p:cNvPr>
          <p:cNvSpPr>
            <a:spLocks noGrp="1"/>
          </p:cNvSpPr>
          <p:nvPr>
            <p:ph idx="1"/>
          </p:nvPr>
        </p:nvSpPr>
        <p:spPr>
          <a:xfrm>
            <a:off x="838200" y="1234440"/>
            <a:ext cx="10515600" cy="4942524"/>
          </a:xfrm>
        </p:spPr>
        <p:txBody>
          <a:bodyPr>
            <a:normAutofit fontScale="92500" lnSpcReduction="20000"/>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The Act provides for the establishment of the National Nuclear Regulators.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Consists of seven (7) Chapters</a:t>
            </a:r>
          </a:p>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Chap 1 - Interpretation</a:t>
            </a:r>
            <a:r>
              <a:rPr lang="en-US" dirty="0">
                <a:latin typeface="Arial" panose="020B0604020202020204" pitchFamily="34" charset="0"/>
                <a:cs typeface="Arial" panose="020B0604020202020204" pitchFamily="34" charset="0"/>
              </a:rPr>
              <a:t> </a:t>
            </a:r>
          </a:p>
          <a:p>
            <a:pPr marL="1028700" lvl="1" indent="-342900"/>
            <a:r>
              <a:rPr lang="en-US" dirty="0">
                <a:latin typeface="Arial" panose="020B0604020202020204" pitchFamily="34" charset="0"/>
                <a:cs typeface="Arial" panose="020B0604020202020204" pitchFamily="34" charset="0"/>
              </a:rPr>
              <a:t>S1. Definitions</a:t>
            </a:r>
          </a:p>
          <a:p>
            <a:pPr marL="1028700" lvl="1" indent="-342900"/>
            <a:r>
              <a:rPr lang="en-US" dirty="0">
                <a:latin typeface="Arial" panose="020B0604020202020204" pitchFamily="34" charset="0"/>
                <a:cs typeface="Arial" panose="020B0604020202020204" pitchFamily="34" charset="0"/>
              </a:rPr>
              <a:t>S2. Application of the Act</a:t>
            </a:r>
          </a:p>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Chap 2 - National Nuclear Regulator</a:t>
            </a:r>
            <a:r>
              <a:rPr lang="en-US" dirty="0">
                <a:latin typeface="Arial" panose="020B0604020202020204" pitchFamily="34" charset="0"/>
                <a:cs typeface="Arial" panose="020B0604020202020204" pitchFamily="34" charset="0"/>
              </a:rPr>
              <a:t> </a:t>
            </a:r>
          </a:p>
          <a:p>
            <a:pPr marL="1028700" lvl="1" indent="-342900"/>
            <a:r>
              <a:rPr lang="en-US" dirty="0">
                <a:latin typeface="Arial" panose="020B0604020202020204" pitchFamily="34" charset="0"/>
                <a:cs typeface="Arial" panose="020B0604020202020204" pitchFamily="34" charset="0"/>
              </a:rPr>
              <a:t>S3. Establishment of the NNR</a:t>
            </a:r>
          </a:p>
          <a:p>
            <a:pPr marL="1028700" lvl="1" indent="-342900"/>
            <a:r>
              <a:rPr lang="en-US" dirty="0">
                <a:latin typeface="Arial" panose="020B0604020202020204" pitchFamily="34" charset="0"/>
                <a:cs typeface="Arial" panose="020B0604020202020204" pitchFamily="34" charset="0"/>
              </a:rPr>
              <a:t>S4. - S19. Administration of the NNR</a:t>
            </a:r>
          </a:p>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Chap 3 – Nuclear </a:t>
            </a:r>
            <a:r>
              <a:rPr lang="en-ZA" b="1" noProof="0" dirty="0">
                <a:latin typeface="Arial" panose="020B0604020202020204" pitchFamily="34" charset="0"/>
                <a:cs typeface="Arial" panose="020B0604020202020204" pitchFamily="34" charset="0"/>
              </a:rPr>
              <a:t>Authorisations</a:t>
            </a:r>
            <a:r>
              <a:rPr lang="en-US" b="1" dirty="0">
                <a:latin typeface="Arial" panose="020B0604020202020204" pitchFamily="34" charset="0"/>
                <a:cs typeface="Arial" panose="020B0604020202020204" pitchFamily="34" charset="0"/>
              </a:rPr>
              <a:t> </a:t>
            </a:r>
          </a:p>
          <a:p>
            <a:pPr marL="1028700" lvl="1" indent="-342900"/>
            <a:r>
              <a:rPr lang="en-US" dirty="0">
                <a:latin typeface="Arial" panose="020B0604020202020204" pitchFamily="34" charset="0"/>
                <a:cs typeface="Arial" panose="020B0604020202020204" pitchFamily="34" charset="0"/>
              </a:rPr>
              <a:t>S20. Restrictions on certain actions</a:t>
            </a:r>
          </a:p>
          <a:p>
            <a:pPr marL="1028700" lvl="1" indent="-342900"/>
            <a:r>
              <a:rPr lang="en-US" dirty="0">
                <a:latin typeface="Arial" panose="020B0604020202020204" pitchFamily="34" charset="0"/>
                <a:cs typeface="Arial" panose="020B0604020202020204" pitchFamily="34" charset="0"/>
              </a:rPr>
              <a:t>S21. - S28. Application for, conditions relating to authorization</a:t>
            </a:r>
            <a:endParaRPr lang="en-US" dirty="0">
              <a:solidFill>
                <a:srgbClr val="FF0000"/>
              </a:solidFill>
              <a:latin typeface="Arial" panose="020B0604020202020204" pitchFamily="34" charset="0"/>
              <a:cs typeface="Arial" panose="020B0604020202020204" pitchFamily="34" charset="0"/>
            </a:endParaRPr>
          </a:p>
          <a:p>
            <a:pPr marL="1028700" lvl="1" indent="-342900"/>
            <a:r>
              <a:rPr lang="en-US" dirty="0">
                <a:solidFill>
                  <a:srgbClr val="FF0000"/>
                </a:solidFill>
                <a:latin typeface="Arial" panose="020B0604020202020204" pitchFamily="34" charset="0"/>
                <a:cs typeface="Arial" panose="020B0604020202020204" pitchFamily="34" charset="0"/>
              </a:rPr>
              <a:t>S26. Responsibilities of holders of nuclear </a:t>
            </a:r>
            <a:r>
              <a:rPr lang="en-US" dirty="0" err="1">
                <a:solidFill>
                  <a:srgbClr val="FF0000"/>
                </a:solidFill>
                <a:latin typeface="Arial" panose="020B0604020202020204" pitchFamily="34" charset="0"/>
                <a:cs typeface="Arial" panose="020B0604020202020204" pitchFamily="34" charset="0"/>
              </a:rPr>
              <a:t>authorisation</a:t>
            </a:r>
            <a:r>
              <a:rPr lang="en-US" dirty="0">
                <a:solidFill>
                  <a:srgbClr val="FF0000"/>
                </a:solidFill>
                <a:latin typeface="Arial" panose="020B0604020202020204" pitchFamily="34" charset="0"/>
                <a:cs typeface="Arial" panose="020B0604020202020204" pitchFamily="34" charset="0"/>
              </a:rPr>
              <a:t> (Necsa)</a:t>
            </a:r>
          </a:p>
          <a:p>
            <a:pPr marL="1028700" lvl="1" indent="-342900"/>
            <a:endParaRPr lang="en-US" dirty="0">
              <a:latin typeface="Arial" panose="020B0604020202020204" pitchFamily="34" charset="0"/>
              <a:cs typeface="Arial" panose="020B0604020202020204" pitchFamily="34" charset="0"/>
            </a:endParaRPr>
          </a:p>
          <a:p>
            <a:pPr lvl="1" indent="0">
              <a:buNone/>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6DA29083-29DF-487A-9B51-13611DA5BDE9}"/>
              </a:ext>
            </a:extLst>
          </p:cNvPr>
          <p:cNvSpPr>
            <a:spLocks noGrp="1"/>
          </p:cNvSpPr>
          <p:nvPr>
            <p:ph type="title"/>
          </p:nvPr>
        </p:nvSpPr>
        <p:spPr>
          <a:xfrm>
            <a:off x="838200" y="1"/>
            <a:ext cx="10515600" cy="1055054"/>
          </a:xfrm>
        </p:spPr>
        <p:txBody>
          <a:bodyPr>
            <a:normAutofit/>
          </a:bodyPr>
          <a:lstStyle/>
          <a:p>
            <a:r>
              <a:rPr lang="en-US" dirty="0">
                <a:solidFill>
                  <a:prstClr val="white"/>
                </a:solidFill>
              </a:rPr>
              <a:t>The NNR Act, Act No 47 of 1999</a:t>
            </a:r>
            <a:endParaRPr lang="en-US" dirty="0"/>
          </a:p>
        </p:txBody>
      </p:sp>
      <p:sp>
        <p:nvSpPr>
          <p:cNvPr id="5" name="Slide Number Placeholder 4">
            <a:extLst>
              <a:ext uri="{FF2B5EF4-FFF2-40B4-BE49-F238E27FC236}">
                <a16:creationId xmlns:a16="http://schemas.microsoft.com/office/drawing/2014/main" id="{38F0D078-1F02-E316-3154-770F935773BF}"/>
              </a:ext>
            </a:extLst>
          </p:cNvPr>
          <p:cNvSpPr>
            <a:spLocks noGrp="1"/>
          </p:cNvSpPr>
          <p:nvPr>
            <p:ph type="sldNum" sz="quarter" idx="12"/>
          </p:nvPr>
        </p:nvSpPr>
        <p:spPr/>
        <p:txBody>
          <a:bodyPr/>
          <a:lstStyle/>
          <a:p>
            <a:fld id="{62B30900-D744-4EA3-BE04-D9335B37CC9C}" type="slidenum">
              <a:rPr lang="en-US" smtClean="0"/>
              <a:t>3</a:t>
            </a:fld>
            <a:endParaRPr lang="en-US" dirty="0"/>
          </a:p>
        </p:txBody>
      </p:sp>
    </p:spTree>
    <p:extLst>
      <p:ext uri="{BB962C8B-B14F-4D97-AF65-F5344CB8AC3E}">
        <p14:creationId xmlns:p14="http://schemas.microsoft.com/office/powerpoint/2010/main" val="1966046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DD632-1C9D-EA13-FFDB-53A5F46343F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2D8C2-B142-4571-8F66-99726D6F8B8C}"/>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Chap 4 - Financial Security and Liability</a:t>
            </a:r>
          </a:p>
          <a:p>
            <a:pPr marL="1028700" lvl="1" indent="-342900"/>
            <a:r>
              <a:rPr lang="en-US" sz="2000" dirty="0">
                <a:latin typeface="Arial" panose="020B0604020202020204" pitchFamily="34" charset="0"/>
                <a:cs typeface="Arial" panose="020B0604020202020204" pitchFamily="34" charset="0"/>
              </a:rPr>
              <a:t>S29. - S35. Availability of funds should there be a claim against a holder.</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Chap 5 - Safety and Emergency Measures</a:t>
            </a:r>
          </a:p>
          <a:p>
            <a:pPr marL="1028700" lvl="1" indent="-342900"/>
            <a:r>
              <a:rPr lang="en-US" sz="2000" dirty="0">
                <a:latin typeface="Arial" panose="020B0604020202020204" pitchFamily="34" charset="0"/>
                <a:cs typeface="Arial" panose="020B0604020202020204" pitchFamily="34" charset="0"/>
              </a:rPr>
              <a:t>S36. – S42. Safety (Standards, practices, nuclear accidents and incidents).</a:t>
            </a:r>
          </a:p>
          <a:p>
            <a:pPr marL="1028700" lvl="1" indent="-342900"/>
            <a:r>
              <a:rPr lang="en-US" sz="2000" dirty="0">
                <a:solidFill>
                  <a:srgbClr val="FF0000"/>
                </a:solidFill>
                <a:latin typeface="Arial" panose="020B0604020202020204" pitchFamily="34" charset="0"/>
                <a:cs typeface="Arial" panose="020B0604020202020204" pitchFamily="34" charset="0"/>
              </a:rPr>
              <a:t>S38. Emergency Planning</a:t>
            </a:r>
            <a:r>
              <a:rPr lang="en-US" sz="2000" dirty="0">
                <a:latin typeface="Arial" panose="020B0604020202020204" pitchFamily="34" charset="0"/>
                <a:cs typeface="Arial" panose="020B0604020202020204" pitchFamily="34" charset="0"/>
              </a:rPr>
              <a:t>.</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Chap. 6 – APPEALS </a:t>
            </a:r>
          </a:p>
          <a:p>
            <a:pPr marL="1028700" lvl="1" indent="-342900"/>
            <a:r>
              <a:rPr lang="en-US" sz="2000" dirty="0">
                <a:latin typeface="Arial" panose="020B0604020202020204" pitchFamily="34" charset="0"/>
                <a:cs typeface="Arial" panose="020B0604020202020204" pitchFamily="34" charset="0"/>
              </a:rPr>
              <a:t>S43. – S46. (Steps to follow for appeals)</a:t>
            </a: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Chap 7 – GENERAL</a:t>
            </a:r>
          </a:p>
          <a:p>
            <a:pPr marL="1028700" lvl="1" indent="-342900"/>
            <a:r>
              <a:rPr lang="en-US" sz="2000" dirty="0">
                <a:latin typeface="Arial" panose="020B0604020202020204" pitchFamily="34" charset="0"/>
                <a:cs typeface="Arial" panose="020B0604020202020204" pitchFamily="34" charset="0"/>
              </a:rPr>
              <a:t>S47. – S56. Offences and penalties</a:t>
            </a:r>
          </a:p>
          <a:p>
            <a:pPr marL="342900"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3CC825D4-BF18-9649-0B6B-F788C43410FB}"/>
              </a:ext>
            </a:extLst>
          </p:cNvPr>
          <p:cNvSpPr>
            <a:spLocks noGrp="1"/>
          </p:cNvSpPr>
          <p:nvPr>
            <p:ph type="title"/>
          </p:nvPr>
        </p:nvSpPr>
        <p:spPr>
          <a:xfrm>
            <a:off x="838200" y="1"/>
            <a:ext cx="10515600" cy="1055054"/>
          </a:xfrm>
        </p:spPr>
        <p:txBody>
          <a:bodyPr>
            <a:normAutofit/>
          </a:bodyPr>
          <a:lstStyle/>
          <a:p>
            <a:r>
              <a:rPr lang="en-US" dirty="0">
                <a:solidFill>
                  <a:prstClr val="white"/>
                </a:solidFill>
              </a:rPr>
              <a:t>The NNR Act, Act No 47 of 1999 cont.</a:t>
            </a:r>
            <a:endParaRPr lang="en-US" dirty="0"/>
          </a:p>
        </p:txBody>
      </p:sp>
      <p:sp>
        <p:nvSpPr>
          <p:cNvPr id="5" name="Slide Number Placeholder 4">
            <a:extLst>
              <a:ext uri="{FF2B5EF4-FFF2-40B4-BE49-F238E27FC236}">
                <a16:creationId xmlns:a16="http://schemas.microsoft.com/office/drawing/2014/main" id="{EA2E9651-F006-20E3-11E9-55C8C15507A9}"/>
              </a:ext>
            </a:extLst>
          </p:cNvPr>
          <p:cNvSpPr>
            <a:spLocks noGrp="1"/>
          </p:cNvSpPr>
          <p:nvPr>
            <p:ph type="sldNum" sz="quarter" idx="12"/>
          </p:nvPr>
        </p:nvSpPr>
        <p:spPr/>
        <p:txBody>
          <a:bodyPr/>
          <a:lstStyle/>
          <a:p>
            <a:fld id="{62B30900-D744-4EA3-BE04-D9335B37CC9C}" type="slidenum">
              <a:rPr lang="en-US" smtClean="0"/>
              <a:t>4</a:t>
            </a:fld>
            <a:endParaRPr lang="en-US" dirty="0"/>
          </a:p>
        </p:txBody>
      </p:sp>
    </p:spTree>
    <p:extLst>
      <p:ext uri="{BB962C8B-B14F-4D97-AF65-F5344CB8AC3E}">
        <p14:creationId xmlns:p14="http://schemas.microsoft.com/office/powerpoint/2010/main" val="1735870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35950-22AF-FD89-62BC-2760D4839E8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E3F79B-1846-8F8D-499B-93E016C89255}"/>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S26. Responsibilities of holders of nuclear </a:t>
            </a:r>
            <a:r>
              <a:rPr lang="en-US" b="1" dirty="0" err="1">
                <a:latin typeface="Arial" panose="020B0604020202020204" pitchFamily="34" charset="0"/>
                <a:cs typeface="Arial" panose="020B0604020202020204" pitchFamily="34" charset="0"/>
              </a:rPr>
              <a:t>authorisation</a:t>
            </a:r>
            <a:r>
              <a:rPr lang="en-US" b="1" dirty="0">
                <a:latin typeface="Arial" panose="020B0604020202020204" pitchFamily="34" charset="0"/>
                <a:cs typeface="Arial" panose="020B0604020202020204" pitchFamily="34" charset="0"/>
              </a:rPr>
              <a:t> (Necsa)</a:t>
            </a:r>
          </a:p>
          <a:p>
            <a:pPr marL="1028700" lvl="1" indent="-342900"/>
            <a:r>
              <a:rPr lang="en-US" dirty="0">
                <a:latin typeface="Arial" panose="020B0604020202020204" pitchFamily="34" charset="0"/>
                <a:cs typeface="Arial" panose="020B0604020202020204" pitchFamily="34" charset="0"/>
              </a:rPr>
              <a:t>Four (4) Subsections (1) – (4)</a:t>
            </a:r>
          </a:p>
          <a:p>
            <a:pPr lvl="1" indent="0">
              <a:buNone/>
            </a:pPr>
            <a:endParaRPr lang="en-US" dirty="0">
              <a:latin typeface="Arial" panose="020B0604020202020204" pitchFamily="34" charset="0"/>
              <a:cs typeface="Arial" panose="020B0604020202020204" pitchFamily="34" charset="0"/>
            </a:endParaRPr>
          </a:p>
          <a:p>
            <a:pPr marL="1028700" lvl="1" indent="-342900"/>
            <a:r>
              <a:rPr lang="en-US" dirty="0">
                <a:latin typeface="Arial" panose="020B0604020202020204" pitchFamily="34" charset="0"/>
                <a:cs typeface="Arial" panose="020B0604020202020204" pitchFamily="34" charset="0"/>
              </a:rPr>
              <a:t>S4. “The holder of a nuclear installation licence must establish a </a:t>
            </a:r>
            <a:r>
              <a:rPr lang="en-US" b="1" dirty="0">
                <a:latin typeface="Arial" panose="020B0604020202020204" pitchFamily="34" charset="0"/>
                <a:cs typeface="Arial" panose="020B0604020202020204" pitchFamily="34" charset="0"/>
              </a:rPr>
              <a:t>public safety information forum</a:t>
            </a:r>
            <a:r>
              <a:rPr lang="en-US" dirty="0">
                <a:latin typeface="Arial" panose="020B0604020202020204" pitchFamily="34" charset="0"/>
                <a:cs typeface="Arial" panose="020B0604020202020204" pitchFamily="34" charset="0"/>
              </a:rPr>
              <a:t> as prescribed in order to inform the persons living in the municipal area in respect of which an emergency plan has been established in terms of section 38(1) on nuclear safety and radiation safety matters”.</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923746AB-5367-8801-6D21-6790C0AADD10}"/>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The NNR Act, Act No 47 of 1999 cont.</a:t>
            </a:r>
            <a:endParaRPr lang="en-US" dirty="0"/>
          </a:p>
        </p:txBody>
      </p:sp>
      <p:sp>
        <p:nvSpPr>
          <p:cNvPr id="5" name="Slide Number Placeholder 4">
            <a:extLst>
              <a:ext uri="{FF2B5EF4-FFF2-40B4-BE49-F238E27FC236}">
                <a16:creationId xmlns:a16="http://schemas.microsoft.com/office/drawing/2014/main" id="{A76DAFF2-3AD6-7F4E-78B6-A1A379F0059B}"/>
              </a:ext>
            </a:extLst>
          </p:cNvPr>
          <p:cNvSpPr>
            <a:spLocks noGrp="1"/>
          </p:cNvSpPr>
          <p:nvPr>
            <p:ph type="sldNum" sz="quarter" idx="12"/>
          </p:nvPr>
        </p:nvSpPr>
        <p:spPr/>
        <p:txBody>
          <a:bodyPr/>
          <a:lstStyle/>
          <a:p>
            <a:fld id="{62B30900-D744-4EA3-BE04-D9335B37CC9C}" type="slidenum">
              <a:rPr lang="en-US" smtClean="0"/>
              <a:t>5</a:t>
            </a:fld>
            <a:endParaRPr lang="en-US" dirty="0"/>
          </a:p>
        </p:txBody>
      </p:sp>
    </p:spTree>
    <p:extLst>
      <p:ext uri="{BB962C8B-B14F-4D97-AF65-F5344CB8AC3E}">
        <p14:creationId xmlns:p14="http://schemas.microsoft.com/office/powerpoint/2010/main" val="2271596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A5662-FF2A-124A-5509-EDC03F4541E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334459-B099-8684-26E7-5CFC7ECF83FB}"/>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S38. Emergency planning (NNR)</a:t>
            </a:r>
          </a:p>
          <a:p>
            <a:pPr marL="1028700" lvl="1" indent="-342900"/>
            <a:r>
              <a:rPr lang="en-US" dirty="0">
                <a:latin typeface="Arial" panose="020B0604020202020204" pitchFamily="34" charset="0"/>
                <a:cs typeface="Arial" panose="020B0604020202020204" pitchFamily="34" charset="0"/>
              </a:rPr>
              <a:t>Four (4) Subsections (1) – (4)</a:t>
            </a:r>
          </a:p>
          <a:p>
            <a:pPr lvl="1" indent="0">
              <a:buNone/>
            </a:pPr>
            <a:endParaRPr lang="en-US" dirty="0">
              <a:latin typeface="Arial" panose="020B0604020202020204" pitchFamily="34" charset="0"/>
              <a:cs typeface="Arial" panose="020B0604020202020204" pitchFamily="34" charset="0"/>
            </a:endParaRPr>
          </a:p>
          <a:p>
            <a:pPr marL="1028700" lvl="1" indent="-342900"/>
            <a:r>
              <a:rPr lang="en-US" dirty="0">
                <a:latin typeface="Arial" panose="020B0604020202020204" pitchFamily="34" charset="0"/>
                <a:cs typeface="Arial" panose="020B0604020202020204" pitchFamily="34" charset="0"/>
              </a:rPr>
              <a:t>(1). Where the possibility exists that a nuclear accident affecting the public may occur, the Regulator must direct the relevant holder of a nuclear </a:t>
            </a:r>
            <a:r>
              <a:rPr lang="en-ZA" noProof="0" dirty="0">
                <a:latin typeface="Arial" panose="020B0604020202020204" pitchFamily="34" charset="0"/>
                <a:cs typeface="Arial" panose="020B0604020202020204" pitchFamily="34" charset="0"/>
              </a:rPr>
              <a:t>authorisation</a:t>
            </a:r>
            <a:r>
              <a:rPr lang="en-US" dirty="0">
                <a:latin typeface="Arial" panose="020B0604020202020204" pitchFamily="34" charset="0"/>
                <a:cs typeface="Arial" panose="020B0604020202020204" pitchFamily="34" charset="0"/>
              </a:rPr>
              <a:t>, …, to –</a:t>
            </a:r>
          </a:p>
          <a:p>
            <a:pPr marL="1485900" lvl="2" indent="-342900"/>
            <a:r>
              <a:rPr lang="en-US" dirty="0">
                <a:latin typeface="Arial" panose="020B0604020202020204" pitchFamily="34" charset="0"/>
                <a:cs typeface="Arial" panose="020B0604020202020204" pitchFamily="34" charset="0"/>
              </a:rPr>
              <a:t>(a) enter into an agreement with the relevant municipalities and provincial authorities to establish an emergency plan</a:t>
            </a:r>
          </a:p>
          <a:p>
            <a:pPr marL="1485900" lvl="2" indent="-342900"/>
            <a:r>
              <a:rPr lang="en-US" dirty="0">
                <a:latin typeface="Arial" panose="020B0604020202020204" pitchFamily="34" charset="0"/>
                <a:cs typeface="Arial" panose="020B0604020202020204" pitchFamily="34" charset="0"/>
              </a:rPr>
              <a:t>(c) submit such emergency plan for its approval</a:t>
            </a:r>
          </a:p>
          <a:p>
            <a:pPr marL="1028700" lvl="1" indent="-342900"/>
            <a:endParaRPr lang="en-US" dirty="0">
              <a:latin typeface="Arial" panose="020B0604020202020204" pitchFamily="34" charset="0"/>
              <a:cs typeface="Arial" panose="020B0604020202020204" pitchFamily="34" charset="0"/>
            </a:endParaRPr>
          </a:p>
          <a:p>
            <a:pPr marL="1028700" lvl="1" indent="-342900"/>
            <a:r>
              <a:rPr lang="en-US" dirty="0">
                <a:latin typeface="Arial" panose="020B0604020202020204" pitchFamily="34" charset="0"/>
                <a:cs typeface="Arial" panose="020B0604020202020204" pitchFamily="34" charset="0"/>
              </a:rPr>
              <a:t>(2) The Regulator must ensure that such emergency plan is effective for the protection of persons should a nuclear accident occur.</a:t>
            </a:r>
          </a:p>
          <a:p>
            <a:pPr marL="1485900" lvl="2" indent="-342900"/>
            <a:endParaRPr lang="en-US" dirty="0">
              <a:latin typeface="Arial" panose="020B0604020202020204" pitchFamily="34" charset="0"/>
              <a:cs typeface="Arial" panose="020B0604020202020204" pitchFamily="34" charset="0"/>
            </a:endParaRPr>
          </a:p>
          <a:p>
            <a:pPr marL="1485900" lvl="2" indent="-342900"/>
            <a:endParaRPr lang="en-US" dirty="0">
              <a:latin typeface="Arial" panose="020B0604020202020204" pitchFamily="34" charset="0"/>
              <a:cs typeface="Arial" panose="020B0604020202020204" pitchFamily="34" charset="0"/>
            </a:endParaRPr>
          </a:p>
          <a:p>
            <a:pPr marL="1485900" lvl="2" indent="-342900"/>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22263209-10D8-895A-EAA2-09D349CE8407}"/>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The NNR Act, Act No 47 of 1999 cont.</a:t>
            </a:r>
            <a:endParaRPr lang="en-US" dirty="0"/>
          </a:p>
        </p:txBody>
      </p:sp>
      <p:sp>
        <p:nvSpPr>
          <p:cNvPr id="5" name="Slide Number Placeholder 4">
            <a:extLst>
              <a:ext uri="{FF2B5EF4-FFF2-40B4-BE49-F238E27FC236}">
                <a16:creationId xmlns:a16="http://schemas.microsoft.com/office/drawing/2014/main" id="{17C3EB48-5D0A-AF8B-1115-20E2CBD9BAD2}"/>
              </a:ext>
            </a:extLst>
          </p:cNvPr>
          <p:cNvSpPr>
            <a:spLocks noGrp="1"/>
          </p:cNvSpPr>
          <p:nvPr>
            <p:ph type="sldNum" sz="quarter" idx="12"/>
          </p:nvPr>
        </p:nvSpPr>
        <p:spPr/>
        <p:txBody>
          <a:bodyPr/>
          <a:lstStyle/>
          <a:p>
            <a:fld id="{62B30900-D744-4EA3-BE04-D9335B37CC9C}" type="slidenum">
              <a:rPr lang="en-US" smtClean="0"/>
              <a:t>6</a:t>
            </a:fld>
            <a:endParaRPr lang="en-US" dirty="0"/>
          </a:p>
        </p:txBody>
      </p:sp>
    </p:spTree>
    <p:extLst>
      <p:ext uri="{BB962C8B-B14F-4D97-AF65-F5344CB8AC3E}">
        <p14:creationId xmlns:p14="http://schemas.microsoft.com/office/powerpoint/2010/main" val="1480296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5DC1F-69D1-3974-BB62-7C20E75D3A8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FD2159-7001-E0C1-DE1A-FC8B9382BBFA}"/>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b="1" dirty="0">
                <a:latin typeface="Arial" panose="020B0604020202020204" pitchFamily="34" charset="0"/>
                <a:cs typeface="Arial" panose="020B0604020202020204" pitchFamily="34" charset="0"/>
              </a:rPr>
              <a:t>S38. Emergency planning (NNR) cont.</a:t>
            </a:r>
            <a:endParaRPr lang="en-US" dirty="0">
              <a:latin typeface="Arial" panose="020B0604020202020204" pitchFamily="34" charset="0"/>
              <a:cs typeface="Arial" panose="020B0604020202020204" pitchFamily="34" charset="0"/>
            </a:endParaRPr>
          </a:p>
          <a:p>
            <a:pPr marL="1028700" lvl="1" indent="-342900"/>
            <a:r>
              <a:rPr lang="en-US" dirty="0">
                <a:latin typeface="Arial" panose="020B0604020202020204" pitchFamily="34" charset="0"/>
                <a:cs typeface="Arial" panose="020B0604020202020204" pitchFamily="34" charset="0"/>
              </a:rPr>
              <a:t>(3). When a nuclear accident occurs, the holder of a nuclear authorization in question must implement the emergency plan as approved by the Regulator.</a:t>
            </a:r>
          </a:p>
          <a:p>
            <a:pPr lvl="1" indent="0">
              <a:buNone/>
            </a:pPr>
            <a:endParaRPr lang="en-US" dirty="0">
              <a:latin typeface="Arial" panose="020B0604020202020204" pitchFamily="34" charset="0"/>
              <a:cs typeface="Arial" panose="020B0604020202020204" pitchFamily="34" charset="0"/>
            </a:endParaRPr>
          </a:p>
          <a:p>
            <a:pPr marL="1028700" lvl="1" indent="-342900"/>
            <a:r>
              <a:rPr lang="en-US" dirty="0">
                <a:latin typeface="Arial" panose="020B0604020202020204" pitchFamily="34" charset="0"/>
                <a:cs typeface="Arial" panose="020B0604020202020204" pitchFamily="34" charset="0"/>
              </a:rPr>
              <a:t>(4) The Minister may, on recommendation of the board and in consultation with the relevant municipalities, make regulations on the development surrounding any nuclear installation to ensure the effective implementation of any applicable emergency plan</a:t>
            </a:r>
          </a:p>
          <a:p>
            <a:pPr marL="1485900" lvl="2" indent="-342900"/>
            <a:endParaRPr lang="en-US" dirty="0">
              <a:latin typeface="Arial" panose="020B0604020202020204" pitchFamily="34" charset="0"/>
              <a:cs typeface="Arial" panose="020B0604020202020204" pitchFamily="34" charset="0"/>
            </a:endParaRPr>
          </a:p>
          <a:p>
            <a:pPr marL="1485900" lvl="2" indent="-342900"/>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D23B32D-C4CC-A05D-D8DC-B1354DFC87BE}"/>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The NNR Act, Act No 47 of 1999 cont.</a:t>
            </a:r>
            <a:endParaRPr lang="en-US" dirty="0"/>
          </a:p>
        </p:txBody>
      </p:sp>
      <p:sp>
        <p:nvSpPr>
          <p:cNvPr id="5" name="Slide Number Placeholder 4">
            <a:extLst>
              <a:ext uri="{FF2B5EF4-FFF2-40B4-BE49-F238E27FC236}">
                <a16:creationId xmlns:a16="http://schemas.microsoft.com/office/drawing/2014/main" id="{EB944524-CF4D-2229-B68B-41C8D4DE00A5}"/>
              </a:ext>
            </a:extLst>
          </p:cNvPr>
          <p:cNvSpPr>
            <a:spLocks noGrp="1"/>
          </p:cNvSpPr>
          <p:nvPr>
            <p:ph type="sldNum" sz="quarter" idx="12"/>
          </p:nvPr>
        </p:nvSpPr>
        <p:spPr/>
        <p:txBody>
          <a:bodyPr/>
          <a:lstStyle/>
          <a:p>
            <a:fld id="{62B30900-D744-4EA3-BE04-D9335B37CC9C}" type="slidenum">
              <a:rPr lang="en-US" smtClean="0"/>
              <a:t>7</a:t>
            </a:fld>
            <a:endParaRPr lang="en-US" dirty="0"/>
          </a:p>
        </p:txBody>
      </p:sp>
    </p:spTree>
    <p:extLst>
      <p:ext uri="{BB962C8B-B14F-4D97-AF65-F5344CB8AC3E}">
        <p14:creationId xmlns:p14="http://schemas.microsoft.com/office/powerpoint/2010/main" val="147330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FCB56-59B5-B1E8-84E5-B7B12D379B7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128A67-9AF3-09B6-8205-EF210E1F7801}"/>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20 x Planned inspections.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 x Shutdown at SAFARI-1 (included in the 20).</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3 x Unannounced Inspections (included in the 20).</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There were no Unplanned Inspections conducted.</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=&gt; 20 Inspections were conducted.</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80D7BD96-D1ED-4074-CEA7-DB87E1C8ED38}"/>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Inspections for </a:t>
            </a:r>
            <a:r>
              <a:rPr lang="en-US" dirty="0"/>
              <a:t>Q4 2025/2026 FY</a:t>
            </a:r>
          </a:p>
        </p:txBody>
      </p:sp>
      <p:sp>
        <p:nvSpPr>
          <p:cNvPr id="5" name="Slide Number Placeholder 4">
            <a:extLst>
              <a:ext uri="{FF2B5EF4-FFF2-40B4-BE49-F238E27FC236}">
                <a16:creationId xmlns:a16="http://schemas.microsoft.com/office/drawing/2014/main" id="{32BFE978-2F13-54AB-E094-CA9698B02391}"/>
              </a:ext>
            </a:extLst>
          </p:cNvPr>
          <p:cNvSpPr>
            <a:spLocks noGrp="1"/>
          </p:cNvSpPr>
          <p:nvPr>
            <p:ph type="sldNum" sz="quarter" idx="12"/>
          </p:nvPr>
        </p:nvSpPr>
        <p:spPr/>
        <p:txBody>
          <a:bodyPr/>
          <a:lstStyle/>
          <a:p>
            <a:fld id="{62B30900-D744-4EA3-BE04-D9335B37CC9C}" type="slidenum">
              <a:rPr lang="en-US" smtClean="0"/>
              <a:t>8</a:t>
            </a:fld>
            <a:endParaRPr lang="en-US" dirty="0"/>
          </a:p>
        </p:txBody>
      </p:sp>
    </p:spTree>
    <p:extLst>
      <p:ext uri="{BB962C8B-B14F-4D97-AF65-F5344CB8AC3E}">
        <p14:creationId xmlns:p14="http://schemas.microsoft.com/office/powerpoint/2010/main" val="3327627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6F773C-790C-4AD5-A756-079EFE4D5F91}"/>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20 x Inspections conducted.</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17 x Facilities were inspected.</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8 x Inspections found no non-compliances.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12 x Inspections found 61 non-compliances.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0 non-compliances were of High Safety and Security impact.</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61 non-compliances were of Medium or Low Safety and Security impact.</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6DA29083-29DF-487A-9B51-13611DA5BDE9}"/>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Inspections for </a:t>
            </a:r>
            <a:r>
              <a:rPr lang="en-US" dirty="0"/>
              <a:t>Q4 2025/2026 FY cont.</a:t>
            </a:r>
          </a:p>
        </p:txBody>
      </p:sp>
      <p:sp>
        <p:nvSpPr>
          <p:cNvPr id="5" name="Slide Number Placeholder 4">
            <a:extLst>
              <a:ext uri="{FF2B5EF4-FFF2-40B4-BE49-F238E27FC236}">
                <a16:creationId xmlns:a16="http://schemas.microsoft.com/office/drawing/2014/main" id="{38F0D078-1F02-E316-3154-770F935773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30900-D744-4EA3-BE04-D9335B37CC9C}" type="slidenum">
              <a:rPr kumimoji="0" lang="en-US" sz="1200" b="0" i="0" u="none" strike="noStrike" kern="1200" cap="none" spc="0" normalizeH="0" baseline="0" noProof="0" smtClean="0">
                <a:ln>
                  <a:noFill/>
                </a:ln>
                <a:solidFill>
                  <a:prstClr val="black">
                    <a:tint val="75000"/>
                  </a:prstClr>
                </a:solidFill>
                <a:effectLst/>
                <a:uLnTx/>
                <a:uFillTx/>
                <a:latin typeface="Museo 30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Museo 300"/>
              <a:ea typeface="+mn-ea"/>
              <a:cs typeface="+mn-cs"/>
            </a:endParaRPr>
          </a:p>
        </p:txBody>
      </p:sp>
    </p:spTree>
    <p:extLst>
      <p:ext uri="{BB962C8B-B14F-4D97-AF65-F5344CB8AC3E}">
        <p14:creationId xmlns:p14="http://schemas.microsoft.com/office/powerpoint/2010/main" val="822414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6F773C-790C-4AD5-A756-079EFE4D5F91}"/>
              </a:ext>
            </a:extLst>
          </p:cNvPr>
          <p:cNvSpPr>
            <a:spLocks noGrp="1"/>
          </p:cNvSpPr>
          <p:nvPr>
            <p:ph idx="1"/>
          </p:nvPr>
        </p:nvSpPr>
        <p:spPr>
          <a:xfrm>
            <a:off x="838200" y="1234440"/>
            <a:ext cx="10515600" cy="4942524"/>
          </a:xfrm>
        </p:spPr>
        <p:txBody>
          <a:bodyPr>
            <a:normAutofit/>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25 x Planned inspections.</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1 x Shutdown inspection at SAFARI-1.</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2 x Unannounced Inspections.</a:t>
            </a:r>
          </a:p>
          <a:p>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6DA29083-29DF-487A-9B51-13611DA5BDE9}"/>
              </a:ext>
            </a:extLst>
          </p:cNvPr>
          <p:cNvSpPr>
            <a:spLocks noGrp="1"/>
          </p:cNvSpPr>
          <p:nvPr>
            <p:ph type="title"/>
          </p:nvPr>
        </p:nvSpPr>
        <p:spPr>
          <a:xfrm>
            <a:off x="838200" y="1"/>
            <a:ext cx="10515600" cy="1055054"/>
          </a:xfrm>
        </p:spPr>
        <p:txBody>
          <a:bodyPr/>
          <a:lstStyle/>
          <a:p>
            <a:r>
              <a:rPr kumimoji="0" lang="en-US" sz="4000" b="0" i="0" u="none" strike="noStrike" kern="1200" cap="none" spc="0" normalizeH="0" baseline="0" noProof="0" dirty="0">
                <a:ln>
                  <a:noFill/>
                </a:ln>
                <a:solidFill>
                  <a:prstClr val="white"/>
                </a:solidFill>
                <a:effectLst/>
                <a:uLnTx/>
                <a:uFillTx/>
                <a:latin typeface="Museo 700" panose="02000000000000000000" pitchFamily="50" charset="0"/>
                <a:ea typeface="+mj-ea"/>
                <a:cs typeface="+mj-cs"/>
              </a:rPr>
              <a:t>Inspections for </a:t>
            </a:r>
            <a:r>
              <a:rPr lang="en-US" dirty="0"/>
              <a:t>Q1 2026/2027 FY</a:t>
            </a:r>
          </a:p>
        </p:txBody>
      </p:sp>
      <p:sp>
        <p:nvSpPr>
          <p:cNvPr id="5" name="Slide Number Placeholder 4">
            <a:extLst>
              <a:ext uri="{FF2B5EF4-FFF2-40B4-BE49-F238E27FC236}">
                <a16:creationId xmlns:a16="http://schemas.microsoft.com/office/drawing/2014/main" id="{38F0D078-1F02-E316-3154-770F935773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30900-D744-4EA3-BE04-D9335B37CC9C}" type="slidenum">
              <a:rPr kumimoji="0" lang="en-US" sz="1200" b="0" i="0" u="none" strike="noStrike" kern="1200" cap="none" spc="0" normalizeH="0" baseline="0" noProof="0" smtClean="0">
                <a:ln>
                  <a:noFill/>
                </a:ln>
                <a:solidFill>
                  <a:prstClr val="black">
                    <a:tint val="75000"/>
                  </a:prstClr>
                </a:solidFill>
                <a:effectLst/>
                <a:uLnTx/>
                <a:uFillTx/>
                <a:latin typeface="Museo 30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Museo 300"/>
              <a:ea typeface="+mn-ea"/>
              <a:cs typeface="+mn-cs"/>
            </a:endParaRPr>
          </a:p>
        </p:txBody>
      </p:sp>
    </p:spTree>
    <p:extLst>
      <p:ext uri="{BB962C8B-B14F-4D97-AF65-F5344CB8AC3E}">
        <p14:creationId xmlns:p14="http://schemas.microsoft.com/office/powerpoint/2010/main" val="3083753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6F773C-790C-4AD5-A756-079EFE4D5F91}"/>
              </a:ext>
            </a:extLst>
          </p:cNvPr>
          <p:cNvSpPr>
            <a:spLocks noGrp="1"/>
          </p:cNvSpPr>
          <p:nvPr>
            <p:ph idx="1"/>
          </p:nvPr>
        </p:nvSpPr>
        <p:spPr>
          <a:xfrm>
            <a:off x="838200" y="1234440"/>
            <a:ext cx="10515600" cy="4942524"/>
          </a:xfrm>
        </p:spPr>
        <p:txBody>
          <a:bodyPr>
            <a:normAutofit/>
          </a:bodyPr>
          <a:lstStyle/>
          <a:p>
            <a:pPr marL="342900" indent="-342900" algn="just">
              <a:buFont typeface="Arial" panose="020B0604020202020204" pitchFamily="34" charset="0"/>
              <a:buChar char="•"/>
            </a:pPr>
            <a:r>
              <a:rPr lang="en-US" dirty="0">
                <a:latin typeface="Arial" panose="020B0604020202020204" pitchFamily="34" charset="0"/>
                <a:cs typeface="Arial" panose="020B0604020202020204" pitchFamily="34" charset="0"/>
              </a:rPr>
              <a:t>Occupational exposure to radiation of occupationally exposed workers at Necsa was within limits.</a:t>
            </a:r>
          </a:p>
          <a:p>
            <a:pPr marL="342900" indent="-342900" algn="just">
              <a:buFont typeface="Arial" panose="020B0604020202020204" pitchFamily="34" charset="0"/>
              <a:buChar char="•"/>
            </a:pPr>
            <a:r>
              <a:rPr lang="en-US" dirty="0">
                <a:latin typeface="Arial" panose="020B0604020202020204" pitchFamily="34" charset="0"/>
                <a:cs typeface="Arial" panose="020B0604020202020204" pitchFamily="34" charset="0"/>
              </a:rPr>
              <a:t>Public exposure to radiation was also within limits.</a:t>
            </a: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ZA"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6DA29083-29DF-487A-9B51-13611DA5BDE9}"/>
              </a:ext>
            </a:extLst>
          </p:cNvPr>
          <p:cNvSpPr>
            <a:spLocks noGrp="1"/>
          </p:cNvSpPr>
          <p:nvPr>
            <p:ph type="title"/>
          </p:nvPr>
        </p:nvSpPr>
        <p:spPr>
          <a:xfrm>
            <a:off x="838200" y="1"/>
            <a:ext cx="10515600" cy="1055054"/>
          </a:xfrm>
        </p:spPr>
        <p:txBody>
          <a:bodyPr/>
          <a:lstStyle/>
          <a:p>
            <a:r>
              <a:rPr lang="en-US" dirty="0"/>
              <a:t>Worker and Public Doses for Q4 2025/2026 FY</a:t>
            </a:r>
          </a:p>
        </p:txBody>
      </p:sp>
      <p:sp>
        <p:nvSpPr>
          <p:cNvPr id="5" name="Slide Number Placeholder 4">
            <a:extLst>
              <a:ext uri="{FF2B5EF4-FFF2-40B4-BE49-F238E27FC236}">
                <a16:creationId xmlns:a16="http://schemas.microsoft.com/office/drawing/2014/main" id="{38F0D078-1F02-E316-3154-770F935773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30900-D744-4EA3-BE04-D9335B37CC9C}" type="slidenum">
              <a:rPr kumimoji="0" lang="en-US" sz="1200" b="0" i="0" u="none" strike="noStrike" kern="1200" cap="none" spc="0" normalizeH="0" baseline="0" noProof="0" smtClean="0">
                <a:ln>
                  <a:noFill/>
                </a:ln>
                <a:solidFill>
                  <a:prstClr val="black">
                    <a:tint val="75000"/>
                  </a:prstClr>
                </a:solidFill>
                <a:effectLst/>
                <a:uLnTx/>
                <a:uFillTx/>
                <a:latin typeface="Museo 30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Museo 300"/>
              <a:ea typeface="+mn-ea"/>
              <a:cs typeface="+mn-cs"/>
            </a:endParaRPr>
          </a:p>
        </p:txBody>
      </p:sp>
    </p:spTree>
    <p:extLst>
      <p:ext uri="{BB962C8B-B14F-4D97-AF65-F5344CB8AC3E}">
        <p14:creationId xmlns:p14="http://schemas.microsoft.com/office/powerpoint/2010/main" val="499898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581C7-BBEC-4318-8212-E8F46CB33FB4}"/>
              </a:ext>
            </a:extLst>
          </p:cNvPr>
          <p:cNvSpPr>
            <a:spLocks noGrp="1"/>
          </p:cNvSpPr>
          <p:nvPr>
            <p:ph type="title"/>
          </p:nvPr>
        </p:nvSpPr>
        <p:spPr/>
        <p:txBody>
          <a:bodyPr/>
          <a:lstStyle/>
          <a:p>
            <a:r>
              <a:rPr lang="en-US" dirty="0"/>
              <a:t>Thank you</a:t>
            </a:r>
          </a:p>
        </p:txBody>
      </p:sp>
      <p:sp>
        <p:nvSpPr>
          <p:cNvPr id="3" name="Slide Number Placeholder 2">
            <a:extLst>
              <a:ext uri="{FF2B5EF4-FFF2-40B4-BE49-F238E27FC236}">
                <a16:creationId xmlns:a16="http://schemas.microsoft.com/office/drawing/2014/main" id="{CC9DBBA2-5F44-2183-75B4-BDD6C9325B9E}"/>
              </a:ext>
            </a:extLst>
          </p:cNvPr>
          <p:cNvSpPr>
            <a:spLocks noGrp="1"/>
          </p:cNvSpPr>
          <p:nvPr>
            <p:ph type="sldNum" sz="quarter" idx="12"/>
          </p:nvPr>
        </p:nvSpPr>
        <p:spPr/>
        <p:txBody>
          <a:bodyPr/>
          <a:lstStyle/>
          <a:p>
            <a:fld id="{62B30900-D744-4EA3-BE04-D9335B37CC9C}" type="slidenum">
              <a:rPr lang="en-US" smtClean="0"/>
              <a:t>12</a:t>
            </a:fld>
            <a:endParaRPr lang="en-US" dirty="0"/>
          </a:p>
        </p:txBody>
      </p:sp>
    </p:spTree>
    <p:extLst>
      <p:ext uri="{BB962C8B-B14F-4D97-AF65-F5344CB8AC3E}">
        <p14:creationId xmlns:p14="http://schemas.microsoft.com/office/powerpoint/2010/main" val="3740854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useo Custom 1">
      <a:majorFont>
        <a:latin typeface="Museo 700"/>
        <a:ea typeface=""/>
        <a:cs typeface=""/>
      </a:majorFont>
      <a:minorFont>
        <a:latin typeface="Museo 300"/>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NR Corporate PPT Feb2022" id="{75983135-E0A5-4467-817B-FA8E3F2FD070}" vid="{1FCB396E-7310-41FB-BC21-1A08FE131E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NNR Corporate PowerPoint Template Feb2022</Template>
  <TotalTime>1787</TotalTime>
  <Words>695</Words>
  <Application>Microsoft Office PowerPoint</Application>
  <PresentationFormat>Widescreen</PresentationFormat>
  <Paragraphs>201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Museo 300</vt:lpstr>
      <vt:lpstr>Museo 700</vt:lpstr>
      <vt:lpstr>Museo Sans 300</vt:lpstr>
      <vt:lpstr>Office Theme</vt:lpstr>
      <vt:lpstr>NNR REPORT</vt:lpstr>
      <vt:lpstr>PowerPoint Presentation</vt:lpstr>
      <vt:lpstr>The NNR Act, Act No 47 of 1999</vt:lpstr>
      <vt:lpstr>The NNR Act, Act No 47 of 1999 cont.</vt:lpstr>
      <vt:lpstr>The NNR Act, Act No 47 of 1999 cont.</vt:lpstr>
      <vt:lpstr>The NNR Act, Act No 47 of 1999 cont.</vt:lpstr>
      <vt:lpstr>The NNR Act, Act No 47 of 1999 cont.</vt:lpstr>
      <vt:lpstr>Inspections for Q4 2025/2026 FY</vt:lpstr>
      <vt:lpstr>Inspections for Q4 2025/2026 FY cont.</vt:lpstr>
      <vt:lpstr>Inspections for Q1 2026/2027 FY</vt:lpstr>
      <vt:lpstr>Worker and Public Doses for Q4 2025/2026 FY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 2025</dc:title>
  <dc:creator>Lindie Kleu</dc:creator>
  <cp:lastModifiedBy>Sello Mosoeunyane</cp:lastModifiedBy>
  <cp:revision>107</cp:revision>
  <dcterms:created xsi:type="dcterms:W3CDTF">2022-10-03T13:39:55Z</dcterms:created>
  <dcterms:modified xsi:type="dcterms:W3CDTF">2026-06-18T14:01:25Z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80b4da8b-03f3-4931-b21d-f540882a568f</vt:lpwstr>
  </property>
  <property fmtid="{D5CDD505-2E9C-101B-9397-08002B2CF9AE}" pid="3" name="DocumentType">
    <vt:lpwstr>Report</vt:lpwstr>
  </property>
  <property fmtid="{D5CDD505-2E9C-101B-9397-08002B2CF9AE}" pid="4" name="Classification">
    <vt:lpwstr>Non-Restricted</vt:lpwstr>
  </property>
</Properties>
</file>