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</p:sldMasterIdLst>
  <p:notesMasterIdLst>
    <p:notesMasterId r:id="rId24"/>
  </p:notesMasterIdLst>
  <p:sldIdLst>
    <p:sldId id="2147375071" r:id="rId6"/>
    <p:sldId id="2147481005" r:id="rId7"/>
    <p:sldId id="2147480991" r:id="rId8"/>
    <p:sldId id="295" r:id="rId9"/>
    <p:sldId id="6056" r:id="rId10"/>
    <p:sldId id="2147480993" r:id="rId11"/>
    <p:sldId id="2147480994" r:id="rId12"/>
    <p:sldId id="2147480995" r:id="rId13"/>
    <p:sldId id="2147375077" r:id="rId14"/>
    <p:sldId id="2147480997" r:id="rId15"/>
    <p:sldId id="2147480996" r:id="rId16"/>
    <p:sldId id="2147480998" r:id="rId17"/>
    <p:sldId id="2147480999" r:id="rId18"/>
    <p:sldId id="2147481001" r:id="rId19"/>
    <p:sldId id="2147481000" r:id="rId20"/>
    <p:sldId id="2147481002" r:id="rId21"/>
    <p:sldId id="2147481004" r:id="rId22"/>
    <p:sldId id="2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2E77814-AFEA-4D0B-E975-92343C93B798}" name="Nikelwa Tengimfene" initials="NT" userId="S::NikelwaT@necsa.co.za::237a6706-2725-4a83-8ed1-18ac72374c71" providerId="AD"/>
  <p188:author id="{0B33E25C-E275-B2AB-89EF-C3AD4AB6CCE9}" name="Mariana de Bruin" initials="Md" userId="S::Mariana.deBruin@ntp.co.za::cfa60ae1-5077-404a-bd85-c6b6e4028676" providerId="AD"/>
  <p188:author id="{C0B16CE2-BF9C-5631-6116-7B782F0D9BE4}" name="Amelia Rennie-Kroon" initials="AR" userId="S::AmeliaR@necsa.co.za::1723aba0-3e91-4abf-94fe-fe86c32dd42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elwa Tengimfene" initials="NT" lastIdx="4" clrIdx="0">
    <p:extLst>
      <p:ext uri="{19B8F6BF-5375-455C-9EA6-DF929625EA0E}">
        <p15:presenceInfo xmlns:p15="http://schemas.microsoft.com/office/powerpoint/2012/main" userId="S-1-5-21-2859864586-2270660840-2576915702-21216" providerId="AD"/>
      </p:ext>
    </p:extLst>
  </p:cmAuthor>
  <p:cmAuthor id="2" name="Amelia Rennie-Kroon" initials="AR" lastIdx="1" clrIdx="1">
    <p:extLst>
      <p:ext uri="{19B8F6BF-5375-455C-9EA6-DF929625EA0E}">
        <p15:presenceInfo xmlns:p15="http://schemas.microsoft.com/office/powerpoint/2012/main" userId="S-1-5-21-2859864586-2270660840-2576915702-1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233881"/>
    <a:srgbClr val="E1F8F7"/>
    <a:srgbClr val="228684"/>
    <a:srgbClr val="2CAEAB"/>
    <a:srgbClr val="2CB1AE"/>
    <a:srgbClr val="33CCCC"/>
    <a:srgbClr val="9AE8E6"/>
    <a:srgbClr val="7CE0DE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2ABBC0-4A95-4D9F-9CA9-08E3FA6FAEF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6710E99E-9B9C-4FD5-B3C0-48AE6323096F}">
      <dgm:prSet custT="1"/>
      <dgm:spPr/>
      <dgm:t>
        <a:bodyPr/>
        <a:lstStyle/>
        <a:p>
          <a:r>
            <a:rPr lang="en-US" sz="1000" dirty="0"/>
            <a:t>INTERSNHIPS</a:t>
          </a:r>
        </a:p>
      </dgm:t>
    </dgm:pt>
    <dgm:pt modelId="{5659730B-64EC-4C74-91A4-FE59D0690D3A}" type="parTrans" cxnId="{D09291F7-93C1-4158-B79A-BCB25C76D513}">
      <dgm:prSet/>
      <dgm:spPr/>
      <dgm:t>
        <a:bodyPr/>
        <a:lstStyle/>
        <a:p>
          <a:endParaRPr lang="en-ZA" sz="1000"/>
        </a:p>
      </dgm:t>
    </dgm:pt>
    <dgm:pt modelId="{223F3ABB-8CDE-4308-828A-F75BA6B0C846}" type="sibTrans" cxnId="{D09291F7-93C1-4158-B79A-BCB25C76D513}">
      <dgm:prSet custT="1"/>
      <dgm:spPr/>
      <dgm:t>
        <a:bodyPr/>
        <a:lstStyle/>
        <a:p>
          <a:r>
            <a:rPr lang="en-ZA" sz="1000" dirty="0"/>
            <a:t>LEARNERSHIPS</a:t>
          </a:r>
        </a:p>
      </dgm:t>
    </dgm:pt>
    <dgm:pt modelId="{EF65AE94-9707-4141-8E51-272BB1FB6FEA}">
      <dgm:prSet custT="1"/>
      <dgm:spPr/>
      <dgm:t>
        <a:bodyPr/>
        <a:lstStyle/>
        <a:p>
          <a:r>
            <a:rPr lang="en-US" sz="1000" dirty="0"/>
            <a:t>RPO TRAINING</a:t>
          </a:r>
        </a:p>
      </dgm:t>
    </dgm:pt>
    <dgm:pt modelId="{100A7CE7-1F8A-40BF-B2BF-DDD937AC213D}" type="sibTrans" cxnId="{8FEB9366-39F6-491C-B85A-ED8C2EA34EC9}">
      <dgm:prSet custT="1"/>
      <dgm:spPr/>
      <dgm:t>
        <a:bodyPr/>
        <a:lstStyle/>
        <a:p>
          <a:r>
            <a:rPr lang="en-ZA" sz="1000" dirty="0"/>
            <a:t>WILL</a:t>
          </a:r>
        </a:p>
      </dgm:t>
    </dgm:pt>
    <dgm:pt modelId="{2E1E958C-0206-4E94-A247-9650FBFF9BBA}" type="parTrans" cxnId="{8FEB9366-39F6-491C-B85A-ED8C2EA34EC9}">
      <dgm:prSet/>
      <dgm:spPr/>
      <dgm:t>
        <a:bodyPr/>
        <a:lstStyle/>
        <a:p>
          <a:endParaRPr lang="en-ZA" sz="1000"/>
        </a:p>
      </dgm:t>
    </dgm:pt>
    <dgm:pt modelId="{587D638A-510B-4590-93E8-7B7DF472F4A7}">
      <dgm:prSet phldrT="[Text]" custT="1"/>
      <dgm:spPr/>
      <dgm:t>
        <a:bodyPr/>
        <a:lstStyle/>
        <a:p>
          <a:r>
            <a:rPr lang="en-ZA" sz="1000" dirty="0"/>
            <a:t>APPRENTICESHIP</a:t>
          </a:r>
        </a:p>
      </dgm:t>
    </dgm:pt>
    <dgm:pt modelId="{AC876C46-B4EE-43EB-A1A7-599386A8E832}" type="sibTrans" cxnId="{98593ADC-7B3A-49ED-B996-7A328A1D5A79}">
      <dgm:prSet custT="1"/>
      <dgm:spPr/>
      <dgm:t>
        <a:bodyPr/>
        <a:lstStyle/>
        <a:p>
          <a:r>
            <a:rPr lang="en-ZA" sz="1000" dirty="0"/>
            <a:t>GRADUATES IN TRAINING</a:t>
          </a:r>
        </a:p>
      </dgm:t>
    </dgm:pt>
    <dgm:pt modelId="{5B8A4302-B19C-4B0E-9CCE-37BD85A21A75}" type="parTrans" cxnId="{98593ADC-7B3A-49ED-B996-7A328A1D5A79}">
      <dgm:prSet/>
      <dgm:spPr/>
      <dgm:t>
        <a:bodyPr/>
        <a:lstStyle/>
        <a:p>
          <a:endParaRPr lang="en-ZA" sz="1000"/>
        </a:p>
      </dgm:t>
    </dgm:pt>
    <dgm:pt modelId="{FC6D4ADF-9EA5-49C3-A61E-DCD718E75F95}" type="pres">
      <dgm:prSet presAssocID="{5C2ABBC0-4A95-4D9F-9CA9-08E3FA6FAEFC}" presName="Name0" presStyleCnt="0">
        <dgm:presLayoutVars>
          <dgm:chMax/>
          <dgm:chPref/>
          <dgm:dir/>
          <dgm:animLvl val="lvl"/>
        </dgm:presLayoutVars>
      </dgm:prSet>
      <dgm:spPr/>
    </dgm:pt>
    <dgm:pt modelId="{5C3E3CEE-8B8C-4E3A-ABAF-660EC63B12F2}" type="pres">
      <dgm:prSet presAssocID="{6710E99E-9B9C-4FD5-B3C0-48AE6323096F}" presName="composite" presStyleCnt="0"/>
      <dgm:spPr/>
    </dgm:pt>
    <dgm:pt modelId="{924526C9-C7A7-485F-823C-777675A81FFF}" type="pres">
      <dgm:prSet presAssocID="{6710E99E-9B9C-4FD5-B3C0-48AE6323096F}" presName="Parent1" presStyleLbl="node1" presStyleIdx="0" presStyleCnt="6" custScaleX="123248" custScaleY="108830" custLinFactNeighborX="14695" custLinFactNeighborY="5457">
        <dgm:presLayoutVars>
          <dgm:chMax val="1"/>
          <dgm:chPref val="1"/>
          <dgm:bulletEnabled val="1"/>
        </dgm:presLayoutVars>
      </dgm:prSet>
      <dgm:spPr/>
    </dgm:pt>
    <dgm:pt modelId="{FDE99563-77C4-4B04-B622-1BFE6D87748B}" type="pres">
      <dgm:prSet presAssocID="{6710E99E-9B9C-4FD5-B3C0-48AE6323096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084C93FD-CC04-49AC-A1AF-1E1D67B0C657}" type="pres">
      <dgm:prSet presAssocID="{6710E99E-9B9C-4FD5-B3C0-48AE6323096F}" presName="BalanceSpacing" presStyleCnt="0"/>
      <dgm:spPr/>
    </dgm:pt>
    <dgm:pt modelId="{DCF6BB47-A275-4E30-8B5E-E61CE7E7FC9B}" type="pres">
      <dgm:prSet presAssocID="{6710E99E-9B9C-4FD5-B3C0-48AE6323096F}" presName="BalanceSpacing1" presStyleCnt="0"/>
      <dgm:spPr/>
    </dgm:pt>
    <dgm:pt modelId="{B01539E9-BA26-4AE1-9544-61714C83EC0C}" type="pres">
      <dgm:prSet presAssocID="{223F3ABB-8CDE-4308-828A-F75BA6B0C846}" presName="Accent1Text" presStyleLbl="node1" presStyleIdx="1" presStyleCnt="6" custScaleX="117135" custScaleY="108830" custLinFactNeighborX="-4868" custLinFactNeighborY="6665"/>
      <dgm:spPr/>
    </dgm:pt>
    <dgm:pt modelId="{9DA0B686-4FA0-42D1-88E5-483C983C693B}" type="pres">
      <dgm:prSet presAssocID="{223F3ABB-8CDE-4308-828A-F75BA6B0C846}" presName="spaceBetweenRectangles" presStyleCnt="0"/>
      <dgm:spPr/>
    </dgm:pt>
    <dgm:pt modelId="{E04B3754-C18D-4C74-B97B-9A4C615F3E5D}" type="pres">
      <dgm:prSet presAssocID="{EF65AE94-9707-4141-8E51-272BB1FB6FEA}" presName="composite" presStyleCnt="0"/>
      <dgm:spPr/>
    </dgm:pt>
    <dgm:pt modelId="{D2F8DEA7-5C22-48D5-BCA9-B74D6768952E}" type="pres">
      <dgm:prSet presAssocID="{EF65AE94-9707-4141-8E51-272BB1FB6FEA}" presName="Parent1" presStyleLbl="node1" presStyleIdx="2" presStyleCnt="6" custScaleX="123248" custScaleY="108830" custLinFactNeighborX="5096">
        <dgm:presLayoutVars>
          <dgm:chMax val="1"/>
          <dgm:chPref val="1"/>
          <dgm:bulletEnabled val="1"/>
        </dgm:presLayoutVars>
      </dgm:prSet>
      <dgm:spPr/>
    </dgm:pt>
    <dgm:pt modelId="{ED7563A1-275C-42C9-AFB9-22A61911EAD7}" type="pres">
      <dgm:prSet presAssocID="{EF65AE94-9707-4141-8E51-272BB1FB6FE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CA98EF0-E6D4-4D80-9AF8-D630E6F8A83B}" type="pres">
      <dgm:prSet presAssocID="{EF65AE94-9707-4141-8E51-272BB1FB6FEA}" presName="BalanceSpacing" presStyleCnt="0"/>
      <dgm:spPr/>
    </dgm:pt>
    <dgm:pt modelId="{F8B61C13-7326-4A66-9C81-9185A7E6E1F7}" type="pres">
      <dgm:prSet presAssocID="{EF65AE94-9707-4141-8E51-272BB1FB6FEA}" presName="BalanceSpacing1" presStyleCnt="0"/>
      <dgm:spPr/>
    </dgm:pt>
    <dgm:pt modelId="{AFE7C217-452D-4355-868E-0E530A79170C}" type="pres">
      <dgm:prSet presAssocID="{100A7CE7-1F8A-40BF-B2BF-DDD937AC213D}" presName="Accent1Text" presStyleLbl="node1" presStyleIdx="3" presStyleCnt="6" custScaleX="123248" custScaleY="108830" custLinFactNeighborX="26195" custLinFactNeighborY="-556"/>
      <dgm:spPr/>
    </dgm:pt>
    <dgm:pt modelId="{61765A5E-24C9-4C81-93BF-0772FB684B7C}" type="pres">
      <dgm:prSet presAssocID="{100A7CE7-1F8A-40BF-B2BF-DDD937AC213D}" presName="spaceBetweenRectangles" presStyleCnt="0"/>
      <dgm:spPr/>
    </dgm:pt>
    <dgm:pt modelId="{8ACE8A0C-9CAC-4559-BC06-4D9122887AE4}" type="pres">
      <dgm:prSet presAssocID="{587D638A-510B-4590-93E8-7B7DF472F4A7}" presName="composite" presStyleCnt="0"/>
      <dgm:spPr/>
    </dgm:pt>
    <dgm:pt modelId="{C7744494-B5F6-497C-BFBD-F2574EB46AF6}" type="pres">
      <dgm:prSet presAssocID="{587D638A-510B-4590-93E8-7B7DF472F4A7}" presName="Parent1" presStyleLbl="node1" presStyleIdx="4" presStyleCnt="6" custScaleX="123248" custScaleY="108830" custLinFactNeighborX="14108" custLinFactNeighborY="-9630">
        <dgm:presLayoutVars>
          <dgm:chMax val="1"/>
          <dgm:chPref val="1"/>
          <dgm:bulletEnabled val="1"/>
        </dgm:presLayoutVars>
      </dgm:prSet>
      <dgm:spPr/>
    </dgm:pt>
    <dgm:pt modelId="{6DDA49DB-998F-4E6F-AC94-2C8C1378FFC8}" type="pres">
      <dgm:prSet presAssocID="{587D638A-510B-4590-93E8-7B7DF472F4A7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D8DFBD9-FF7B-4A69-B274-CA957EA1BB52}" type="pres">
      <dgm:prSet presAssocID="{587D638A-510B-4590-93E8-7B7DF472F4A7}" presName="BalanceSpacing" presStyleCnt="0"/>
      <dgm:spPr/>
    </dgm:pt>
    <dgm:pt modelId="{3715E6BD-D035-41AB-812B-5CC4BBED4F5F}" type="pres">
      <dgm:prSet presAssocID="{587D638A-510B-4590-93E8-7B7DF472F4A7}" presName="BalanceSpacing1" presStyleCnt="0"/>
      <dgm:spPr/>
    </dgm:pt>
    <dgm:pt modelId="{6D04E585-64F8-4358-BF40-9FA908C59BC9}" type="pres">
      <dgm:prSet presAssocID="{AC876C46-B4EE-43EB-A1A7-599386A8E832}" presName="Accent1Text" presStyleLbl="node1" presStyleIdx="5" presStyleCnt="6" custScaleX="119544" custScaleY="115883" custLinFactNeighborX="-3663" custLinFactNeighborY="-6755"/>
      <dgm:spPr/>
    </dgm:pt>
  </dgm:ptLst>
  <dgm:cxnLst>
    <dgm:cxn modelId="{1C50C922-392C-4FD7-953E-788DFCEB279A}" type="presOf" srcId="{AC876C46-B4EE-43EB-A1A7-599386A8E832}" destId="{6D04E585-64F8-4358-BF40-9FA908C59BC9}" srcOrd="0" destOrd="0" presId="urn:microsoft.com/office/officeart/2008/layout/AlternatingHexagons"/>
    <dgm:cxn modelId="{60451834-C517-44FD-8BCD-109057CE37D6}" type="presOf" srcId="{5C2ABBC0-4A95-4D9F-9CA9-08E3FA6FAEFC}" destId="{FC6D4ADF-9EA5-49C3-A61E-DCD718E75F95}" srcOrd="0" destOrd="0" presId="urn:microsoft.com/office/officeart/2008/layout/AlternatingHexagons"/>
    <dgm:cxn modelId="{2D880641-96AA-48D4-A487-9D2AFC8F5436}" type="presOf" srcId="{EF65AE94-9707-4141-8E51-272BB1FB6FEA}" destId="{D2F8DEA7-5C22-48D5-BCA9-B74D6768952E}" srcOrd="0" destOrd="0" presId="urn:microsoft.com/office/officeart/2008/layout/AlternatingHexagons"/>
    <dgm:cxn modelId="{8FEB9366-39F6-491C-B85A-ED8C2EA34EC9}" srcId="{5C2ABBC0-4A95-4D9F-9CA9-08E3FA6FAEFC}" destId="{EF65AE94-9707-4141-8E51-272BB1FB6FEA}" srcOrd="1" destOrd="0" parTransId="{2E1E958C-0206-4E94-A247-9650FBFF9BBA}" sibTransId="{100A7CE7-1F8A-40BF-B2BF-DDD937AC213D}"/>
    <dgm:cxn modelId="{8ECC8968-CACC-416E-9716-E2581AE624BE}" type="presOf" srcId="{100A7CE7-1F8A-40BF-B2BF-DDD937AC213D}" destId="{AFE7C217-452D-4355-868E-0E530A79170C}" srcOrd="0" destOrd="0" presId="urn:microsoft.com/office/officeart/2008/layout/AlternatingHexagons"/>
    <dgm:cxn modelId="{5B34404E-F188-40A3-919B-054D7F14D437}" type="presOf" srcId="{587D638A-510B-4590-93E8-7B7DF472F4A7}" destId="{C7744494-B5F6-497C-BFBD-F2574EB46AF6}" srcOrd="0" destOrd="0" presId="urn:microsoft.com/office/officeart/2008/layout/AlternatingHexagons"/>
    <dgm:cxn modelId="{90EB3C8A-80AD-400E-B3A3-FDAE23D35C2E}" type="presOf" srcId="{6710E99E-9B9C-4FD5-B3C0-48AE6323096F}" destId="{924526C9-C7A7-485F-823C-777675A81FFF}" srcOrd="0" destOrd="0" presId="urn:microsoft.com/office/officeart/2008/layout/AlternatingHexagons"/>
    <dgm:cxn modelId="{1ED485B1-8FC0-46EE-A068-1757237F11D9}" type="presOf" srcId="{223F3ABB-8CDE-4308-828A-F75BA6B0C846}" destId="{B01539E9-BA26-4AE1-9544-61714C83EC0C}" srcOrd="0" destOrd="0" presId="urn:microsoft.com/office/officeart/2008/layout/AlternatingHexagons"/>
    <dgm:cxn modelId="{98593ADC-7B3A-49ED-B996-7A328A1D5A79}" srcId="{5C2ABBC0-4A95-4D9F-9CA9-08E3FA6FAEFC}" destId="{587D638A-510B-4590-93E8-7B7DF472F4A7}" srcOrd="2" destOrd="0" parTransId="{5B8A4302-B19C-4B0E-9CCE-37BD85A21A75}" sibTransId="{AC876C46-B4EE-43EB-A1A7-599386A8E832}"/>
    <dgm:cxn modelId="{D09291F7-93C1-4158-B79A-BCB25C76D513}" srcId="{5C2ABBC0-4A95-4D9F-9CA9-08E3FA6FAEFC}" destId="{6710E99E-9B9C-4FD5-B3C0-48AE6323096F}" srcOrd="0" destOrd="0" parTransId="{5659730B-64EC-4C74-91A4-FE59D0690D3A}" sibTransId="{223F3ABB-8CDE-4308-828A-F75BA6B0C846}"/>
    <dgm:cxn modelId="{57B49DB7-B382-46BF-A380-134E9841C28E}" type="presParOf" srcId="{FC6D4ADF-9EA5-49C3-A61E-DCD718E75F95}" destId="{5C3E3CEE-8B8C-4E3A-ABAF-660EC63B12F2}" srcOrd="0" destOrd="0" presId="urn:microsoft.com/office/officeart/2008/layout/AlternatingHexagons"/>
    <dgm:cxn modelId="{F583C459-EBE4-462D-AA6A-F7C0017934D1}" type="presParOf" srcId="{5C3E3CEE-8B8C-4E3A-ABAF-660EC63B12F2}" destId="{924526C9-C7A7-485F-823C-777675A81FFF}" srcOrd="0" destOrd="0" presId="urn:microsoft.com/office/officeart/2008/layout/AlternatingHexagons"/>
    <dgm:cxn modelId="{79DB0035-B9BC-4D1A-86D8-594D4C2C7182}" type="presParOf" srcId="{5C3E3CEE-8B8C-4E3A-ABAF-660EC63B12F2}" destId="{FDE99563-77C4-4B04-B622-1BFE6D87748B}" srcOrd="1" destOrd="0" presId="urn:microsoft.com/office/officeart/2008/layout/AlternatingHexagons"/>
    <dgm:cxn modelId="{FE1BF103-1202-4341-B28A-13FA61D961C5}" type="presParOf" srcId="{5C3E3CEE-8B8C-4E3A-ABAF-660EC63B12F2}" destId="{084C93FD-CC04-49AC-A1AF-1E1D67B0C657}" srcOrd="2" destOrd="0" presId="urn:microsoft.com/office/officeart/2008/layout/AlternatingHexagons"/>
    <dgm:cxn modelId="{3DEBEC7A-9124-40A6-B10C-2C1A74986671}" type="presParOf" srcId="{5C3E3CEE-8B8C-4E3A-ABAF-660EC63B12F2}" destId="{DCF6BB47-A275-4E30-8B5E-E61CE7E7FC9B}" srcOrd="3" destOrd="0" presId="urn:microsoft.com/office/officeart/2008/layout/AlternatingHexagons"/>
    <dgm:cxn modelId="{AADC70A2-A74A-40BA-9F69-601800C78727}" type="presParOf" srcId="{5C3E3CEE-8B8C-4E3A-ABAF-660EC63B12F2}" destId="{B01539E9-BA26-4AE1-9544-61714C83EC0C}" srcOrd="4" destOrd="0" presId="urn:microsoft.com/office/officeart/2008/layout/AlternatingHexagons"/>
    <dgm:cxn modelId="{593A39BA-5D31-49D7-BA3A-80E981A60076}" type="presParOf" srcId="{FC6D4ADF-9EA5-49C3-A61E-DCD718E75F95}" destId="{9DA0B686-4FA0-42D1-88E5-483C983C693B}" srcOrd="1" destOrd="0" presId="urn:microsoft.com/office/officeart/2008/layout/AlternatingHexagons"/>
    <dgm:cxn modelId="{AA75EEB3-5863-4FF0-9966-ADBBCA6305FA}" type="presParOf" srcId="{FC6D4ADF-9EA5-49C3-A61E-DCD718E75F95}" destId="{E04B3754-C18D-4C74-B97B-9A4C615F3E5D}" srcOrd="2" destOrd="0" presId="urn:microsoft.com/office/officeart/2008/layout/AlternatingHexagons"/>
    <dgm:cxn modelId="{385090E9-2CAF-4C1E-8739-64EE95D84DBD}" type="presParOf" srcId="{E04B3754-C18D-4C74-B97B-9A4C615F3E5D}" destId="{D2F8DEA7-5C22-48D5-BCA9-B74D6768952E}" srcOrd="0" destOrd="0" presId="urn:microsoft.com/office/officeart/2008/layout/AlternatingHexagons"/>
    <dgm:cxn modelId="{105164ED-B52C-4A10-A9A0-421A084794E9}" type="presParOf" srcId="{E04B3754-C18D-4C74-B97B-9A4C615F3E5D}" destId="{ED7563A1-275C-42C9-AFB9-22A61911EAD7}" srcOrd="1" destOrd="0" presId="urn:microsoft.com/office/officeart/2008/layout/AlternatingHexagons"/>
    <dgm:cxn modelId="{E896353B-8884-4A6A-BE28-DB658B594731}" type="presParOf" srcId="{E04B3754-C18D-4C74-B97B-9A4C615F3E5D}" destId="{ECA98EF0-E6D4-4D80-9AF8-D630E6F8A83B}" srcOrd="2" destOrd="0" presId="urn:microsoft.com/office/officeart/2008/layout/AlternatingHexagons"/>
    <dgm:cxn modelId="{2C3B8DAD-806B-4865-B729-41575C3E6E9C}" type="presParOf" srcId="{E04B3754-C18D-4C74-B97B-9A4C615F3E5D}" destId="{F8B61C13-7326-4A66-9C81-9185A7E6E1F7}" srcOrd="3" destOrd="0" presId="urn:microsoft.com/office/officeart/2008/layout/AlternatingHexagons"/>
    <dgm:cxn modelId="{C5A0149E-05AF-4EBE-9B28-34A974EA1CD9}" type="presParOf" srcId="{E04B3754-C18D-4C74-B97B-9A4C615F3E5D}" destId="{AFE7C217-452D-4355-868E-0E530A79170C}" srcOrd="4" destOrd="0" presId="urn:microsoft.com/office/officeart/2008/layout/AlternatingHexagons"/>
    <dgm:cxn modelId="{6F81C2F4-BA11-47B0-B60D-6BF4573484F5}" type="presParOf" srcId="{FC6D4ADF-9EA5-49C3-A61E-DCD718E75F95}" destId="{61765A5E-24C9-4C81-93BF-0772FB684B7C}" srcOrd="3" destOrd="0" presId="urn:microsoft.com/office/officeart/2008/layout/AlternatingHexagons"/>
    <dgm:cxn modelId="{F6F451CE-672F-43C2-B4D5-17A2676DA0EA}" type="presParOf" srcId="{FC6D4ADF-9EA5-49C3-A61E-DCD718E75F95}" destId="{8ACE8A0C-9CAC-4559-BC06-4D9122887AE4}" srcOrd="4" destOrd="0" presId="urn:microsoft.com/office/officeart/2008/layout/AlternatingHexagons"/>
    <dgm:cxn modelId="{7DB5340B-E9DE-41BC-B658-F5C082A653EF}" type="presParOf" srcId="{8ACE8A0C-9CAC-4559-BC06-4D9122887AE4}" destId="{C7744494-B5F6-497C-BFBD-F2574EB46AF6}" srcOrd="0" destOrd="0" presId="urn:microsoft.com/office/officeart/2008/layout/AlternatingHexagons"/>
    <dgm:cxn modelId="{BB247258-4EE9-4E78-8CF7-493D687BCE91}" type="presParOf" srcId="{8ACE8A0C-9CAC-4559-BC06-4D9122887AE4}" destId="{6DDA49DB-998F-4E6F-AC94-2C8C1378FFC8}" srcOrd="1" destOrd="0" presId="urn:microsoft.com/office/officeart/2008/layout/AlternatingHexagons"/>
    <dgm:cxn modelId="{06B1E51C-976E-44EE-80D3-00583618226E}" type="presParOf" srcId="{8ACE8A0C-9CAC-4559-BC06-4D9122887AE4}" destId="{5D8DFBD9-FF7B-4A69-B274-CA957EA1BB52}" srcOrd="2" destOrd="0" presId="urn:microsoft.com/office/officeart/2008/layout/AlternatingHexagons"/>
    <dgm:cxn modelId="{FF327E62-D070-412E-BD6A-054EC0B56579}" type="presParOf" srcId="{8ACE8A0C-9CAC-4559-BC06-4D9122887AE4}" destId="{3715E6BD-D035-41AB-812B-5CC4BBED4F5F}" srcOrd="3" destOrd="0" presId="urn:microsoft.com/office/officeart/2008/layout/AlternatingHexagons"/>
    <dgm:cxn modelId="{3E21029F-D30B-447E-8BF4-7D882B73F9C2}" type="presParOf" srcId="{8ACE8A0C-9CAC-4559-BC06-4D9122887AE4}" destId="{6D04E585-64F8-4358-BF40-9FA908C59BC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A66F35-43D6-4447-96DB-4F7852BDCBD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3137CD7-4667-46CB-8147-FC7EF567A0F8}">
      <dgm:prSet phldrT="[Text]" custT="1"/>
      <dgm:spPr>
        <a:solidFill>
          <a:srgbClr val="FF9966"/>
        </a:solidFill>
      </dgm:spPr>
      <dgm:t>
        <a:bodyPr/>
        <a:lstStyle/>
        <a:p>
          <a:pPr>
            <a:lnSpc>
              <a:spcPct val="100000"/>
            </a:lnSpc>
          </a:pPr>
          <a:endParaRPr lang="en-US" sz="1400" b="1" dirty="0">
            <a:latin typeface="Arial Narrow" pitchFamily="34" charset="0"/>
            <a:cs typeface="Calibri" pitchFamily="34" charset="0"/>
          </a:endParaRPr>
        </a:p>
        <a:p>
          <a:pPr>
            <a:lnSpc>
              <a:spcPct val="100000"/>
            </a:lnSpc>
          </a:pPr>
          <a:endParaRPr lang="en-US" sz="1000" b="1" dirty="0">
            <a:latin typeface="Arial Narrow" pitchFamily="34" charset="0"/>
            <a:cs typeface="Calibri" pitchFamily="34" charset="0"/>
          </a:endParaRPr>
        </a:p>
        <a:p>
          <a:pPr>
            <a:lnSpc>
              <a:spcPct val="100000"/>
            </a:lnSpc>
          </a:pPr>
          <a:r>
            <a:rPr lang="en-US" sz="1000" b="1" dirty="0">
              <a:latin typeface="Arial Narrow" pitchFamily="34" charset="0"/>
              <a:cs typeface="Calibri" pitchFamily="34" charset="0"/>
            </a:rPr>
            <a:t>PhD                        Masters in</a:t>
          </a:r>
        </a:p>
        <a:p>
          <a:pPr>
            <a:lnSpc>
              <a:spcPct val="100000"/>
            </a:lnSpc>
          </a:pPr>
          <a:r>
            <a:rPr lang="en-US" sz="1000" b="1" dirty="0">
              <a:latin typeface="Arial Narrow" pitchFamily="34" charset="0"/>
              <a:cs typeface="Calibri" pitchFamily="34" charset="0"/>
            </a:rPr>
            <a:t> Engineering </a:t>
          </a:r>
        </a:p>
        <a:p>
          <a:pPr>
            <a:lnSpc>
              <a:spcPct val="100000"/>
            </a:lnSpc>
          </a:pPr>
          <a:r>
            <a:rPr lang="en-US" sz="1000" b="1" dirty="0">
              <a:latin typeface="Arial Narrow" pitchFamily="34" charset="0"/>
              <a:cs typeface="Calibri" pitchFamily="34" charset="0"/>
            </a:rPr>
            <a:t>&amp; Science</a:t>
          </a:r>
        </a:p>
      </dgm:t>
    </dgm:pt>
    <dgm:pt modelId="{33CC4597-5BBF-4782-A4CA-F82AD452B5B8}" type="parTrans" cxnId="{E558CF0C-E5EE-4D7B-A96C-B6F15C45B03B}">
      <dgm:prSet/>
      <dgm:spPr/>
      <dgm:t>
        <a:bodyPr/>
        <a:lstStyle/>
        <a:p>
          <a:endParaRPr lang="en-US" sz="1600"/>
        </a:p>
      </dgm:t>
    </dgm:pt>
    <dgm:pt modelId="{62008076-84D7-4E89-8204-524C43164A7F}" type="sibTrans" cxnId="{E558CF0C-E5EE-4D7B-A96C-B6F15C45B03B}">
      <dgm:prSet/>
      <dgm:spPr/>
      <dgm:t>
        <a:bodyPr/>
        <a:lstStyle/>
        <a:p>
          <a:endParaRPr lang="en-US" sz="1600"/>
        </a:p>
      </dgm:t>
    </dgm:pt>
    <dgm:pt modelId="{EF3B71EF-0F4C-4D2A-AEB1-AD6EC251E95F}">
      <dgm:prSet phldrT="[Text]" custT="1"/>
      <dgm:spPr>
        <a:solidFill>
          <a:srgbClr val="FF6600"/>
        </a:solidFill>
      </dgm:spPr>
      <dgm:t>
        <a:bodyPr/>
        <a:lstStyle/>
        <a:p>
          <a:r>
            <a:rPr lang="en-US" sz="1400" b="1" dirty="0">
              <a:latin typeface="Arial Narrow" pitchFamily="34" charset="0"/>
              <a:cs typeface="Calibri" pitchFamily="34" charset="0"/>
            </a:rPr>
            <a:t>Degrees in Engineering &amp; Science</a:t>
          </a:r>
        </a:p>
      </dgm:t>
    </dgm:pt>
    <dgm:pt modelId="{C9C2B4CD-B977-422E-9F45-B78FF277747E}" type="parTrans" cxnId="{206A3616-172A-4979-998E-80C82C0B7E62}">
      <dgm:prSet/>
      <dgm:spPr/>
      <dgm:t>
        <a:bodyPr/>
        <a:lstStyle/>
        <a:p>
          <a:endParaRPr lang="en-US" sz="1600"/>
        </a:p>
      </dgm:t>
    </dgm:pt>
    <dgm:pt modelId="{B6571F73-6777-4185-8C03-9F18A0CBE86D}" type="sibTrans" cxnId="{206A3616-172A-4979-998E-80C82C0B7E62}">
      <dgm:prSet/>
      <dgm:spPr/>
      <dgm:t>
        <a:bodyPr/>
        <a:lstStyle/>
        <a:p>
          <a:endParaRPr lang="en-US" sz="1600"/>
        </a:p>
      </dgm:t>
    </dgm:pt>
    <dgm:pt modelId="{5737158C-7319-4808-8B96-E1F314643A4F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400" b="1" dirty="0">
              <a:latin typeface="Arial Narrow" pitchFamily="34" charset="0"/>
              <a:cs typeface="Calibri" pitchFamily="34" charset="0"/>
            </a:rPr>
            <a:t>Technicians in Engineering &amp; Science</a:t>
          </a:r>
        </a:p>
      </dgm:t>
    </dgm:pt>
    <dgm:pt modelId="{76003EFF-B949-4EED-8E49-6D65FB1D4497}" type="parTrans" cxnId="{61BE0A2D-DBD9-4DDE-8DCD-CD8E21CDE3BE}">
      <dgm:prSet/>
      <dgm:spPr/>
      <dgm:t>
        <a:bodyPr/>
        <a:lstStyle/>
        <a:p>
          <a:endParaRPr lang="en-US" sz="1600"/>
        </a:p>
      </dgm:t>
    </dgm:pt>
    <dgm:pt modelId="{D0DAD875-9D62-4567-B5C9-58A9DEAAD418}" type="sibTrans" cxnId="{61BE0A2D-DBD9-4DDE-8DCD-CD8E21CDE3BE}">
      <dgm:prSet/>
      <dgm:spPr/>
      <dgm:t>
        <a:bodyPr/>
        <a:lstStyle/>
        <a:p>
          <a:endParaRPr lang="en-US" sz="1600"/>
        </a:p>
      </dgm:t>
    </dgm:pt>
    <dgm:pt modelId="{4F972515-9DE4-4502-B940-3FC37D234D66}">
      <dgm:prSet phldrT="[Text]" custT="1"/>
      <dgm:spPr>
        <a:solidFill>
          <a:srgbClr val="D20000"/>
        </a:solidFill>
      </dgm:spPr>
      <dgm:t>
        <a:bodyPr/>
        <a:lstStyle/>
        <a:p>
          <a:r>
            <a:rPr lang="en-US" sz="1600" b="1" dirty="0">
              <a:latin typeface="Calibri" pitchFamily="34" charset="0"/>
              <a:cs typeface="Calibri" pitchFamily="34" charset="0"/>
            </a:rPr>
            <a:t>Artisans </a:t>
          </a:r>
        </a:p>
        <a:p>
          <a:r>
            <a:rPr lang="en-US" sz="1600" b="1" dirty="0">
              <a:latin typeface="Calibri" pitchFamily="34" charset="0"/>
              <a:cs typeface="Calibri" pitchFamily="34" charset="0"/>
            </a:rPr>
            <a:t>Operators</a:t>
          </a:r>
        </a:p>
      </dgm:t>
    </dgm:pt>
    <dgm:pt modelId="{6DBE4539-13E8-4C49-9E28-8A16DFC93908}" type="parTrans" cxnId="{24B50F5F-4E00-49FF-8172-445E69AA9C88}">
      <dgm:prSet/>
      <dgm:spPr/>
      <dgm:t>
        <a:bodyPr/>
        <a:lstStyle/>
        <a:p>
          <a:endParaRPr lang="en-US" sz="1600"/>
        </a:p>
      </dgm:t>
    </dgm:pt>
    <dgm:pt modelId="{F1DF0995-885E-4173-995D-A81FCFC1A508}" type="sibTrans" cxnId="{24B50F5F-4E00-49FF-8172-445E69AA9C88}">
      <dgm:prSet/>
      <dgm:spPr/>
      <dgm:t>
        <a:bodyPr/>
        <a:lstStyle/>
        <a:p>
          <a:endParaRPr lang="en-US" sz="1600"/>
        </a:p>
      </dgm:t>
    </dgm:pt>
    <dgm:pt modelId="{B2626829-A730-4C3D-A312-6171B13EF7FB}" type="pres">
      <dgm:prSet presAssocID="{82A66F35-43D6-4447-96DB-4F7852BDCBD9}" presName="Name0" presStyleCnt="0">
        <dgm:presLayoutVars>
          <dgm:dir/>
          <dgm:animLvl val="lvl"/>
          <dgm:resizeHandles val="exact"/>
        </dgm:presLayoutVars>
      </dgm:prSet>
      <dgm:spPr/>
    </dgm:pt>
    <dgm:pt modelId="{BBC8FBFD-A016-4B4D-A195-A574946767CB}" type="pres">
      <dgm:prSet presAssocID="{F3137CD7-4667-46CB-8147-FC7EF567A0F8}" presName="Name8" presStyleCnt="0"/>
      <dgm:spPr/>
    </dgm:pt>
    <dgm:pt modelId="{4AE00AD6-368B-4ED8-8DF8-641579D1AD7C}" type="pres">
      <dgm:prSet presAssocID="{F3137CD7-4667-46CB-8147-FC7EF567A0F8}" presName="level" presStyleLbl="node1" presStyleIdx="0" presStyleCnt="4" custScaleX="98071" custScaleY="129576" custLinFactNeighborY="-3488">
        <dgm:presLayoutVars>
          <dgm:chMax val="1"/>
          <dgm:bulletEnabled val="1"/>
        </dgm:presLayoutVars>
      </dgm:prSet>
      <dgm:spPr/>
    </dgm:pt>
    <dgm:pt modelId="{9393C64D-60E3-4E35-9DB5-26D2E8D5CD45}" type="pres">
      <dgm:prSet presAssocID="{F3137CD7-4667-46CB-8147-FC7EF567A0F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32B3656-B6AC-4A0D-BC20-D202D1E30E60}" type="pres">
      <dgm:prSet presAssocID="{EF3B71EF-0F4C-4D2A-AEB1-AD6EC251E95F}" presName="Name8" presStyleCnt="0"/>
      <dgm:spPr/>
    </dgm:pt>
    <dgm:pt modelId="{7CCBFA28-F86E-484A-9CED-1511AE30D982}" type="pres">
      <dgm:prSet presAssocID="{EF3B71EF-0F4C-4D2A-AEB1-AD6EC251E95F}" presName="level" presStyleLbl="node1" presStyleIdx="1" presStyleCnt="4" custScaleX="99985" custScaleY="58655">
        <dgm:presLayoutVars>
          <dgm:chMax val="1"/>
          <dgm:bulletEnabled val="1"/>
        </dgm:presLayoutVars>
      </dgm:prSet>
      <dgm:spPr/>
    </dgm:pt>
    <dgm:pt modelId="{00E7327A-4693-4323-80A9-A4EDE57E7E48}" type="pres">
      <dgm:prSet presAssocID="{EF3B71EF-0F4C-4D2A-AEB1-AD6EC251E95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23E7BE5-6697-4369-81A9-8726DB1665CE}" type="pres">
      <dgm:prSet presAssocID="{5737158C-7319-4808-8B96-E1F314643A4F}" presName="Name8" presStyleCnt="0"/>
      <dgm:spPr/>
    </dgm:pt>
    <dgm:pt modelId="{7EC78C6F-BEE6-48F2-81D3-D9DA30A356F6}" type="pres">
      <dgm:prSet presAssocID="{5737158C-7319-4808-8B96-E1F314643A4F}" presName="level" presStyleLbl="node1" presStyleIdx="2" presStyleCnt="4" custScaleY="64759">
        <dgm:presLayoutVars>
          <dgm:chMax val="1"/>
          <dgm:bulletEnabled val="1"/>
        </dgm:presLayoutVars>
      </dgm:prSet>
      <dgm:spPr/>
    </dgm:pt>
    <dgm:pt modelId="{E2B66C60-CE1B-4AE3-A7C0-4D8517C55210}" type="pres">
      <dgm:prSet presAssocID="{5737158C-7319-4808-8B96-E1F314643A4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185ECE9-47E1-43CF-A476-6CCD7DE140C4}" type="pres">
      <dgm:prSet presAssocID="{4F972515-9DE4-4502-B940-3FC37D234D66}" presName="Name8" presStyleCnt="0"/>
      <dgm:spPr/>
    </dgm:pt>
    <dgm:pt modelId="{CE320988-886A-4407-8E9C-392B1C52CEFD}" type="pres">
      <dgm:prSet presAssocID="{4F972515-9DE4-4502-B940-3FC37D234D66}" presName="level" presStyleLbl="node1" presStyleIdx="3" presStyleCnt="4">
        <dgm:presLayoutVars>
          <dgm:chMax val="1"/>
          <dgm:bulletEnabled val="1"/>
        </dgm:presLayoutVars>
      </dgm:prSet>
      <dgm:spPr/>
    </dgm:pt>
    <dgm:pt modelId="{7E80245F-2E68-4F39-9742-5F9DA495D47A}" type="pres">
      <dgm:prSet presAssocID="{4F972515-9DE4-4502-B940-3FC37D234D6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558CF0C-E5EE-4D7B-A96C-B6F15C45B03B}" srcId="{82A66F35-43D6-4447-96DB-4F7852BDCBD9}" destId="{F3137CD7-4667-46CB-8147-FC7EF567A0F8}" srcOrd="0" destOrd="0" parTransId="{33CC4597-5BBF-4782-A4CA-F82AD452B5B8}" sibTransId="{62008076-84D7-4E89-8204-524C43164A7F}"/>
    <dgm:cxn modelId="{206A3616-172A-4979-998E-80C82C0B7E62}" srcId="{82A66F35-43D6-4447-96DB-4F7852BDCBD9}" destId="{EF3B71EF-0F4C-4D2A-AEB1-AD6EC251E95F}" srcOrd="1" destOrd="0" parTransId="{C9C2B4CD-B977-422E-9F45-B78FF277747E}" sibTransId="{B6571F73-6777-4185-8C03-9F18A0CBE86D}"/>
    <dgm:cxn modelId="{61BE0A2D-DBD9-4DDE-8DCD-CD8E21CDE3BE}" srcId="{82A66F35-43D6-4447-96DB-4F7852BDCBD9}" destId="{5737158C-7319-4808-8B96-E1F314643A4F}" srcOrd="2" destOrd="0" parTransId="{76003EFF-B949-4EED-8E49-6D65FB1D4497}" sibTransId="{D0DAD875-9D62-4567-B5C9-58A9DEAAD418}"/>
    <dgm:cxn modelId="{7501E32F-72C1-4736-9A95-B4D15B7AF8B4}" type="presOf" srcId="{5737158C-7319-4808-8B96-E1F314643A4F}" destId="{E2B66C60-CE1B-4AE3-A7C0-4D8517C55210}" srcOrd="1" destOrd="0" presId="urn:microsoft.com/office/officeart/2005/8/layout/pyramid1"/>
    <dgm:cxn modelId="{24B50F5F-4E00-49FF-8172-445E69AA9C88}" srcId="{82A66F35-43D6-4447-96DB-4F7852BDCBD9}" destId="{4F972515-9DE4-4502-B940-3FC37D234D66}" srcOrd="3" destOrd="0" parTransId="{6DBE4539-13E8-4C49-9E28-8A16DFC93908}" sibTransId="{F1DF0995-885E-4173-995D-A81FCFC1A508}"/>
    <dgm:cxn modelId="{1C249B60-F369-41AE-86EE-355AC7814EB8}" type="presOf" srcId="{EF3B71EF-0F4C-4D2A-AEB1-AD6EC251E95F}" destId="{00E7327A-4693-4323-80A9-A4EDE57E7E48}" srcOrd="1" destOrd="0" presId="urn:microsoft.com/office/officeart/2005/8/layout/pyramid1"/>
    <dgm:cxn modelId="{992A1D66-EAF8-4DB5-9D72-8484B6BF5656}" type="presOf" srcId="{4F972515-9DE4-4502-B940-3FC37D234D66}" destId="{CE320988-886A-4407-8E9C-392B1C52CEFD}" srcOrd="0" destOrd="0" presId="urn:microsoft.com/office/officeart/2005/8/layout/pyramid1"/>
    <dgm:cxn modelId="{A9B45767-5C19-4407-9DFA-82A8C210B91E}" type="presOf" srcId="{F3137CD7-4667-46CB-8147-FC7EF567A0F8}" destId="{9393C64D-60E3-4E35-9DB5-26D2E8D5CD45}" srcOrd="1" destOrd="0" presId="urn:microsoft.com/office/officeart/2005/8/layout/pyramid1"/>
    <dgm:cxn modelId="{320D896E-101D-4414-A0A7-E887A3AFFCE2}" type="presOf" srcId="{82A66F35-43D6-4447-96DB-4F7852BDCBD9}" destId="{B2626829-A730-4C3D-A312-6171B13EF7FB}" srcOrd="0" destOrd="0" presId="urn:microsoft.com/office/officeart/2005/8/layout/pyramid1"/>
    <dgm:cxn modelId="{7F1A2F5A-CF9E-4828-9EB2-B3E0BB377261}" type="presOf" srcId="{EF3B71EF-0F4C-4D2A-AEB1-AD6EC251E95F}" destId="{7CCBFA28-F86E-484A-9CED-1511AE30D982}" srcOrd="0" destOrd="0" presId="urn:microsoft.com/office/officeart/2005/8/layout/pyramid1"/>
    <dgm:cxn modelId="{578FEDAF-ECF2-4F98-8593-80736B914B2D}" type="presOf" srcId="{4F972515-9DE4-4502-B940-3FC37D234D66}" destId="{7E80245F-2E68-4F39-9742-5F9DA495D47A}" srcOrd="1" destOrd="0" presId="urn:microsoft.com/office/officeart/2005/8/layout/pyramid1"/>
    <dgm:cxn modelId="{992F42BF-0AC8-4AFE-809C-7420E1507AAB}" type="presOf" srcId="{5737158C-7319-4808-8B96-E1F314643A4F}" destId="{7EC78C6F-BEE6-48F2-81D3-D9DA30A356F6}" srcOrd="0" destOrd="0" presId="urn:microsoft.com/office/officeart/2005/8/layout/pyramid1"/>
    <dgm:cxn modelId="{00ED1DC9-D0E1-4C06-8A77-AB4A56487983}" type="presOf" srcId="{F3137CD7-4667-46CB-8147-FC7EF567A0F8}" destId="{4AE00AD6-368B-4ED8-8DF8-641579D1AD7C}" srcOrd="0" destOrd="0" presId="urn:microsoft.com/office/officeart/2005/8/layout/pyramid1"/>
    <dgm:cxn modelId="{32D9D127-022D-4887-89CD-954222CE0C3F}" type="presParOf" srcId="{B2626829-A730-4C3D-A312-6171B13EF7FB}" destId="{BBC8FBFD-A016-4B4D-A195-A574946767CB}" srcOrd="0" destOrd="0" presId="urn:microsoft.com/office/officeart/2005/8/layout/pyramid1"/>
    <dgm:cxn modelId="{CA8B244E-B2B6-4787-81AE-DC49318137EA}" type="presParOf" srcId="{BBC8FBFD-A016-4B4D-A195-A574946767CB}" destId="{4AE00AD6-368B-4ED8-8DF8-641579D1AD7C}" srcOrd="0" destOrd="0" presId="urn:microsoft.com/office/officeart/2005/8/layout/pyramid1"/>
    <dgm:cxn modelId="{1AF56615-6741-4435-A157-E8D801458537}" type="presParOf" srcId="{BBC8FBFD-A016-4B4D-A195-A574946767CB}" destId="{9393C64D-60E3-4E35-9DB5-26D2E8D5CD45}" srcOrd="1" destOrd="0" presId="urn:microsoft.com/office/officeart/2005/8/layout/pyramid1"/>
    <dgm:cxn modelId="{AFA25B3E-4547-48FF-90BE-B4623892893A}" type="presParOf" srcId="{B2626829-A730-4C3D-A312-6171B13EF7FB}" destId="{832B3656-B6AC-4A0D-BC20-D202D1E30E60}" srcOrd="1" destOrd="0" presId="urn:microsoft.com/office/officeart/2005/8/layout/pyramid1"/>
    <dgm:cxn modelId="{834AFC7E-97CC-4F9A-BC94-A09D522D66BA}" type="presParOf" srcId="{832B3656-B6AC-4A0D-BC20-D202D1E30E60}" destId="{7CCBFA28-F86E-484A-9CED-1511AE30D982}" srcOrd="0" destOrd="0" presId="urn:microsoft.com/office/officeart/2005/8/layout/pyramid1"/>
    <dgm:cxn modelId="{BECB0F7A-8745-47A0-B438-ECDBA4DBFD08}" type="presParOf" srcId="{832B3656-B6AC-4A0D-BC20-D202D1E30E60}" destId="{00E7327A-4693-4323-80A9-A4EDE57E7E48}" srcOrd="1" destOrd="0" presId="urn:microsoft.com/office/officeart/2005/8/layout/pyramid1"/>
    <dgm:cxn modelId="{577C7BDA-0E7C-4122-8DA5-1D95E247BD88}" type="presParOf" srcId="{B2626829-A730-4C3D-A312-6171B13EF7FB}" destId="{E23E7BE5-6697-4369-81A9-8726DB1665CE}" srcOrd="2" destOrd="0" presId="urn:microsoft.com/office/officeart/2005/8/layout/pyramid1"/>
    <dgm:cxn modelId="{03E61788-08F4-411C-853C-AF9371657CF9}" type="presParOf" srcId="{E23E7BE5-6697-4369-81A9-8726DB1665CE}" destId="{7EC78C6F-BEE6-48F2-81D3-D9DA30A356F6}" srcOrd="0" destOrd="0" presId="urn:microsoft.com/office/officeart/2005/8/layout/pyramid1"/>
    <dgm:cxn modelId="{498C2B78-6CB9-4E6F-BA57-1AF8DBDE1CFF}" type="presParOf" srcId="{E23E7BE5-6697-4369-81A9-8726DB1665CE}" destId="{E2B66C60-CE1B-4AE3-A7C0-4D8517C55210}" srcOrd="1" destOrd="0" presId="urn:microsoft.com/office/officeart/2005/8/layout/pyramid1"/>
    <dgm:cxn modelId="{D31AEED6-BCFA-4495-9A5F-BEB86801A5F2}" type="presParOf" srcId="{B2626829-A730-4C3D-A312-6171B13EF7FB}" destId="{2185ECE9-47E1-43CF-A476-6CCD7DE140C4}" srcOrd="3" destOrd="0" presId="urn:microsoft.com/office/officeart/2005/8/layout/pyramid1"/>
    <dgm:cxn modelId="{8FC7CAE2-2878-408E-9930-2642F1D51F2A}" type="presParOf" srcId="{2185ECE9-47E1-43CF-A476-6CCD7DE140C4}" destId="{CE320988-886A-4407-8E9C-392B1C52CEFD}" srcOrd="0" destOrd="0" presId="urn:microsoft.com/office/officeart/2005/8/layout/pyramid1"/>
    <dgm:cxn modelId="{C746816A-1B08-4736-B513-0914A40D336E}" type="presParOf" srcId="{2185ECE9-47E1-43CF-A476-6CCD7DE140C4}" destId="{7E80245F-2E68-4F39-9742-5F9DA495D47A}" srcOrd="1" destOrd="0" presId="urn:microsoft.com/office/officeart/2005/8/layout/pyramid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A66F35-43D6-4447-96DB-4F7852BDCBD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F3137CD7-4667-46CB-8147-FC7EF567A0F8}">
      <dgm:prSet phldrT="[Text]" custT="1"/>
      <dgm:spPr>
        <a:solidFill>
          <a:srgbClr val="FF9966"/>
        </a:solidFill>
      </dgm:spPr>
      <dgm:t>
        <a:bodyPr/>
        <a:lstStyle/>
        <a:p>
          <a:pPr>
            <a:lnSpc>
              <a:spcPct val="100000"/>
            </a:lnSpc>
          </a:pPr>
          <a:endParaRPr lang="en-US" sz="1400" b="1" dirty="0">
            <a:latin typeface="Arial Narrow" pitchFamily="34" charset="0"/>
            <a:cs typeface="Calibri" pitchFamily="34" charset="0"/>
          </a:endParaRPr>
        </a:p>
        <a:p>
          <a:pPr>
            <a:lnSpc>
              <a:spcPct val="100000"/>
            </a:lnSpc>
          </a:pPr>
          <a:endParaRPr lang="en-US" sz="1050" b="1" dirty="0">
            <a:latin typeface="Arial Narrow" pitchFamily="34" charset="0"/>
            <a:cs typeface="Calibri" pitchFamily="34" charset="0"/>
          </a:endParaRPr>
        </a:p>
        <a:p>
          <a:pPr>
            <a:lnSpc>
              <a:spcPct val="100000"/>
            </a:lnSpc>
          </a:pPr>
          <a:r>
            <a:rPr lang="en-US" sz="1050" b="1" dirty="0">
              <a:latin typeface="Arial Narrow" pitchFamily="34" charset="0"/>
              <a:cs typeface="Calibri" pitchFamily="34" charset="0"/>
            </a:rPr>
            <a:t>Advanced</a:t>
          </a:r>
          <a:endParaRPr lang="en-US" sz="1400" b="1" dirty="0">
            <a:latin typeface="Arial Narrow" pitchFamily="34" charset="0"/>
            <a:cs typeface="Calibri" pitchFamily="34" charset="0"/>
          </a:endParaRPr>
        </a:p>
      </dgm:t>
    </dgm:pt>
    <dgm:pt modelId="{33CC4597-5BBF-4782-A4CA-F82AD452B5B8}" type="parTrans" cxnId="{E558CF0C-E5EE-4D7B-A96C-B6F15C45B03B}">
      <dgm:prSet/>
      <dgm:spPr/>
      <dgm:t>
        <a:bodyPr/>
        <a:lstStyle/>
        <a:p>
          <a:endParaRPr lang="en-US" sz="1600"/>
        </a:p>
      </dgm:t>
    </dgm:pt>
    <dgm:pt modelId="{62008076-84D7-4E89-8204-524C43164A7F}" type="sibTrans" cxnId="{E558CF0C-E5EE-4D7B-A96C-B6F15C45B03B}">
      <dgm:prSet/>
      <dgm:spPr/>
      <dgm:t>
        <a:bodyPr/>
        <a:lstStyle/>
        <a:p>
          <a:endParaRPr lang="en-US" sz="1600"/>
        </a:p>
      </dgm:t>
    </dgm:pt>
    <dgm:pt modelId="{EF3B71EF-0F4C-4D2A-AEB1-AD6EC251E95F}">
      <dgm:prSet phldrT="[Text]" custT="1"/>
      <dgm:spPr>
        <a:solidFill>
          <a:srgbClr val="FF6600"/>
        </a:solidFill>
      </dgm:spPr>
      <dgm:t>
        <a:bodyPr/>
        <a:lstStyle/>
        <a:p>
          <a:r>
            <a:rPr lang="en-US" sz="1600" b="1" dirty="0">
              <a:latin typeface="Arial Narrow" pitchFamily="34" charset="0"/>
              <a:cs typeface="Calibri" pitchFamily="34" charset="0"/>
            </a:rPr>
            <a:t>Core</a:t>
          </a:r>
        </a:p>
      </dgm:t>
    </dgm:pt>
    <dgm:pt modelId="{C9C2B4CD-B977-422E-9F45-B78FF277747E}" type="parTrans" cxnId="{206A3616-172A-4979-998E-80C82C0B7E62}">
      <dgm:prSet/>
      <dgm:spPr/>
      <dgm:t>
        <a:bodyPr/>
        <a:lstStyle/>
        <a:p>
          <a:endParaRPr lang="en-US" sz="1600"/>
        </a:p>
      </dgm:t>
    </dgm:pt>
    <dgm:pt modelId="{B6571F73-6777-4185-8C03-9F18A0CBE86D}" type="sibTrans" cxnId="{206A3616-172A-4979-998E-80C82C0B7E62}">
      <dgm:prSet/>
      <dgm:spPr/>
      <dgm:t>
        <a:bodyPr/>
        <a:lstStyle/>
        <a:p>
          <a:endParaRPr lang="en-US" sz="1600"/>
        </a:p>
      </dgm:t>
    </dgm:pt>
    <dgm:pt modelId="{5737158C-7319-4808-8B96-E1F314643A4F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b="1" dirty="0">
              <a:latin typeface="Arial Narrow" pitchFamily="34" charset="0"/>
              <a:cs typeface="Calibri" pitchFamily="34" charset="0"/>
            </a:rPr>
            <a:t>Basic</a:t>
          </a:r>
        </a:p>
      </dgm:t>
    </dgm:pt>
    <dgm:pt modelId="{76003EFF-B949-4EED-8E49-6D65FB1D4497}" type="parTrans" cxnId="{61BE0A2D-DBD9-4DDE-8DCD-CD8E21CDE3BE}">
      <dgm:prSet/>
      <dgm:spPr/>
      <dgm:t>
        <a:bodyPr/>
        <a:lstStyle/>
        <a:p>
          <a:endParaRPr lang="en-US" sz="1600"/>
        </a:p>
      </dgm:t>
    </dgm:pt>
    <dgm:pt modelId="{D0DAD875-9D62-4567-B5C9-58A9DEAAD418}" type="sibTrans" cxnId="{61BE0A2D-DBD9-4DDE-8DCD-CD8E21CDE3BE}">
      <dgm:prSet/>
      <dgm:spPr/>
      <dgm:t>
        <a:bodyPr/>
        <a:lstStyle/>
        <a:p>
          <a:endParaRPr lang="en-US" sz="1600"/>
        </a:p>
      </dgm:t>
    </dgm:pt>
    <dgm:pt modelId="{4F972515-9DE4-4502-B940-3FC37D234D66}">
      <dgm:prSet phldrT="[Text]" custT="1"/>
      <dgm:spPr>
        <a:solidFill>
          <a:srgbClr val="D20000"/>
        </a:solidFill>
      </dgm:spPr>
      <dgm:t>
        <a:bodyPr/>
        <a:lstStyle/>
        <a:p>
          <a:r>
            <a:rPr lang="en-US" sz="1600" b="1" dirty="0">
              <a:latin typeface="Calibri" pitchFamily="34" charset="0"/>
              <a:cs typeface="Calibri" pitchFamily="34" charset="0"/>
            </a:rPr>
            <a:t>Entry Level</a:t>
          </a:r>
        </a:p>
        <a:p>
          <a:endParaRPr lang="en-US" sz="1600" b="1" dirty="0">
            <a:latin typeface="Calibri" pitchFamily="34" charset="0"/>
            <a:cs typeface="Calibri" pitchFamily="34" charset="0"/>
          </a:endParaRPr>
        </a:p>
      </dgm:t>
    </dgm:pt>
    <dgm:pt modelId="{6DBE4539-13E8-4C49-9E28-8A16DFC93908}" type="parTrans" cxnId="{24B50F5F-4E00-49FF-8172-445E69AA9C88}">
      <dgm:prSet/>
      <dgm:spPr/>
      <dgm:t>
        <a:bodyPr/>
        <a:lstStyle/>
        <a:p>
          <a:endParaRPr lang="en-US" sz="1600"/>
        </a:p>
      </dgm:t>
    </dgm:pt>
    <dgm:pt modelId="{F1DF0995-885E-4173-995D-A81FCFC1A508}" type="sibTrans" cxnId="{24B50F5F-4E00-49FF-8172-445E69AA9C88}">
      <dgm:prSet/>
      <dgm:spPr/>
      <dgm:t>
        <a:bodyPr/>
        <a:lstStyle/>
        <a:p>
          <a:endParaRPr lang="en-US" sz="1600"/>
        </a:p>
      </dgm:t>
    </dgm:pt>
    <dgm:pt modelId="{33CBA624-CC74-4BB4-8CB6-FCA2C56B9261}">
      <dgm:prSet phldrT="[Text]" phldr="1"/>
      <dgm:spPr/>
      <dgm:t>
        <a:bodyPr/>
        <a:lstStyle/>
        <a:p>
          <a:endParaRPr lang="en-ZA"/>
        </a:p>
      </dgm:t>
    </dgm:pt>
    <dgm:pt modelId="{26392E09-EB61-431C-8E00-1772549C2839}" type="parTrans" cxnId="{90CFC787-96EA-4936-9301-D934312A2939}">
      <dgm:prSet/>
      <dgm:spPr/>
      <dgm:t>
        <a:bodyPr/>
        <a:lstStyle/>
        <a:p>
          <a:endParaRPr lang="en-ZA"/>
        </a:p>
      </dgm:t>
    </dgm:pt>
    <dgm:pt modelId="{883AD7C3-9E2F-4034-9C6B-247F99143333}" type="sibTrans" cxnId="{90CFC787-96EA-4936-9301-D934312A2939}">
      <dgm:prSet/>
      <dgm:spPr/>
      <dgm:t>
        <a:bodyPr/>
        <a:lstStyle/>
        <a:p>
          <a:endParaRPr lang="en-ZA"/>
        </a:p>
      </dgm:t>
    </dgm:pt>
    <dgm:pt modelId="{B2626829-A730-4C3D-A312-6171B13EF7FB}" type="pres">
      <dgm:prSet presAssocID="{82A66F35-43D6-4447-96DB-4F7852BDCBD9}" presName="Name0" presStyleCnt="0">
        <dgm:presLayoutVars>
          <dgm:dir/>
          <dgm:animLvl val="lvl"/>
          <dgm:resizeHandles val="exact"/>
        </dgm:presLayoutVars>
      </dgm:prSet>
      <dgm:spPr/>
    </dgm:pt>
    <dgm:pt modelId="{BBC8FBFD-A016-4B4D-A195-A574946767CB}" type="pres">
      <dgm:prSet presAssocID="{F3137CD7-4667-46CB-8147-FC7EF567A0F8}" presName="Name8" presStyleCnt="0"/>
      <dgm:spPr/>
    </dgm:pt>
    <dgm:pt modelId="{4AE00AD6-368B-4ED8-8DF8-641579D1AD7C}" type="pres">
      <dgm:prSet presAssocID="{F3137CD7-4667-46CB-8147-FC7EF567A0F8}" presName="level" presStyleLbl="node1" presStyleIdx="0" presStyleCnt="5" custScaleX="93700" custScaleY="116148" custLinFactNeighborY="-3488">
        <dgm:presLayoutVars>
          <dgm:chMax val="1"/>
          <dgm:bulletEnabled val="1"/>
        </dgm:presLayoutVars>
      </dgm:prSet>
      <dgm:spPr/>
    </dgm:pt>
    <dgm:pt modelId="{9393C64D-60E3-4E35-9DB5-26D2E8D5CD45}" type="pres">
      <dgm:prSet presAssocID="{F3137CD7-4667-46CB-8147-FC7EF567A0F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AEE2A0E-1E32-421F-BA7C-9B2CAD328518}" type="pres">
      <dgm:prSet presAssocID="{33CBA624-CC74-4BB4-8CB6-FCA2C56B9261}" presName="Name8" presStyleCnt="0"/>
      <dgm:spPr/>
    </dgm:pt>
    <dgm:pt modelId="{5E71BCB5-6E6F-4FD6-960C-5C4409534F88}" type="pres">
      <dgm:prSet presAssocID="{33CBA624-CC74-4BB4-8CB6-FCA2C56B9261}" presName="level" presStyleLbl="node1" presStyleIdx="1" presStyleCnt="5">
        <dgm:presLayoutVars>
          <dgm:chMax val="1"/>
          <dgm:bulletEnabled val="1"/>
        </dgm:presLayoutVars>
      </dgm:prSet>
      <dgm:spPr/>
    </dgm:pt>
    <dgm:pt modelId="{2A68DB55-D2ED-46C9-BC4A-D236AD2F3488}" type="pres">
      <dgm:prSet presAssocID="{33CBA624-CC74-4BB4-8CB6-FCA2C56B926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32B3656-B6AC-4A0D-BC20-D202D1E30E60}" type="pres">
      <dgm:prSet presAssocID="{EF3B71EF-0F4C-4D2A-AEB1-AD6EC251E95F}" presName="Name8" presStyleCnt="0"/>
      <dgm:spPr/>
    </dgm:pt>
    <dgm:pt modelId="{7CCBFA28-F86E-484A-9CED-1511AE30D982}" type="pres">
      <dgm:prSet presAssocID="{EF3B71EF-0F4C-4D2A-AEB1-AD6EC251E95F}" presName="level" presStyleLbl="node1" presStyleIdx="2" presStyleCnt="5" custScaleX="99985" custScaleY="71544" custLinFactNeighborX="-164" custLinFactNeighborY="-5010">
        <dgm:presLayoutVars>
          <dgm:chMax val="1"/>
          <dgm:bulletEnabled val="1"/>
        </dgm:presLayoutVars>
      </dgm:prSet>
      <dgm:spPr/>
    </dgm:pt>
    <dgm:pt modelId="{00E7327A-4693-4323-80A9-A4EDE57E7E48}" type="pres">
      <dgm:prSet presAssocID="{EF3B71EF-0F4C-4D2A-AEB1-AD6EC251E95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23E7BE5-6697-4369-81A9-8726DB1665CE}" type="pres">
      <dgm:prSet presAssocID="{5737158C-7319-4808-8B96-E1F314643A4F}" presName="Name8" presStyleCnt="0"/>
      <dgm:spPr/>
    </dgm:pt>
    <dgm:pt modelId="{7EC78C6F-BEE6-48F2-81D3-D9DA30A356F6}" type="pres">
      <dgm:prSet presAssocID="{5737158C-7319-4808-8B96-E1F314643A4F}" presName="level" presStyleLbl="node1" presStyleIdx="3" presStyleCnt="5" custScaleY="56011" custLinFactNeighborX="338" custLinFactNeighborY="-5646">
        <dgm:presLayoutVars>
          <dgm:chMax val="1"/>
          <dgm:bulletEnabled val="1"/>
        </dgm:presLayoutVars>
      </dgm:prSet>
      <dgm:spPr/>
    </dgm:pt>
    <dgm:pt modelId="{E2B66C60-CE1B-4AE3-A7C0-4D8517C55210}" type="pres">
      <dgm:prSet presAssocID="{5737158C-7319-4808-8B96-E1F314643A4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185ECE9-47E1-43CF-A476-6CCD7DE140C4}" type="pres">
      <dgm:prSet presAssocID="{4F972515-9DE4-4502-B940-3FC37D234D66}" presName="Name8" presStyleCnt="0"/>
      <dgm:spPr/>
    </dgm:pt>
    <dgm:pt modelId="{CE320988-886A-4407-8E9C-392B1C52CEFD}" type="pres">
      <dgm:prSet presAssocID="{4F972515-9DE4-4502-B940-3FC37D234D66}" presName="level" presStyleLbl="node1" presStyleIdx="4" presStyleCnt="5">
        <dgm:presLayoutVars>
          <dgm:chMax val="1"/>
          <dgm:bulletEnabled val="1"/>
        </dgm:presLayoutVars>
      </dgm:prSet>
      <dgm:spPr/>
    </dgm:pt>
    <dgm:pt modelId="{7E80245F-2E68-4F39-9742-5F9DA495D47A}" type="pres">
      <dgm:prSet presAssocID="{4F972515-9DE4-4502-B940-3FC37D234D6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FF42503-64E3-4FE1-8FCF-B976BD1486DA}" type="presOf" srcId="{EF3B71EF-0F4C-4D2A-AEB1-AD6EC251E95F}" destId="{00E7327A-4693-4323-80A9-A4EDE57E7E48}" srcOrd="1" destOrd="0" presId="urn:microsoft.com/office/officeart/2005/8/layout/pyramid1"/>
    <dgm:cxn modelId="{E558CF0C-E5EE-4D7B-A96C-B6F15C45B03B}" srcId="{82A66F35-43D6-4447-96DB-4F7852BDCBD9}" destId="{F3137CD7-4667-46CB-8147-FC7EF567A0F8}" srcOrd="0" destOrd="0" parTransId="{33CC4597-5BBF-4782-A4CA-F82AD452B5B8}" sibTransId="{62008076-84D7-4E89-8204-524C43164A7F}"/>
    <dgm:cxn modelId="{5C63F111-D08D-439C-926D-14A994E20E3F}" type="presOf" srcId="{33CBA624-CC74-4BB4-8CB6-FCA2C56B9261}" destId="{5E71BCB5-6E6F-4FD6-960C-5C4409534F88}" srcOrd="0" destOrd="0" presId="urn:microsoft.com/office/officeart/2005/8/layout/pyramid1"/>
    <dgm:cxn modelId="{206A3616-172A-4979-998E-80C82C0B7E62}" srcId="{82A66F35-43D6-4447-96DB-4F7852BDCBD9}" destId="{EF3B71EF-0F4C-4D2A-AEB1-AD6EC251E95F}" srcOrd="2" destOrd="0" parTransId="{C9C2B4CD-B977-422E-9F45-B78FF277747E}" sibTransId="{B6571F73-6777-4185-8C03-9F18A0CBE86D}"/>
    <dgm:cxn modelId="{BF82691D-3525-4514-A295-AAE7FFC5D194}" type="presOf" srcId="{EF3B71EF-0F4C-4D2A-AEB1-AD6EC251E95F}" destId="{7CCBFA28-F86E-484A-9CED-1511AE30D982}" srcOrd="0" destOrd="0" presId="urn:microsoft.com/office/officeart/2005/8/layout/pyramid1"/>
    <dgm:cxn modelId="{61BE0A2D-DBD9-4DDE-8DCD-CD8E21CDE3BE}" srcId="{82A66F35-43D6-4447-96DB-4F7852BDCBD9}" destId="{5737158C-7319-4808-8B96-E1F314643A4F}" srcOrd="3" destOrd="0" parTransId="{76003EFF-B949-4EED-8E49-6D65FB1D4497}" sibTransId="{D0DAD875-9D62-4567-B5C9-58A9DEAAD418}"/>
    <dgm:cxn modelId="{24B50F5F-4E00-49FF-8172-445E69AA9C88}" srcId="{82A66F35-43D6-4447-96DB-4F7852BDCBD9}" destId="{4F972515-9DE4-4502-B940-3FC37D234D66}" srcOrd="4" destOrd="0" parTransId="{6DBE4539-13E8-4C49-9E28-8A16DFC93908}" sibTransId="{F1DF0995-885E-4173-995D-A81FCFC1A508}"/>
    <dgm:cxn modelId="{89B7BA60-E280-485B-8F5E-F75DB8D6E7E3}" type="presOf" srcId="{4F972515-9DE4-4502-B940-3FC37D234D66}" destId="{7E80245F-2E68-4F39-9742-5F9DA495D47A}" srcOrd="1" destOrd="0" presId="urn:microsoft.com/office/officeart/2005/8/layout/pyramid1"/>
    <dgm:cxn modelId="{9D9EFA63-C420-4FDD-8FA5-EE7F37F76AB1}" type="presOf" srcId="{33CBA624-CC74-4BB4-8CB6-FCA2C56B9261}" destId="{2A68DB55-D2ED-46C9-BC4A-D236AD2F3488}" srcOrd="1" destOrd="0" presId="urn:microsoft.com/office/officeart/2005/8/layout/pyramid1"/>
    <dgm:cxn modelId="{7E11884E-3149-4F87-A4DA-BDE3CDBC93FA}" type="presOf" srcId="{4F972515-9DE4-4502-B940-3FC37D234D66}" destId="{CE320988-886A-4407-8E9C-392B1C52CEFD}" srcOrd="0" destOrd="0" presId="urn:microsoft.com/office/officeart/2005/8/layout/pyramid1"/>
    <dgm:cxn modelId="{54349B4F-6B14-481D-AD6F-2A45AC5B6F13}" type="presOf" srcId="{82A66F35-43D6-4447-96DB-4F7852BDCBD9}" destId="{B2626829-A730-4C3D-A312-6171B13EF7FB}" srcOrd="0" destOrd="0" presId="urn:microsoft.com/office/officeart/2005/8/layout/pyramid1"/>
    <dgm:cxn modelId="{1450C487-BB4F-4CF9-A67E-8712D01B35DE}" type="presOf" srcId="{5737158C-7319-4808-8B96-E1F314643A4F}" destId="{7EC78C6F-BEE6-48F2-81D3-D9DA30A356F6}" srcOrd="0" destOrd="0" presId="urn:microsoft.com/office/officeart/2005/8/layout/pyramid1"/>
    <dgm:cxn modelId="{90CFC787-96EA-4936-9301-D934312A2939}" srcId="{82A66F35-43D6-4447-96DB-4F7852BDCBD9}" destId="{33CBA624-CC74-4BB4-8CB6-FCA2C56B9261}" srcOrd="1" destOrd="0" parTransId="{26392E09-EB61-431C-8E00-1772549C2839}" sibTransId="{883AD7C3-9E2F-4034-9C6B-247F99143333}"/>
    <dgm:cxn modelId="{A1ED46E7-02D5-4864-80BD-4ED9B7AC2DE2}" type="presOf" srcId="{5737158C-7319-4808-8B96-E1F314643A4F}" destId="{E2B66C60-CE1B-4AE3-A7C0-4D8517C55210}" srcOrd="1" destOrd="0" presId="urn:microsoft.com/office/officeart/2005/8/layout/pyramid1"/>
    <dgm:cxn modelId="{B03D89F2-ABF4-4C58-B720-371F4929656F}" type="presOf" srcId="{F3137CD7-4667-46CB-8147-FC7EF567A0F8}" destId="{9393C64D-60E3-4E35-9DB5-26D2E8D5CD45}" srcOrd="1" destOrd="0" presId="urn:microsoft.com/office/officeart/2005/8/layout/pyramid1"/>
    <dgm:cxn modelId="{90B1C0FA-CFBE-4A0C-9295-51B8C54A49DE}" type="presOf" srcId="{F3137CD7-4667-46CB-8147-FC7EF567A0F8}" destId="{4AE00AD6-368B-4ED8-8DF8-641579D1AD7C}" srcOrd="0" destOrd="0" presId="urn:microsoft.com/office/officeart/2005/8/layout/pyramid1"/>
    <dgm:cxn modelId="{887D3FA3-A02F-4E06-AB31-343A16E62512}" type="presParOf" srcId="{B2626829-A730-4C3D-A312-6171B13EF7FB}" destId="{BBC8FBFD-A016-4B4D-A195-A574946767CB}" srcOrd="0" destOrd="0" presId="urn:microsoft.com/office/officeart/2005/8/layout/pyramid1"/>
    <dgm:cxn modelId="{41510AD6-34CF-46BB-BB89-7ACF24007F94}" type="presParOf" srcId="{BBC8FBFD-A016-4B4D-A195-A574946767CB}" destId="{4AE00AD6-368B-4ED8-8DF8-641579D1AD7C}" srcOrd="0" destOrd="0" presId="urn:microsoft.com/office/officeart/2005/8/layout/pyramid1"/>
    <dgm:cxn modelId="{B81838B4-DD89-46B2-87FD-73B116B8C069}" type="presParOf" srcId="{BBC8FBFD-A016-4B4D-A195-A574946767CB}" destId="{9393C64D-60E3-4E35-9DB5-26D2E8D5CD45}" srcOrd="1" destOrd="0" presId="urn:microsoft.com/office/officeart/2005/8/layout/pyramid1"/>
    <dgm:cxn modelId="{B4204D09-D469-4BED-ACF6-CEB2B27CEA0D}" type="presParOf" srcId="{B2626829-A730-4C3D-A312-6171B13EF7FB}" destId="{5AEE2A0E-1E32-421F-BA7C-9B2CAD328518}" srcOrd="1" destOrd="0" presId="urn:microsoft.com/office/officeart/2005/8/layout/pyramid1"/>
    <dgm:cxn modelId="{180D44F3-3120-4A12-B3E9-7081A7C422D1}" type="presParOf" srcId="{5AEE2A0E-1E32-421F-BA7C-9B2CAD328518}" destId="{5E71BCB5-6E6F-4FD6-960C-5C4409534F88}" srcOrd="0" destOrd="0" presId="urn:microsoft.com/office/officeart/2005/8/layout/pyramid1"/>
    <dgm:cxn modelId="{B2FE6035-4DCB-4824-9F1F-820120D4E965}" type="presParOf" srcId="{5AEE2A0E-1E32-421F-BA7C-9B2CAD328518}" destId="{2A68DB55-D2ED-46C9-BC4A-D236AD2F3488}" srcOrd="1" destOrd="0" presId="urn:microsoft.com/office/officeart/2005/8/layout/pyramid1"/>
    <dgm:cxn modelId="{5E2DD585-C4A5-4847-8B48-D0E6E884D069}" type="presParOf" srcId="{B2626829-A730-4C3D-A312-6171B13EF7FB}" destId="{832B3656-B6AC-4A0D-BC20-D202D1E30E60}" srcOrd="2" destOrd="0" presId="urn:microsoft.com/office/officeart/2005/8/layout/pyramid1"/>
    <dgm:cxn modelId="{CF2A933A-87D9-4D5B-9285-531E7666E4A0}" type="presParOf" srcId="{832B3656-B6AC-4A0D-BC20-D202D1E30E60}" destId="{7CCBFA28-F86E-484A-9CED-1511AE30D982}" srcOrd="0" destOrd="0" presId="urn:microsoft.com/office/officeart/2005/8/layout/pyramid1"/>
    <dgm:cxn modelId="{22FCF4D9-7271-4F2E-985E-A19AA83D1608}" type="presParOf" srcId="{832B3656-B6AC-4A0D-BC20-D202D1E30E60}" destId="{00E7327A-4693-4323-80A9-A4EDE57E7E48}" srcOrd="1" destOrd="0" presId="urn:microsoft.com/office/officeart/2005/8/layout/pyramid1"/>
    <dgm:cxn modelId="{AA789A09-362D-4AD2-9FFC-48221BAAD18B}" type="presParOf" srcId="{B2626829-A730-4C3D-A312-6171B13EF7FB}" destId="{E23E7BE5-6697-4369-81A9-8726DB1665CE}" srcOrd="3" destOrd="0" presId="urn:microsoft.com/office/officeart/2005/8/layout/pyramid1"/>
    <dgm:cxn modelId="{CE8FE955-F604-4821-BED5-4580CF2B9534}" type="presParOf" srcId="{E23E7BE5-6697-4369-81A9-8726DB1665CE}" destId="{7EC78C6F-BEE6-48F2-81D3-D9DA30A356F6}" srcOrd="0" destOrd="0" presId="urn:microsoft.com/office/officeart/2005/8/layout/pyramid1"/>
    <dgm:cxn modelId="{4E920B7C-8417-481C-AFA1-19D93C194C31}" type="presParOf" srcId="{E23E7BE5-6697-4369-81A9-8726DB1665CE}" destId="{E2B66C60-CE1B-4AE3-A7C0-4D8517C55210}" srcOrd="1" destOrd="0" presId="urn:microsoft.com/office/officeart/2005/8/layout/pyramid1"/>
    <dgm:cxn modelId="{006B4B7A-3747-455B-9A0E-7CB43DF18DEB}" type="presParOf" srcId="{B2626829-A730-4C3D-A312-6171B13EF7FB}" destId="{2185ECE9-47E1-43CF-A476-6CCD7DE140C4}" srcOrd="4" destOrd="0" presId="urn:microsoft.com/office/officeart/2005/8/layout/pyramid1"/>
    <dgm:cxn modelId="{A9E275ED-B6D4-4F8D-AEEE-CE62CE0DB010}" type="presParOf" srcId="{2185ECE9-47E1-43CF-A476-6CCD7DE140C4}" destId="{CE320988-886A-4407-8E9C-392B1C52CEFD}" srcOrd="0" destOrd="0" presId="urn:microsoft.com/office/officeart/2005/8/layout/pyramid1"/>
    <dgm:cxn modelId="{4964596C-CD03-40E4-8D4E-2288A3D8B5C0}" type="presParOf" srcId="{2185ECE9-47E1-43CF-A476-6CCD7DE140C4}" destId="{7E80245F-2E68-4F39-9742-5F9DA495D47A}" srcOrd="1" destOrd="0" presId="urn:microsoft.com/office/officeart/2005/8/layout/pyramid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526C9-C7A7-485F-823C-777675A81FFF}">
      <dsp:nvSpPr>
        <dsp:cNvPr id="0" name=""/>
        <dsp:cNvSpPr/>
      </dsp:nvSpPr>
      <dsp:spPr>
        <a:xfrm rot="5400000">
          <a:off x="2974471" y="99366"/>
          <a:ext cx="1685947" cy="1661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INTERSNHIPS</a:t>
          </a:r>
        </a:p>
      </dsp:txBody>
      <dsp:txXfrm rot="-5400000">
        <a:off x="3261706" y="365860"/>
        <a:ext cx="1111477" cy="1128107"/>
      </dsp:txXfrm>
    </dsp:sp>
    <dsp:sp modelId="{FDE99563-77C4-4B04-B622-1BFE6D87748B}">
      <dsp:nvSpPr>
        <dsp:cNvPr id="0" name=""/>
        <dsp:cNvSpPr/>
      </dsp:nvSpPr>
      <dsp:spPr>
        <a:xfrm>
          <a:off x="4334171" y="380629"/>
          <a:ext cx="1728859" cy="929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1539E9-BA26-4AE1-9544-61714C83EC0C}">
      <dsp:nvSpPr>
        <dsp:cNvPr id="0" name=""/>
        <dsp:cNvSpPr/>
      </dsp:nvSpPr>
      <dsp:spPr>
        <a:xfrm rot="5400000">
          <a:off x="1255219" y="159274"/>
          <a:ext cx="1685947" cy="157870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LEARNERSHIPS</a:t>
          </a:r>
        </a:p>
      </dsp:txBody>
      <dsp:txXfrm rot="-5400000">
        <a:off x="1563588" y="377708"/>
        <a:ext cx="1069208" cy="1141839"/>
      </dsp:txXfrm>
    </dsp:sp>
    <dsp:sp modelId="{D2F8DEA7-5C22-48D5-BCA9-B74D6768952E}">
      <dsp:nvSpPr>
        <dsp:cNvPr id="0" name=""/>
        <dsp:cNvSpPr/>
      </dsp:nvSpPr>
      <dsp:spPr>
        <a:xfrm rot="5400000">
          <a:off x="2114516" y="1466544"/>
          <a:ext cx="1685947" cy="1661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RPO TRAINING</a:t>
          </a:r>
        </a:p>
      </dsp:txBody>
      <dsp:txXfrm rot="-5400000">
        <a:off x="2401751" y="1733038"/>
        <a:ext cx="1111477" cy="1128107"/>
      </dsp:txXfrm>
    </dsp:sp>
    <dsp:sp modelId="{ED7563A1-275C-42C9-AFB9-22A61911EAD7}">
      <dsp:nvSpPr>
        <dsp:cNvPr id="0" name=""/>
        <dsp:cNvSpPr/>
      </dsp:nvSpPr>
      <dsp:spPr>
        <a:xfrm>
          <a:off x="486065" y="1832344"/>
          <a:ext cx="1673089" cy="929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E7C217-452D-4355-868E-0E530A79170C}">
      <dsp:nvSpPr>
        <dsp:cNvPr id="0" name=""/>
        <dsp:cNvSpPr/>
      </dsp:nvSpPr>
      <dsp:spPr>
        <a:xfrm rot="5400000">
          <a:off x="3854470" y="1457930"/>
          <a:ext cx="1685947" cy="1661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WILL</a:t>
          </a:r>
        </a:p>
      </dsp:txBody>
      <dsp:txXfrm rot="-5400000">
        <a:off x="4141705" y="1724424"/>
        <a:ext cx="1111477" cy="1128107"/>
      </dsp:txXfrm>
    </dsp:sp>
    <dsp:sp modelId="{C7744494-B5F6-497C-BFBD-F2574EB46AF6}">
      <dsp:nvSpPr>
        <dsp:cNvPr id="0" name=""/>
        <dsp:cNvSpPr/>
      </dsp:nvSpPr>
      <dsp:spPr>
        <a:xfrm rot="5400000">
          <a:off x="2966559" y="2823706"/>
          <a:ext cx="1685947" cy="16610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APPRENTICESHIP</a:t>
          </a:r>
        </a:p>
      </dsp:txBody>
      <dsp:txXfrm rot="-5400000">
        <a:off x="3253794" y="3090200"/>
        <a:ext cx="1111477" cy="1128107"/>
      </dsp:txXfrm>
    </dsp:sp>
    <dsp:sp modelId="{6DDA49DB-998F-4E6F-AC94-2C8C1378FFC8}">
      <dsp:nvSpPr>
        <dsp:cNvPr id="0" name=""/>
        <dsp:cNvSpPr/>
      </dsp:nvSpPr>
      <dsp:spPr>
        <a:xfrm>
          <a:off x="4334171" y="3338690"/>
          <a:ext cx="1728859" cy="929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4E585-64F8-4358-BF40-9FA908C59BC9}">
      <dsp:nvSpPr>
        <dsp:cNvPr id="0" name=""/>
        <dsp:cNvSpPr/>
      </dsp:nvSpPr>
      <dsp:spPr>
        <a:xfrm rot="5400000">
          <a:off x="1216829" y="2893205"/>
          <a:ext cx="1795209" cy="161117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000" kern="1200" dirty="0"/>
            <a:t>GRADUATES IN TRAINING</a:t>
          </a:r>
        </a:p>
      </dsp:txBody>
      <dsp:txXfrm rot="-5400000">
        <a:off x="1563611" y="3085053"/>
        <a:ext cx="1101644" cy="12274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00AD6-368B-4ED8-8DF8-641579D1AD7C}">
      <dsp:nvSpPr>
        <dsp:cNvPr id="0" name=""/>
        <dsp:cNvSpPr/>
      </dsp:nvSpPr>
      <dsp:spPr>
        <a:xfrm>
          <a:off x="1143007" y="0"/>
          <a:ext cx="1285884" cy="1311177"/>
        </a:xfrm>
        <a:prstGeom prst="trapezoid">
          <a:avLst>
            <a:gd name="adj" fmla="val 50983"/>
          </a:avLst>
        </a:prstGeom>
        <a:solidFill>
          <a:srgbClr val="FF996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latin typeface="Arial Narrow" pitchFamily="34" charset="0"/>
            <a:cs typeface="Calibri" pitchFamily="34" charset="0"/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b="1" kern="1200" dirty="0">
            <a:latin typeface="Arial Narrow" pitchFamily="34" charset="0"/>
            <a:cs typeface="Calibri" pitchFamily="34" charset="0"/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Arial Narrow" pitchFamily="34" charset="0"/>
              <a:cs typeface="Calibri" pitchFamily="34" charset="0"/>
            </a:rPr>
            <a:t>PhD                        Masters in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Arial Narrow" pitchFamily="34" charset="0"/>
              <a:cs typeface="Calibri" pitchFamily="34" charset="0"/>
            </a:rPr>
            <a:t> Engineering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Arial Narrow" pitchFamily="34" charset="0"/>
              <a:cs typeface="Calibri" pitchFamily="34" charset="0"/>
            </a:rPr>
            <a:t>&amp; Science</a:t>
          </a:r>
        </a:p>
      </dsp:txBody>
      <dsp:txXfrm>
        <a:off x="1143007" y="0"/>
        <a:ext cx="1285884" cy="1311177"/>
      </dsp:txXfrm>
    </dsp:sp>
    <dsp:sp modelId="{7CCBFA28-F86E-484A-9CED-1511AE30D982}">
      <dsp:nvSpPr>
        <dsp:cNvPr id="0" name=""/>
        <dsp:cNvSpPr/>
      </dsp:nvSpPr>
      <dsp:spPr>
        <a:xfrm>
          <a:off x="833739" y="1311177"/>
          <a:ext cx="1904420" cy="593528"/>
        </a:xfrm>
        <a:prstGeom prst="trapezoid">
          <a:avLst>
            <a:gd name="adj" fmla="val 50000"/>
          </a:avLst>
        </a:prstGeom>
        <a:solidFill>
          <a:srgbClr val="FF66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 Narrow" pitchFamily="34" charset="0"/>
              <a:cs typeface="Calibri" pitchFamily="34" charset="0"/>
            </a:rPr>
            <a:t>Degrees in Engineering &amp; Science</a:t>
          </a:r>
        </a:p>
      </dsp:txBody>
      <dsp:txXfrm>
        <a:off x="1167013" y="1311177"/>
        <a:ext cx="1237873" cy="593528"/>
      </dsp:txXfrm>
    </dsp:sp>
    <dsp:sp modelId="{7EC78C6F-BEE6-48F2-81D3-D9DA30A356F6}">
      <dsp:nvSpPr>
        <dsp:cNvPr id="0" name=""/>
        <dsp:cNvSpPr/>
      </dsp:nvSpPr>
      <dsp:spPr>
        <a:xfrm>
          <a:off x="505949" y="1904706"/>
          <a:ext cx="2560001" cy="655295"/>
        </a:xfrm>
        <a:prstGeom prst="trapezoid">
          <a:avLst>
            <a:gd name="adj" fmla="val 50000"/>
          </a:avLst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 Narrow" pitchFamily="34" charset="0"/>
              <a:cs typeface="Calibri" pitchFamily="34" charset="0"/>
            </a:rPr>
            <a:t>Technicians in Engineering &amp; Science</a:t>
          </a:r>
        </a:p>
      </dsp:txBody>
      <dsp:txXfrm>
        <a:off x="953949" y="1904706"/>
        <a:ext cx="1664001" cy="655295"/>
      </dsp:txXfrm>
    </dsp:sp>
    <dsp:sp modelId="{CE320988-886A-4407-8E9C-392B1C52CEFD}">
      <dsp:nvSpPr>
        <dsp:cNvPr id="0" name=""/>
        <dsp:cNvSpPr/>
      </dsp:nvSpPr>
      <dsp:spPr>
        <a:xfrm>
          <a:off x="0" y="2560001"/>
          <a:ext cx="3571900" cy="1011898"/>
        </a:xfrm>
        <a:prstGeom prst="trapezoid">
          <a:avLst>
            <a:gd name="adj" fmla="val 50000"/>
          </a:avLst>
        </a:prstGeom>
        <a:solidFill>
          <a:srgbClr val="D2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itchFamily="34" charset="0"/>
              <a:cs typeface="Calibri" pitchFamily="34" charset="0"/>
            </a:rPr>
            <a:t>Artisans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itchFamily="34" charset="0"/>
              <a:cs typeface="Calibri" pitchFamily="34" charset="0"/>
            </a:rPr>
            <a:t>Operators</a:t>
          </a:r>
        </a:p>
      </dsp:txBody>
      <dsp:txXfrm>
        <a:off x="625082" y="2560001"/>
        <a:ext cx="2321735" cy="10118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00AD6-368B-4ED8-8DF8-641579D1AD7C}">
      <dsp:nvSpPr>
        <dsp:cNvPr id="0" name=""/>
        <dsp:cNvSpPr/>
      </dsp:nvSpPr>
      <dsp:spPr>
        <a:xfrm>
          <a:off x="1267021" y="0"/>
          <a:ext cx="823542" cy="935015"/>
        </a:xfrm>
        <a:prstGeom prst="trapezoid">
          <a:avLst>
            <a:gd name="adj" fmla="val 53362"/>
          </a:avLst>
        </a:prstGeom>
        <a:solidFill>
          <a:srgbClr val="FF996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>
            <a:latin typeface="Arial Narrow" pitchFamily="34" charset="0"/>
            <a:cs typeface="Calibri" pitchFamily="34" charset="0"/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1" kern="1200" dirty="0">
            <a:latin typeface="Arial Narrow" pitchFamily="34" charset="0"/>
            <a:cs typeface="Calibri" pitchFamily="34" charset="0"/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>
              <a:latin typeface="Arial Narrow" pitchFamily="34" charset="0"/>
              <a:cs typeface="Calibri" pitchFamily="34" charset="0"/>
            </a:rPr>
            <a:t>Advanced</a:t>
          </a:r>
          <a:endParaRPr lang="en-US" sz="1400" b="1" kern="1200" dirty="0">
            <a:latin typeface="Arial Narrow" pitchFamily="34" charset="0"/>
            <a:cs typeface="Calibri" pitchFamily="34" charset="0"/>
          </a:endParaRPr>
        </a:p>
      </dsp:txBody>
      <dsp:txXfrm>
        <a:off x="1267021" y="0"/>
        <a:ext cx="823542" cy="935015"/>
      </dsp:txXfrm>
    </dsp:sp>
    <dsp:sp modelId="{5E71BCB5-6E6F-4FD6-960C-5C4409534F88}">
      <dsp:nvSpPr>
        <dsp:cNvPr id="0" name=""/>
        <dsp:cNvSpPr/>
      </dsp:nvSpPr>
      <dsp:spPr>
        <a:xfrm>
          <a:off x="860976" y="935015"/>
          <a:ext cx="1635633" cy="805020"/>
        </a:xfrm>
        <a:prstGeom prst="trapezoid">
          <a:avLst>
            <a:gd name="adj" fmla="val 47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3200" kern="1200"/>
        </a:p>
      </dsp:txBody>
      <dsp:txXfrm>
        <a:off x="1147212" y="935015"/>
        <a:ext cx="1063161" cy="805020"/>
      </dsp:txXfrm>
    </dsp:sp>
    <dsp:sp modelId="{7CCBFA28-F86E-484A-9CED-1511AE30D982}">
      <dsp:nvSpPr>
        <dsp:cNvPr id="0" name=""/>
        <dsp:cNvSpPr/>
      </dsp:nvSpPr>
      <dsp:spPr>
        <a:xfrm>
          <a:off x="586875" y="1699704"/>
          <a:ext cx="2176694" cy="575943"/>
        </a:xfrm>
        <a:prstGeom prst="trapezoid">
          <a:avLst>
            <a:gd name="adj" fmla="val 47000"/>
          </a:avLst>
        </a:prstGeom>
        <a:solidFill>
          <a:srgbClr val="FF66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 Narrow" pitchFamily="34" charset="0"/>
              <a:cs typeface="Calibri" pitchFamily="34" charset="0"/>
            </a:rPr>
            <a:t>Core</a:t>
          </a:r>
        </a:p>
      </dsp:txBody>
      <dsp:txXfrm>
        <a:off x="967797" y="1699704"/>
        <a:ext cx="1414851" cy="575943"/>
      </dsp:txXfrm>
    </dsp:sp>
    <dsp:sp modelId="{7EC78C6F-BEE6-48F2-81D3-D9DA30A356F6}">
      <dsp:nvSpPr>
        <dsp:cNvPr id="0" name=""/>
        <dsp:cNvSpPr/>
      </dsp:nvSpPr>
      <dsp:spPr>
        <a:xfrm>
          <a:off x="387150" y="2270528"/>
          <a:ext cx="2600866" cy="450900"/>
        </a:xfrm>
        <a:prstGeom prst="trapezoid">
          <a:avLst>
            <a:gd name="adj" fmla="val 47000"/>
          </a:avLst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 Narrow" pitchFamily="34" charset="0"/>
              <a:cs typeface="Calibri" pitchFamily="34" charset="0"/>
            </a:rPr>
            <a:t>Basic</a:t>
          </a:r>
        </a:p>
      </dsp:txBody>
      <dsp:txXfrm>
        <a:off x="842302" y="2270528"/>
        <a:ext cx="1690563" cy="450900"/>
      </dsp:txXfrm>
    </dsp:sp>
    <dsp:sp modelId="{CE320988-886A-4407-8E9C-392B1C52CEFD}">
      <dsp:nvSpPr>
        <dsp:cNvPr id="0" name=""/>
        <dsp:cNvSpPr/>
      </dsp:nvSpPr>
      <dsp:spPr>
        <a:xfrm>
          <a:off x="0" y="2766879"/>
          <a:ext cx="3357585" cy="805020"/>
        </a:xfrm>
        <a:prstGeom prst="trapezoid">
          <a:avLst>
            <a:gd name="adj" fmla="val 47000"/>
          </a:avLst>
        </a:prstGeom>
        <a:solidFill>
          <a:srgbClr val="D2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itchFamily="34" charset="0"/>
              <a:cs typeface="Calibri" pitchFamily="34" charset="0"/>
            </a:rPr>
            <a:t>Entry Level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latin typeface="Calibri" pitchFamily="34" charset="0"/>
            <a:cs typeface="Calibri" pitchFamily="34" charset="0"/>
          </a:endParaRPr>
        </a:p>
      </dsp:txBody>
      <dsp:txXfrm>
        <a:off x="587577" y="2766879"/>
        <a:ext cx="2182430" cy="805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DA198-EB9B-4C9F-B18D-B1D0A731F383}" type="datetimeFigureOut">
              <a:rPr lang="en-ZA" smtClean="0"/>
              <a:t>2026/06/20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0A8FA-FA25-4301-9C84-E5ABB86BAF0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3277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EA3497-FCC4-4A21-B912-651924EF53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29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6ACAC-FC96-88E9-4561-AC0AEB0E1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9B5B2-C567-D320-AF46-5C72189ED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D0B64E-E2D9-F431-31B9-F6F6FAB7C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10856-9A1C-0080-9861-7CE62FD6A3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EA3497-FCC4-4A21-B912-651924EF53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30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9456B-0B0C-6D46-B670-AA6C2F82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8CF428-BEA6-865B-9651-992B69D775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A7A6A3-8945-36F2-3B6D-4748341FC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07F30-17E7-6922-D1C9-97BAF47B1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EA3497-FCC4-4A21-B912-651924EF53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029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050A7-0D58-24E2-E6C2-75E223A50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B70F77-715D-C615-FE57-D3CDBCEDF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0DFDC2-F5CC-83CF-A6D5-C0C727FEA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B3C29-7CA9-F8CA-ED18-F06257A68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EA3497-FCC4-4A21-B912-651924EF53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566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7ED25-E7B0-026A-87F7-C413B7126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526CC3-B6C5-58C1-A281-B24A8B820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A28FEB-3DD3-D813-47CC-8A171F2A9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A8AB9-0661-DACA-5CD4-B522EE51E5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49323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5717F-37BC-8115-3970-EBCF84AC4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C60FF-9B2E-2BC8-478A-D0C58785A0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32D53A-2F59-4844-3893-DAAB4F0F9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456B8-A782-FCFF-5B85-D06C5D336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3841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90865-CA20-EE13-3ECA-95B16883E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99D18F-4518-C66B-51A3-0820557E8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CB36A1-A419-6156-CCF4-32D030257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3A1D8-5786-F8C4-8738-47FCF11070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01391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63C2F-EB66-0832-AE8E-0969820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2D94C6-13DE-23C6-1599-ACC0CCE5C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0A91A6-5A1A-48F0-C788-BE00C87E8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FBE4E-1519-3170-A57D-92CD48F37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68140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B7B00-4EDE-59C2-45FF-826A030EF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14FF9-5A89-D469-3FAB-46C0DAB83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5C253-E0B0-0F29-5ABD-500C7C545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34563-06C5-B58C-AD2E-52706ABC4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8578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69BF6-3298-EF29-52F0-FBFBFEF62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C7FE9-9CD9-ED8A-9874-72C8201399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CD2CCD-B22E-FBEA-8A97-ACA475428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66574-AB78-4D6A-0030-DE6A02DC8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94363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FFC7D-269C-AF81-9617-74641A928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44347-057A-2BC3-38D4-70B31C8BE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3B2A68-6384-0D0F-D4BD-D8D1124AF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77DA7-1E81-7EE1-504D-8773D4153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77223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4C284-755A-BDEC-DA12-78A70D081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08304-31D8-BBA8-1E2E-A84E08E5E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56828-15F6-4A15-7ECF-408A3B811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DD5E4-45CE-2633-0D04-73FD8C744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76934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651EC-3CD1-C096-6E3E-7E09BB60F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DC3198-57BA-4092-5198-EA6372541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988D5F-792B-4D9E-80BB-4BCD288C2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Bokgoni Technical School and Seaparankwe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60FEC-7F32-510B-13B3-A847F3E7D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6068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8664"/>
            <a:ext cx="12192000" cy="6886664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0EE5AD6-FAFF-55EF-5A34-5391E62065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8582" y="927676"/>
            <a:ext cx="6858002" cy="146915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Slides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  <a:endParaRPr lang="en-ZA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E94A86EF-551F-2792-7608-2AAE7D334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88904" y="4738832"/>
            <a:ext cx="3947824" cy="70600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Date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3388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05CA47-AA04-EF6E-71B2-98536044F0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908" y="97282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6C9B7EF-4ADA-F2A4-E83D-EB76347130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8564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761F8-64CB-C7EF-4937-B267688B7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" y="1139825"/>
            <a:ext cx="5745480" cy="53302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913CF-4B9B-F985-8A21-2664AEAFA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139825"/>
            <a:ext cx="5821680" cy="53302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547A1CB-4CB9-CCE5-813B-1FA1936C9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582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2E069-DA7E-E439-3466-60C9222A4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748" y="1056323"/>
            <a:ext cx="563721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BE8621-F488-CDEA-642C-91D66CD4F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748" y="1880235"/>
            <a:ext cx="5637212" cy="4603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79D518-0E46-81D6-B0D7-B5E9DB02E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56323"/>
            <a:ext cx="583850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45689E-2F74-AE87-4C61-2DBC65792A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80235"/>
            <a:ext cx="5838508" cy="4603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16C1A0C-4EDA-BCF6-E22E-537940948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622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FE51-39FA-202B-B2B1-3CE634BE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1021080"/>
            <a:ext cx="416052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15C0F-8712-8193-E73D-D4FDE766E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0" y="1276985"/>
            <a:ext cx="7408228" cy="520001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64A94-E895-5DBF-53C5-6EFEA30FF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120" y="2667000"/>
            <a:ext cx="416052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86013E1-174D-AC5C-253A-CC92AE5E8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8048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FE51-39FA-202B-B2B1-3CE634BE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5" y="1021080"/>
            <a:ext cx="652549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64A94-E895-5DBF-53C5-6EFEA30FF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835" y="2667000"/>
            <a:ext cx="652549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86013E1-174D-AC5C-253A-CC92AE5E8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3921C6-5EA2-FAF3-61E1-DEB66AF9B3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02438" y="1192213"/>
            <a:ext cx="5278437" cy="5472112"/>
          </a:xfrm>
          <a:prstGeom prst="rect">
            <a:avLst/>
          </a:prstGeom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337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190519-E89C-ADD9-DBDD-FDC272BC3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9302" cy="53894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77A8FE-4C04-6FB8-574E-FC17C09055FF}"/>
              </a:ext>
            </a:extLst>
          </p:cNvPr>
          <p:cNvSpPr txBox="1"/>
          <p:nvPr userDrawn="1"/>
        </p:nvSpPr>
        <p:spPr>
          <a:xfrm>
            <a:off x="6600306" y="4827914"/>
            <a:ext cx="512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233881"/>
                </a:solidFill>
                <a:latin typeface="Arial" panose="020B0604020202020204"/>
                <a:ea typeface="+mj-ea"/>
                <a:cs typeface="+mj-cs"/>
              </a:rPr>
              <a:t>Thank you</a:t>
            </a:r>
            <a:endParaRPr lang="en-ZA" sz="2400" dirty="0">
              <a:solidFill>
                <a:srgbClr val="2338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54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42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31D8A40-6270-4042-1B73-DB4F756D0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882" y="104775"/>
            <a:ext cx="10515600" cy="1052693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F3925C12-D6E8-B8BB-AC70-950FCA82367E}"/>
              </a:ext>
            </a:extLst>
          </p:cNvPr>
          <p:cNvSpPr txBox="1">
            <a:spLocks/>
          </p:cNvSpPr>
          <p:nvPr userDrawn="1"/>
        </p:nvSpPr>
        <p:spPr>
          <a:xfrm>
            <a:off x="4677508" y="6432060"/>
            <a:ext cx="388013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73DA22-A473-4206-B1D3-9379F1B76D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9046A9BB-F39D-47DA-B3A9-F54DC4FA8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34046" y="6492875"/>
            <a:ext cx="3557954" cy="365125"/>
          </a:xfrm>
          <a:prstGeom prst="rect">
            <a:avLst/>
          </a:prstGeom>
        </p:spPr>
        <p:txBody>
          <a:bodyPr anchor="b"/>
          <a:lstStyle>
            <a:lvl1pPr algn="r"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0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8664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  <a:endParaRPr lang="en-ZA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E94A86EF-551F-2792-7608-2AAE7D334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88904" y="4738832"/>
            <a:ext cx="3803736" cy="6256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Date</a:t>
            </a:r>
            <a:endParaRPr lang="en-ZA" dirty="0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F5851AED-9017-6D02-82B1-49936FE5C1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3280" y="908512"/>
            <a:ext cx="4958080" cy="129620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SLIDES 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6558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0320" y="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13054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-20320" y="-1016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7473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3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-20320" y="-1016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3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66208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4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0320" y="-1016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4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62311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5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0000"/>
          </a:blip>
          <a:stretch>
            <a:fillRect/>
          </a:stretch>
        </p:blipFill>
        <p:spPr>
          <a:xfrm>
            <a:off x="-20320" y="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82000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6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-30480" y="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59700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761F8-64CB-C7EF-4937-B267688B7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" y="1139825"/>
            <a:ext cx="12059920" cy="53302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881"/>
                </a:solidFill>
              </a:defRPr>
            </a:lvl1pPr>
            <a:lvl2pPr>
              <a:defRPr>
                <a:solidFill>
                  <a:srgbClr val="233881"/>
                </a:solidFill>
              </a:defRPr>
            </a:lvl2pPr>
            <a:lvl3pPr>
              <a:defRPr>
                <a:solidFill>
                  <a:srgbClr val="233881"/>
                </a:solidFill>
              </a:defRPr>
            </a:lvl3pPr>
            <a:lvl4pPr>
              <a:defRPr>
                <a:solidFill>
                  <a:srgbClr val="233881"/>
                </a:solidFill>
              </a:defRPr>
            </a:lvl4pPr>
            <a:lvl5pPr>
              <a:defRPr>
                <a:solidFill>
                  <a:srgbClr val="23388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547A1CB-4CB9-CCE5-813B-1FA1936C9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07596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190519-E89C-ADD9-DBDD-FDC272BC3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9302" cy="5389418"/>
          </a:xfrm>
          <a:prstGeom prst="rect">
            <a:avLst/>
          </a:prstGeom>
        </p:spPr>
      </p:pic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DEDD1795-02BA-C361-7E33-220D00BBB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7919" y="3947803"/>
            <a:ext cx="5869577" cy="85932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CDFAD25D-25AC-15B6-6441-96918F9C4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7907" y="5014603"/>
            <a:ext cx="7058299" cy="85932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67737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phic with a circle and lines">
            <a:extLst>
              <a:ext uri="{FF2B5EF4-FFF2-40B4-BE49-F238E27FC236}">
                <a16:creationId xmlns:a16="http://schemas.microsoft.com/office/drawing/2014/main" id="{EEFCA2AB-86E6-240A-FD4C-2AE5D58F9B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AD9740C8-550E-AD80-9982-A048614A7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7217AC-808B-428E-9730-404718B695C2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1D3D6A28-55A6-BECA-DB92-357D9D23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91898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CF0F3399-ECB2-FC79-1006-309829F0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24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73DA22-A473-4206-B1D3-9379F1B76D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16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15BEA2-9D48-63A3-BF29-129C640B3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A6BC-4522-42A1-8DB5-2D9FB8C6D61A}" type="datetimeFigureOut">
              <a:rPr lang="en-GB" smtClean="0"/>
              <a:t>20/06/2026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EF114-C470-01E7-B418-204787C2A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34FEB-DBC9-ECF7-E800-093FB509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1E6F-E326-4C33-A675-0B4D70020DB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518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892D379-70FB-B00C-3411-8B380392415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3642"/>
            <a:ext cx="4114799" cy="59079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94706DE-970D-5E28-68DF-2168206AD39C}"/>
              </a:ext>
            </a:extLst>
          </p:cNvPr>
          <p:cNvSpPr txBox="1">
            <a:spLocks/>
          </p:cNvSpPr>
          <p:nvPr userDrawn="1"/>
        </p:nvSpPr>
        <p:spPr>
          <a:xfrm>
            <a:off x="3823335" y="6570345"/>
            <a:ext cx="306705" cy="3048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50270FE-4D15-4E1E-8A3F-F50DC4ED65AA}" type="slidenum">
              <a:rPr lang="en-ZA" smtClean="0"/>
              <a:pPr algn="ctr"/>
              <a:t>‹#›</a:t>
            </a:fld>
            <a:endParaRPr lang="en-ZA" dirty="0"/>
          </a:p>
        </p:txBody>
      </p:sp>
      <p:pic>
        <p:nvPicPr>
          <p:cNvPr id="14" name="Picture 13" descr="A logo for a company&#10;&#10;Description automatically generated">
            <a:extLst>
              <a:ext uri="{FF2B5EF4-FFF2-40B4-BE49-F238E27FC236}">
                <a16:creationId xmlns:a16="http://schemas.microsoft.com/office/drawing/2014/main" id="{F38B15EC-4C21-282F-0565-B9FFFB6BCFE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7698" y="91440"/>
            <a:ext cx="1434724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7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9" r:id="rId8"/>
    <p:sldLayoutId id="214748366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892D379-70FB-B00C-3411-8B380392415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3642"/>
            <a:ext cx="4114799" cy="59079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94706DE-970D-5E28-68DF-2168206AD39C}"/>
              </a:ext>
            </a:extLst>
          </p:cNvPr>
          <p:cNvSpPr txBox="1">
            <a:spLocks/>
          </p:cNvSpPr>
          <p:nvPr userDrawn="1"/>
        </p:nvSpPr>
        <p:spPr>
          <a:xfrm>
            <a:off x="3823335" y="6570345"/>
            <a:ext cx="306705" cy="3048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50270FE-4D15-4E1E-8A3F-F50DC4ED65AA}" type="slidenum">
              <a:rPr lang="en-ZA" smtClean="0"/>
              <a:pPr algn="ctr"/>
              <a:t>‹#›</a:t>
            </a:fld>
            <a:endParaRPr lang="en-ZA" dirty="0"/>
          </a:p>
        </p:txBody>
      </p:sp>
      <p:pic>
        <p:nvPicPr>
          <p:cNvPr id="14" name="Picture 13" descr="A logo for a company&#10;&#10;Description automatically generated">
            <a:extLst>
              <a:ext uri="{FF2B5EF4-FFF2-40B4-BE49-F238E27FC236}">
                <a16:creationId xmlns:a16="http://schemas.microsoft.com/office/drawing/2014/main" id="{F38B15EC-4C21-282F-0565-B9FFFB6BCFE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98" y="91440"/>
            <a:ext cx="1434724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93726.9C1706E0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4.emf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19.jpeg"/><Relationship Id="rId4" Type="http://schemas.openxmlformats.org/officeDocument/2006/relationships/image" Target="../media/image15.jpeg"/><Relationship Id="rId9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13" Type="http://schemas.openxmlformats.org/officeDocument/2006/relationships/hyperlink" Target="https://www.google.co.za/url?sa=i&amp;url=https://www.linkedin.com/company/sasol&amp;psig=AOvVaw3afkk9eN7lNm59ptEf1MxL&amp;ust=1622717931924000&amp;source=images&amp;cd=vfe&amp;ved=0CAIQjRxqFwoTCNiZ99nl-PACFQAAAAAdAAAAABAD" TargetMode="External"/><Relationship Id="rId18" Type="http://schemas.openxmlformats.org/officeDocument/2006/relationships/image" Target="../media/image28.jpeg"/><Relationship Id="rId26" Type="http://schemas.openxmlformats.org/officeDocument/2006/relationships/image" Target="cid:image005.jpg@01D757C4.79C61470" TargetMode="External"/><Relationship Id="rId3" Type="http://schemas.openxmlformats.org/officeDocument/2006/relationships/hyperlink" Target="https://www.google.co.za/url?sa=i&amp;url=https://www.linkedin.com/company/african-ndt-centre-pty-ltd&amp;psig=AOvVaw2F-b1tfZrAW5ZgSXSJzPfa&amp;ust=1622713980673000&amp;source=images&amp;cd=vfe&amp;ved=0CAIQjRxqFwoTCIj-iKzX-PACFQAAAAAdAAAAABAD" TargetMode="External"/><Relationship Id="rId21" Type="http://schemas.openxmlformats.org/officeDocument/2006/relationships/image" Target="../media/image30.png"/><Relationship Id="rId7" Type="http://schemas.openxmlformats.org/officeDocument/2006/relationships/hyperlink" Target="https://www.google.co.za/url?sa=i&amp;url=https://witbanknews.co.za/56987/no-retrenchments-yet-at-highveld/&amp;psig=AOvVaw35GO1W5d1_o4dIhog1rswH&amp;ust=1622717037839000&amp;source=images&amp;cd=vfe&amp;ved=0CAIQjRxqFwoTCICt0aHi-PACFQAAAAAdAAAAABAP" TargetMode="External"/><Relationship Id="rId12" Type="http://schemas.openxmlformats.org/officeDocument/2006/relationships/image" Target="../media/image25.png"/><Relationship Id="rId17" Type="http://schemas.openxmlformats.org/officeDocument/2006/relationships/hyperlink" Target="https://www.google.co.za/url?sa=i&amp;url=https://www.facebook.com/sandfcorpevents/photos/a.529651894100713/1108232302909333/&amp;psig=AOvVaw3TLTnNuimp3Gw2OjCFXEN6&amp;ust=1622721791570000&amp;source=images&amp;cd=vfe&amp;ved=0CAIQjRxqFwoTCJi76vzz-PACFQAAAAAdAAAAABAD" TargetMode="External"/><Relationship Id="rId25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7.jpeg"/><Relationship Id="rId20" Type="http://schemas.openxmlformats.org/officeDocument/2006/relationships/image" Target="../media/image29.jpe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hyperlink" Target="https://www.google.co.za/url?sa=i&amp;url=https://en.wikipedia.org/wiki/South_African_Police_Service&amp;psig=AOvVaw0cADu_vT0LsyPp7s67M7XB&amp;ust=1622717870929000&amp;source=images&amp;cd=vfe&amp;ved=0CAIQjRxqFwoTCLDfkabl-PACFQAAAAAdAAAAABAD" TargetMode="External"/><Relationship Id="rId24" Type="http://schemas.openxmlformats.org/officeDocument/2006/relationships/image" Target="cid:image004.png@01D757C4.79C61470" TargetMode="External"/><Relationship Id="rId5" Type="http://schemas.openxmlformats.org/officeDocument/2006/relationships/hyperlink" Target="https://www.google.co.za/url?sa=i&amp;url=https://www.govpage.co.za/department-of-mineral-resources-vacancies-blog/department-of-mineral-resources-and-energy&amp;psig=AOvVaw2vcD4OqLI84R9x7bWC5A2b&amp;ust=1622716910318000&amp;source=images&amp;cd=vfe&amp;ved=0CAIQjRxqFwoTCPCnzOPh-PACFQAAAAAdAAAAABAD" TargetMode="External"/><Relationship Id="rId15" Type="http://schemas.openxmlformats.org/officeDocument/2006/relationships/hyperlink" Target="https://www.google.co.za/url?sa=i&amp;url=https://www.crunchbase.com/organization/wbho/company_financials&amp;psig=AOvVaw2n2Ji0E0G8gP26ytEtJ3c-&amp;ust=1622718081125000&amp;source=images&amp;cd=vfe&amp;ved=0CAIQjRxqFwoTCMi48pTm-PACFQAAAAAdAAAAABAK" TargetMode="External"/><Relationship Id="rId23" Type="http://schemas.openxmlformats.org/officeDocument/2006/relationships/image" Target="../media/image32.png"/><Relationship Id="rId28" Type="http://schemas.openxmlformats.org/officeDocument/2006/relationships/image" Target="../media/image35.jpeg"/><Relationship Id="rId10" Type="http://schemas.openxmlformats.org/officeDocument/2006/relationships/image" Target="../media/image24.jpeg"/><Relationship Id="rId19" Type="http://schemas.openxmlformats.org/officeDocument/2006/relationships/hyperlink" Target="https://www.google.co.za/url?sa=i&amp;url=https://www.pinterest.com/pin/560135272386517535/&amp;psig=AOvVaw3CiVXqYu4sNr4WWeH-dr-M&amp;ust=1622722556433000&amp;source=images&amp;cd=vfe&amp;ved=0CAIQjRxqFwoTCICcquP2-PACFQAAAAAdAAAAABAJ" TargetMode="External"/><Relationship Id="rId4" Type="http://schemas.openxmlformats.org/officeDocument/2006/relationships/image" Target="../media/image21.jpeg"/><Relationship Id="rId9" Type="http://schemas.openxmlformats.org/officeDocument/2006/relationships/hyperlink" Target="https://www.google.co.za/url?sa=i&amp;url=https://www.saiw.co.za/70th-anniversary-annual-dinner-7th-september-2018/&amp;psig=AOvVaw2zvSmN3gl7QRZAynXXgedL&amp;ust=1622717600127000&amp;source=images&amp;cd=vfe&amp;ved=0CAIQjRxqFwoTCNCJtark-PACFQAAAAAdAAAAABAD" TargetMode="External"/><Relationship Id="rId14" Type="http://schemas.openxmlformats.org/officeDocument/2006/relationships/image" Target="../media/image26.png"/><Relationship Id="rId22" Type="http://schemas.openxmlformats.org/officeDocument/2006/relationships/image" Target="../media/image31.png"/><Relationship Id="rId27" Type="http://schemas.openxmlformats.org/officeDocument/2006/relationships/image" Target="../media/image34.jpeg"/><Relationship Id="rId30" Type="http://schemas.openxmlformats.org/officeDocument/2006/relationships/image" Target="../media/image37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3.jpeg"/><Relationship Id="rId3" Type="http://schemas.openxmlformats.org/officeDocument/2006/relationships/hyperlink" Target="https://www.google.co.za/imgres?imgurl=https://pics.clipartpng.com/Botswana_Flag_PNG_Clip_Art-1853.png&amp;imgrefurl=https://clipartpng.com/?1853,botswana-flag-png-clip-art&amp;tbnid=TJcSehk1ZM8iFM&amp;vet=12ahUKEwjwhPPglPnwAhUQcxoKHY2aBfYQMygXegUIARCaAg..i&amp;docid=3wx0t-aKWUAVcM&amp;w=6141&amp;h=8000&amp;q=botswana%20flag&amp;ved=2ahUKEwjwhPPglPnwAhUQcxoKHY2aBfYQMygXegUIARCaAg" TargetMode="External"/><Relationship Id="rId7" Type="http://schemas.openxmlformats.org/officeDocument/2006/relationships/hyperlink" Target="https://www.google.co.za/imgres?imgurl=https://www.tekedia.com/wp-content/uploads/asgarosforum/3296/tanzania.jpg&amp;imgrefurl=https://www.tekedia.com/forum/topic/tekedia-institute-in-tanzania/&amp;tbnid=AfzKJdVf3yvArM&amp;vet=12ahUKEwiSuMX7k_nwAhUEgM4BHbKMD1wQMyheegUIARDKAQ..i&amp;docid=QprDlPgKO0xDSM&amp;w=760&amp;h=507&amp;itg=1&amp;q=Tanzania%20flag&amp;ved=2ahUKEwiSuMX7k_nwAhUEgM4BHbKMD1wQMyheegUIARDKAQ" TargetMode="External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hyperlink" Target="https://www.google.co.za/imgres?imgurl=https://media.istockphoto.com/vectors/angola-flag-on-white-background-vector-id1253842340?k%3D6%26m%3D1253842340%26s%3D170667a%26w%3D0%26h%3Durpud54ut0Wwds6ywa27vwLVLiLEhhJfbpJDYp9c3EM%3D&amp;imgrefurl=https://www.istockphoto.com/vector/angola-flag-on-white-background-gm1253842340-366296175&amp;tbnid=6pdmsogwwWLEdM&amp;vet=12ahUKEwjkv8yolPnwAhXG0YUKHfc_BBUQMygmegUIARDMAg..i&amp;docid=53Gy9PyO0RR5HM&amp;w=416&amp;h=416&amp;q=angola%20flag&amp;ved=2ahUKEwjkv8yolPnwAhXG0YUKHfc_BBUQMygmegUIARDMAg" TargetMode="External"/><Relationship Id="rId5" Type="http://schemas.openxmlformats.org/officeDocument/2006/relationships/hyperlink" Target="https://www.google.co.za/url?sa=i&amp;url=https://clipartpng.com/?1731,cote-d-ivoire-flag-png-clip-art&amp;psig=AOvVaw2WHwx6alF4j5zjDDdFwzAV&amp;ust=1622730291367000&amp;source=images&amp;cd=vfe&amp;ved=0CAIQjRxqFwoTCLCdiM2T-fACFQAAAAAdAAAAABAE" TargetMode="External"/><Relationship Id="rId10" Type="http://schemas.openxmlformats.org/officeDocument/2006/relationships/image" Target="../media/image41.jpeg"/><Relationship Id="rId4" Type="http://schemas.openxmlformats.org/officeDocument/2006/relationships/image" Target="../media/image38.jpeg"/><Relationship Id="rId9" Type="http://schemas.openxmlformats.org/officeDocument/2006/relationships/hyperlink" Target="https://www.google.co.za/imgres?imgurl=https://pics.clipartpng.com/Nigeria_Flag_PNG_Clip_Art-1958.png&amp;imgrefurl=https://clipartpng.com/?1958,nigeria-flag-png-clip-art&amp;tbnid=yVbjS8m1d9SVfM&amp;vet=12ahUKEwiYtZqQlPnwAhUNRhoKHR3ECh8QMygWegUIARCiAg..i&amp;docid=I2WWe9iGfdMRSM&amp;w=6141&amp;h=8000&amp;q=nigeria%20flag&amp;ved=2ahUKEwiYtZqQlPnwAhUNRhoKHR3ECh8QMygWegUIARCiA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live.mokoena@necsa.co.za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08901009-5E6A-AE01-797E-2D4B1293FF5D}"/>
              </a:ext>
            </a:extLst>
          </p:cNvPr>
          <p:cNvSpPr txBox="1">
            <a:spLocks/>
          </p:cNvSpPr>
          <p:nvPr/>
        </p:nvSpPr>
        <p:spPr>
          <a:xfrm>
            <a:off x="6096000" y="3765754"/>
            <a:ext cx="6017342" cy="149204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00A1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39B968-511B-9A28-4484-7DA262C6D6EB}"/>
              </a:ext>
            </a:extLst>
          </p:cNvPr>
          <p:cNvSpPr txBox="1"/>
          <p:nvPr/>
        </p:nvSpPr>
        <p:spPr>
          <a:xfrm>
            <a:off x="6096000" y="405747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A1A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Clive Mokoena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A1A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Manager: HCD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0A1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solidFill>
                  <a:srgbClr val="00A1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June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A1A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893B81-43CE-2264-1B91-85186F2EA9C3}"/>
              </a:ext>
            </a:extLst>
          </p:cNvPr>
          <p:cNvSpPr txBox="1">
            <a:spLocks/>
          </p:cNvSpPr>
          <p:nvPr/>
        </p:nvSpPr>
        <p:spPr>
          <a:xfrm>
            <a:off x="7088462" y="254182"/>
            <a:ext cx="4925464" cy="2692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NECSA LEARNING ACADEMY</a:t>
            </a: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581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92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66333"/>
            <a:ext cx="9834690" cy="4801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PURPOSE</a:t>
            </a:r>
            <a:endParaRPr lang="en-ZA" sz="2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5C4F4D1C-D875-9F68-088B-F23045EE22BA}"/>
              </a:ext>
            </a:extLst>
          </p:cNvPr>
          <p:cNvSpPr txBox="1">
            <a:spLocks/>
          </p:cNvSpPr>
          <p:nvPr/>
        </p:nvSpPr>
        <p:spPr bwMode="auto">
          <a:xfrm>
            <a:off x="164124" y="1573546"/>
            <a:ext cx="11872546" cy="344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 anchor="ctr"/>
          <a:lstStyle>
            <a:lvl1pPr lvl="0">
              <a:buClr>
                <a:srgbClr val="8C7F6D"/>
              </a:buClr>
              <a:defRPr sz="1600">
                <a:solidFill>
                  <a:srgbClr val="003896"/>
                </a:solidFill>
                <a:latin typeface="+mn-lt"/>
                <a:cs typeface="+mn-cs"/>
              </a:defRPr>
            </a:lvl1pPr>
            <a:lvl2pPr marL="147638" lvl="1" indent="-146050"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2pPr>
            <a:lvl3pPr marL="357188" lvl="2" indent="-207963">
              <a:buClr>
                <a:srgbClr val="8C7F6D"/>
              </a:buClr>
              <a:buSzPct val="125000"/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481013" lvl="3" indent="-122238"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4pPr>
            <a:lvl5pPr marL="657225" lvl="4" indent="-174625"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5pPr>
            <a:lvl6pPr marL="11144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6pPr>
            <a:lvl7pPr marL="15716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7pPr>
            <a:lvl8pPr marL="20288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8pPr>
            <a:lvl9pPr marL="24860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lvl="0" algn="just" defTabSz="457200">
              <a:lnSpc>
                <a:spcPct val="150000"/>
              </a:lnSpc>
              <a:buClrTx/>
              <a:defRPr/>
            </a:pPr>
            <a:r>
              <a:rPr lang="en-GB" sz="2600" dirty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The NLA adopts the vision, mission, and values to help achieve the objectives of the Talent Excellence and High Performance</a:t>
            </a:r>
            <a:r>
              <a:rPr lang="en-GB" sz="2600" i="1" dirty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600" dirty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Strategic Pillar of Necsa Group by:</a:t>
            </a:r>
          </a:p>
          <a:p>
            <a:pPr marL="342900" lvl="0" indent="-342900" algn="just" defTabSz="45720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endParaRPr lang="en-ZA" sz="2600" dirty="0">
              <a:solidFill>
                <a:srgbClr val="00206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342900" lvl="0" indent="-342900" defTabSz="45720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en-GB" sz="2600" dirty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“Providing a framework to deliver training and skills development interventions for Necsa Group’s learning and development requirements, identified industry requirements and respond to the national call for development of a youthful skilled workforce”</a:t>
            </a:r>
            <a:endParaRPr lang="en-ZA" sz="2600" dirty="0">
              <a:solidFill>
                <a:srgbClr val="00206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099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0545762" cy="884238"/>
          </a:xfrm>
        </p:spPr>
        <p:txBody>
          <a:bodyPr/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002060"/>
                </a:solidFill>
                <a:ea typeface="Myriad Pro Condensed" charset="0"/>
                <a:cs typeface="Myriad Pro Condensed" charset="0"/>
              </a:rPr>
              <a:t>NECSA VALUES - EASII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93787" y="934168"/>
            <a:ext cx="35779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Organisational Values (Acronym: EASII)</a:t>
            </a:r>
            <a:endParaRPr kumimoji="0" lang="en-ZA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121" name="Picture 137076" descr="cid:image001.png@01D93726.9C1706E0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86" y="1371600"/>
            <a:ext cx="11391192" cy="524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753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06769ED8-0C30-BFAD-42DF-410DF154DA62}"/>
              </a:ext>
            </a:extLst>
          </p:cNvPr>
          <p:cNvSpPr txBox="1">
            <a:spLocks noGrp="1"/>
          </p:cNvSpPr>
          <p:nvPr>
            <p:ph type="body" sz="half" idx="14"/>
          </p:nvPr>
        </p:nvSpPr>
        <p:spPr>
          <a:xfrm>
            <a:off x="122238" y="0"/>
            <a:ext cx="10545762" cy="88423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100" b="1" kern="1200" dirty="0">
                <a:solidFill>
                  <a:srgbClr val="213F9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solidFill>
                  <a:srgbClr val="002060"/>
                </a:solidFill>
                <a:ea typeface="Myriad Pro Condensed" charset="0"/>
                <a:cs typeface="Myriad Pro Condensed" charset="0"/>
              </a:rPr>
              <a:t>NLA BUSINESS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47" y="844071"/>
            <a:ext cx="10111551" cy="57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53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433E-E6B0-4923-20AC-621F65229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F0D084FC-04E5-21B5-2730-223BF2DB58EF}"/>
              </a:ext>
            </a:extLst>
          </p:cNvPr>
          <p:cNvSpPr txBox="1">
            <a:spLocks noGrp="1"/>
          </p:cNvSpPr>
          <p:nvPr>
            <p:ph type="body" sz="half" idx="14"/>
          </p:nvPr>
        </p:nvSpPr>
        <p:spPr>
          <a:xfrm>
            <a:off x="122238" y="0"/>
            <a:ext cx="10545762" cy="8001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100" b="1" kern="1200" dirty="0">
                <a:solidFill>
                  <a:srgbClr val="213F9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srgbClr val="002060"/>
                </a:solidFill>
                <a:latin typeface="+mj-lt"/>
                <a:ea typeface="Myriad Pro Condensed" charset="0"/>
                <a:cs typeface="Myriad Pro Condensed" charset="0"/>
              </a:rPr>
              <a:t>NLA ACCREDITATIONS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71448" y="1058541"/>
            <a:ext cx="12120552" cy="5535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buSzPct val="120000"/>
            </a:pPr>
            <a:r>
              <a:rPr lang="en-Z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NLA is accredited as a Skills Development Provider and Trade Test Centre in the following: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 Development Provider and Trade Test Centre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Chemical Industries Education and Training Authority (CHIETA)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Council for Trade and Occupations (QCTO) –Accredited training provider for Occupational trade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Manufacturing, Engineering and Related Services Sector Education and Training Authority (</a:t>
            </a:r>
            <a:r>
              <a:rPr lang="en-ZA" sz="2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MerSETA</a:t>
            </a:r>
            <a:r>
              <a:rPr lang="en-Z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and Water Seta – Radiation Protection</a:t>
            </a:r>
            <a:endParaRPr lang="en-ZA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South African Bureau of Standards (SABS) for ISO 9001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endParaRPr lang="en-ZA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589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AB22F-23C6-AFC5-BF33-9323D606E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D735F822-9E50-D353-DFF7-91348BA8273C}"/>
              </a:ext>
            </a:extLst>
          </p:cNvPr>
          <p:cNvSpPr txBox="1">
            <a:spLocks noGrp="1"/>
          </p:cNvSpPr>
          <p:nvPr>
            <p:ph type="body" sz="half" idx="14"/>
          </p:nvPr>
        </p:nvSpPr>
        <p:spPr>
          <a:xfrm>
            <a:off x="0" y="0"/>
            <a:ext cx="10545762" cy="817685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100" b="1" kern="1200" dirty="0">
                <a:solidFill>
                  <a:srgbClr val="213F9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R="0" fontAlgn="auto">
              <a:spcBef>
                <a:spcPts val="1000"/>
              </a:spcBef>
              <a:spcAft>
                <a:spcPts val="0"/>
              </a:spcAft>
              <a:buClrTx/>
              <a:buSzTx/>
              <a:tabLst>
                <a:tab pos="536575" algn="l"/>
              </a:tabLst>
              <a:defRPr/>
            </a:pPr>
            <a:r>
              <a:rPr kumimoji="0" lang="en-ZA" sz="2800" i="0" u="none" strike="noStrike" cap="none" spc="0" normalizeH="0" baseline="0" noProof="0" dirty="0">
                <a:ln>
                  <a:noFill/>
                </a:ln>
                <a:solidFill>
                  <a:srgbClr val="233881"/>
                </a:solidFill>
                <a:effectLst/>
                <a:uLnTx/>
                <a:uFillTx/>
                <a:latin typeface="+mj-lt"/>
                <a:cs typeface="+mn-cs"/>
              </a:rPr>
              <a:t>STRATEGIC PARTNERSHIPS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B35C8F-6E0C-4824-622F-EBD953E5B1C2}"/>
              </a:ext>
            </a:extLst>
          </p:cNvPr>
          <p:cNvSpPr/>
          <p:nvPr/>
        </p:nvSpPr>
        <p:spPr>
          <a:xfrm>
            <a:off x="27488" y="1058541"/>
            <a:ext cx="12120552" cy="5664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Universities (Local and Global)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Associations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SETAS (CHIETA, </a:t>
            </a:r>
            <a:r>
              <a:rPr lang="en-ZA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MerSETA</a:t>
            </a: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EWSETA etc))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SOC’s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NSF (National Skills Fund)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Basic Education and Training-Schools of Specialisation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r>
              <a:rPr lang="en-ZA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IAEA</a:t>
            </a:r>
          </a:p>
          <a:p>
            <a:pPr lvl="0">
              <a:lnSpc>
                <a:spcPct val="150000"/>
              </a:lnSpc>
              <a:spcBef>
                <a:spcPct val="20000"/>
              </a:spcBef>
              <a:buSzPct val="120000"/>
            </a:pPr>
            <a:endParaRPr lang="en-ZA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buSzPct val="120000"/>
              <a:buFont typeface="Arial"/>
              <a:buChar char="•"/>
            </a:pPr>
            <a:endParaRPr lang="en-ZA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30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E56B4-27E7-EB47-15DF-DDE962B0C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0E04AD71-78FE-0AB9-64B9-2EE435260A6F}"/>
              </a:ext>
            </a:extLst>
          </p:cNvPr>
          <p:cNvSpPr txBox="1">
            <a:spLocks noGrp="1"/>
          </p:cNvSpPr>
          <p:nvPr>
            <p:ph type="body" sz="half" idx="14"/>
          </p:nvPr>
        </p:nvSpPr>
        <p:spPr>
          <a:xfrm>
            <a:off x="122238" y="0"/>
            <a:ext cx="10545762" cy="88423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100" b="1" kern="1200" dirty="0">
                <a:solidFill>
                  <a:srgbClr val="213F99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R="0" fontAlgn="auto">
              <a:spcBef>
                <a:spcPts val="1000"/>
              </a:spcBef>
              <a:spcAft>
                <a:spcPts val="0"/>
              </a:spcAft>
              <a:buClrTx/>
              <a:buSzTx/>
              <a:tabLst>
                <a:tab pos="536575" algn="l"/>
              </a:tabLst>
              <a:defRPr/>
            </a:pPr>
            <a:r>
              <a:rPr kumimoji="0" lang="en-ZA" sz="2800" i="0" u="none" strike="noStrike" cap="none" spc="0" normalizeH="0" baseline="0" noProof="0" dirty="0">
                <a:ln>
                  <a:noFill/>
                </a:ln>
                <a:solidFill>
                  <a:srgbClr val="233881"/>
                </a:solidFill>
                <a:effectLst/>
                <a:uLnTx/>
                <a:uFillTx/>
                <a:latin typeface="+mj-lt"/>
                <a:cs typeface="+mn-cs"/>
              </a:rPr>
              <a:t>TECHNICAL SKILLS STRTAEGY</a:t>
            </a:r>
          </a:p>
        </p:txBody>
      </p:sp>
      <p:sp>
        <p:nvSpPr>
          <p:cNvPr id="7" name="Content Placeholder 12"/>
          <p:cNvSpPr>
            <a:spLocks noGrp="1"/>
          </p:cNvSpPr>
          <p:nvPr>
            <p:ph idx="1"/>
          </p:nvPr>
        </p:nvSpPr>
        <p:spPr>
          <a:xfrm>
            <a:off x="0" y="1019376"/>
            <a:ext cx="12192000" cy="4791312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en-ZA" sz="2400" b="0" dirty="0">
                <a:latin typeface="Arial" panose="020B0604020202020204" pitchFamily="34" charset="0"/>
                <a:cs typeface="Arial" panose="020B0604020202020204" pitchFamily="34" charset="0"/>
              </a:rPr>
              <a:t>A highly accredited nuclear skills training centre that aspires to fully meets the needs of all its clients: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b="0" dirty="0">
                <a:latin typeface="Arial" panose="020B0604020202020204" pitchFamily="34" charset="0"/>
                <a:cs typeface="Arial" panose="020B0604020202020204" pitchFamily="34" charset="0"/>
              </a:rPr>
              <a:t>Manufacturing industry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b="0" dirty="0">
                <a:latin typeface="Arial" panose="020B0604020202020204" pitchFamily="34" charset="0"/>
                <a:cs typeface="Arial" panose="020B0604020202020204" pitchFamily="34" charset="0"/>
              </a:rPr>
              <a:t>Automotive industry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b="0" dirty="0">
                <a:latin typeface="Arial" panose="020B0604020202020204" pitchFamily="34" charset="0"/>
                <a:cs typeface="Arial" panose="020B0604020202020204" pitchFamily="34" charset="0"/>
              </a:rPr>
              <a:t>Renewable energy ,Photo Voltaic ,wind and Nuclear energy 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b="0" dirty="0">
                <a:latin typeface="Arial" panose="020B0604020202020204" pitchFamily="34" charset="0"/>
                <a:cs typeface="Arial" panose="020B0604020202020204" pitchFamily="34" charset="0"/>
              </a:rPr>
              <a:t>Entrepreneurship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b="0" dirty="0">
                <a:latin typeface="Arial" panose="020B0604020202020204" pitchFamily="34" charset="0"/>
                <a:cs typeface="Arial" panose="020B0604020202020204" pitchFamily="34" charset="0"/>
              </a:rPr>
              <a:t>Mining industry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2400" b="0" dirty="0">
                <a:latin typeface="Arial" panose="020B0604020202020204" pitchFamily="34" charset="0"/>
                <a:cs typeface="Arial" panose="020B0604020202020204" pitchFamily="34" charset="0"/>
              </a:rPr>
              <a:t>Domestic, Industrial and Commercial installations</a:t>
            </a:r>
          </a:p>
        </p:txBody>
      </p:sp>
    </p:spTree>
    <p:extLst>
      <p:ext uri="{BB962C8B-B14F-4D97-AF65-F5344CB8AC3E}">
        <p14:creationId xmlns:p14="http://schemas.microsoft.com/office/powerpoint/2010/main" val="4038903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5AA31-C579-2FF3-2C78-3C468F1A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4030D-3FDA-AB1F-1DB7-661FE5059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TRAINING CAPABILITY</a:t>
            </a:r>
            <a:endParaRPr lang="en-ZA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504" y="862647"/>
            <a:ext cx="8227604" cy="57606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ZA" sz="2000" dirty="0"/>
              <a:t>Training Portfolio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Fabrication (Boiler making &amp; welding, etc.)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Mechanical Engineering (Toolmaking; Machining; Fitter; Turner; Millwright)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Electrical Engineering (Green Technologies)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Control &amp; Instrumentation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Trade Testing Centre 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Statutory Training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Radiation Protection Training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Engineer in Training Programme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R&amp;D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Learnerships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Internships</a:t>
            </a:r>
          </a:p>
          <a:p>
            <a:pPr lvl="1"/>
            <a:r>
              <a:rPr lang="en-ZA" sz="2000" dirty="0">
                <a:solidFill>
                  <a:srgbClr val="002060"/>
                </a:solidFill>
                <a:latin typeface="+mj-lt"/>
              </a:rPr>
              <a:t>WILL</a:t>
            </a:r>
          </a:p>
          <a:p>
            <a:pPr lvl="1"/>
            <a:endParaRPr lang="en-ZA" sz="2000" dirty="0">
              <a:solidFill>
                <a:srgbClr val="002060"/>
              </a:solidFill>
              <a:latin typeface="+mj-lt"/>
            </a:endParaRPr>
          </a:p>
          <a:p>
            <a:r>
              <a:rPr lang="en-ZA" sz="2000" dirty="0"/>
              <a:t>Capacity to train ±650 artisans per annum</a:t>
            </a:r>
          </a:p>
          <a:p>
            <a:pPr>
              <a:lnSpc>
                <a:spcPct val="150000"/>
              </a:lnSpc>
            </a:pPr>
            <a:endParaRPr lang="en-ZA" dirty="0"/>
          </a:p>
        </p:txBody>
      </p:sp>
      <p:grpSp>
        <p:nvGrpSpPr>
          <p:cNvPr id="25" name="Group 24"/>
          <p:cNvGrpSpPr/>
          <p:nvPr/>
        </p:nvGrpSpPr>
        <p:grpSpPr>
          <a:xfrm>
            <a:off x="8484577" y="1124428"/>
            <a:ext cx="3599919" cy="4898303"/>
            <a:chOff x="5004048" y="1231218"/>
            <a:chExt cx="3384376" cy="4928877"/>
          </a:xfrm>
        </p:grpSpPr>
        <p:graphicFrame>
          <p:nvGraphicFramePr>
            <p:cNvPr id="26" name="Object 4"/>
            <p:cNvGraphicFramePr>
              <a:graphicFrameLocks noChangeAspect="1"/>
            </p:cNvGraphicFramePr>
            <p:nvPr/>
          </p:nvGraphicFramePr>
          <p:xfrm>
            <a:off x="5004048" y="1231218"/>
            <a:ext cx="3384376" cy="20540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3" imgW="7263296" imgH="5132554" progId="Acrobat.Document.DC">
                    <p:embed/>
                  </p:oleObj>
                </mc:Choice>
                <mc:Fallback>
                  <p:oleObj name="Acrobat Document" r:id="rId3" imgW="7263296" imgH="5132554" progId="Acrobat.Document.DC">
                    <p:embed/>
                    <p:pic>
                      <p:nvPicPr>
                        <p:cNvPr id="2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4048" y="1231218"/>
                          <a:ext cx="3384376" cy="20540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7" name="Picture 26" descr="NSD Centre 007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292081" y="2996952"/>
              <a:ext cx="2880320" cy="1769715"/>
            </a:xfrm>
            <a:prstGeom prst="rect">
              <a:avLst/>
            </a:prstGeom>
            <a:noFill/>
          </p:spPr>
        </p:pic>
        <p:pic>
          <p:nvPicPr>
            <p:cNvPr id="28" name="Picture 14" descr="NSD Centre 01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292082" y="4766667"/>
              <a:ext cx="2880318" cy="139342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305897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B399A-98FA-AE01-84F3-2D7801663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218D4-04DD-C71B-FBB3-A69AAD026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en-ZA" dirty="0">
                <a:solidFill>
                  <a:srgbClr val="1F4E79"/>
                </a:solidFill>
                <a:latin typeface="Calibri" panose="020F0502020204030204"/>
              </a:rPr>
              <a:t>NLA’S RADIATION PROTECTION BUSINESS MODEL IS CENTRED ON STATE-OF-THE ART RADIATION PROTECTION TRAINING CENTRE (RPTC)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4A31A2-A49C-B3DD-A2F6-1AC2B98F1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16"/>
          <a:stretch/>
        </p:blipFill>
        <p:spPr>
          <a:xfrm rot="956446">
            <a:off x="1146299" y="3998771"/>
            <a:ext cx="6321931" cy="23601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CB6324-E3A2-6E88-0C33-3925FBF41841}"/>
              </a:ext>
            </a:extLst>
          </p:cNvPr>
          <p:cNvSpPr/>
          <p:nvPr/>
        </p:nvSpPr>
        <p:spPr>
          <a:xfrm>
            <a:off x="8370989" y="4022521"/>
            <a:ext cx="2294080" cy="199141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69D241-26A2-B2AF-68E5-50A907E45352}"/>
              </a:ext>
            </a:extLst>
          </p:cNvPr>
          <p:cNvSpPr/>
          <p:nvPr/>
        </p:nvSpPr>
        <p:spPr>
          <a:xfrm>
            <a:off x="8332634" y="2645713"/>
            <a:ext cx="2339758" cy="125257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entagon 15">
            <a:extLst>
              <a:ext uri="{FF2B5EF4-FFF2-40B4-BE49-F238E27FC236}">
                <a16:creationId xmlns:a16="http://schemas.microsoft.com/office/drawing/2014/main" id="{BEF692EE-CD61-D45C-9F5B-25421F30754E}"/>
              </a:ext>
            </a:extLst>
          </p:cNvPr>
          <p:cNvSpPr/>
          <p:nvPr/>
        </p:nvSpPr>
        <p:spPr>
          <a:xfrm>
            <a:off x="1215312" y="3766253"/>
            <a:ext cx="1854139" cy="647487"/>
          </a:xfrm>
          <a:prstGeom prst="homePlat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Radiation Protection Training </a:t>
            </a:r>
          </a:p>
        </p:txBody>
      </p:sp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464C8B64-D7C9-7784-931D-4E0D757F68F1}"/>
              </a:ext>
            </a:extLst>
          </p:cNvPr>
          <p:cNvSpPr/>
          <p:nvPr/>
        </p:nvSpPr>
        <p:spPr>
          <a:xfrm>
            <a:off x="71407" y="4185960"/>
            <a:ext cx="968898" cy="513901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External Candidates</a:t>
            </a: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CCDD8AF0-99F1-56D2-7F92-29ED2F84AB84}"/>
              </a:ext>
            </a:extLst>
          </p:cNvPr>
          <p:cNvSpPr/>
          <p:nvPr/>
        </p:nvSpPr>
        <p:spPr>
          <a:xfrm>
            <a:off x="71408" y="3291171"/>
            <a:ext cx="968897" cy="51686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7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Necsa</a:t>
            </a:r>
            <a:r>
              <a:rPr kumimoji="0" lang="en-ZA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Candidates</a:t>
            </a:r>
          </a:p>
        </p:txBody>
      </p:sp>
      <p:cxnSp>
        <p:nvCxnSpPr>
          <p:cNvPr id="12" name="Elbow Connector 34">
            <a:extLst>
              <a:ext uri="{FF2B5EF4-FFF2-40B4-BE49-F238E27FC236}">
                <a16:creationId xmlns:a16="http://schemas.microsoft.com/office/drawing/2014/main" id="{D5F2DDF2-9F04-CEA7-2C93-9F17D6940C28}"/>
              </a:ext>
            </a:extLst>
          </p:cNvPr>
          <p:cNvCxnSpPr>
            <a:stCxn id="11" idx="3"/>
            <a:endCxn id="9" idx="1"/>
          </p:cNvCxnSpPr>
          <p:nvPr/>
        </p:nvCxnSpPr>
        <p:spPr>
          <a:xfrm>
            <a:off x="1040305" y="3549604"/>
            <a:ext cx="175007" cy="540393"/>
          </a:xfrm>
          <a:prstGeom prst="bentConnector3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>
            <a:extLst>
              <a:ext uri="{FF2B5EF4-FFF2-40B4-BE49-F238E27FC236}">
                <a16:creationId xmlns:a16="http://schemas.microsoft.com/office/drawing/2014/main" id="{3B7AE15C-FF5C-E3E0-B0B8-24B3E1528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317" y="2915302"/>
            <a:ext cx="1709232" cy="86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 descr="Image result for Koeberg Power. Size: 235 x 108. Source: www.iol.co.za">
            <a:extLst>
              <a:ext uri="{FF2B5EF4-FFF2-40B4-BE49-F238E27FC236}">
                <a16:creationId xmlns:a16="http://schemas.microsoft.com/office/drawing/2014/main" id="{2613FDB3-53ED-ABD0-1718-73D92D7DE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421" y="4077870"/>
            <a:ext cx="1911967" cy="97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CD49D90-BA72-E00F-7EE2-59E4539BF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056" y="2761880"/>
            <a:ext cx="1890956" cy="1038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8CE9D5-21A4-9E14-91F6-03C5992882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3298" y="4990627"/>
            <a:ext cx="1698517" cy="1097400"/>
          </a:xfrm>
          <a:prstGeom prst="rect">
            <a:avLst/>
          </a:prstGeom>
        </p:spPr>
      </p:pic>
      <p:cxnSp>
        <p:nvCxnSpPr>
          <p:cNvPr id="18" name="Elbow Connector 2058">
            <a:extLst>
              <a:ext uri="{FF2B5EF4-FFF2-40B4-BE49-F238E27FC236}">
                <a16:creationId xmlns:a16="http://schemas.microsoft.com/office/drawing/2014/main" id="{17F0EE08-9FD8-1473-0AA1-C46F6FB488E7}"/>
              </a:ext>
            </a:extLst>
          </p:cNvPr>
          <p:cNvCxnSpPr>
            <a:stCxn id="10" idx="3"/>
            <a:endCxn id="9" idx="1"/>
          </p:cNvCxnSpPr>
          <p:nvPr/>
        </p:nvCxnSpPr>
        <p:spPr>
          <a:xfrm flipV="1">
            <a:off x="1040305" y="4089997"/>
            <a:ext cx="175007" cy="352914"/>
          </a:xfrm>
          <a:prstGeom prst="bentConnector3">
            <a:avLst>
              <a:gd name="adj1" fmla="val 50000"/>
            </a:avLst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02235C4-3063-5D96-8C84-14DC1AE12B91}"/>
              </a:ext>
            </a:extLst>
          </p:cNvPr>
          <p:cNvSpPr/>
          <p:nvPr/>
        </p:nvSpPr>
        <p:spPr>
          <a:xfrm>
            <a:off x="0" y="1315756"/>
            <a:ext cx="4323982" cy="7078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 train people…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Our RPTC Centre Offers a range of courses relating to </a:t>
            </a: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Radiation Protection Monitors (RPM) </a:t>
            </a: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and </a:t>
            </a: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Radiation Protection Officers (RPO)</a:t>
            </a: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training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32EC44-9CA3-5FB7-0CF4-241068595202}"/>
              </a:ext>
            </a:extLst>
          </p:cNvPr>
          <p:cNvSpPr/>
          <p:nvPr/>
        </p:nvSpPr>
        <p:spPr>
          <a:xfrm>
            <a:off x="3333089" y="3738389"/>
            <a:ext cx="1709504" cy="67715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Trained </a:t>
            </a:r>
            <a:r>
              <a:rPr kumimoji="0" lang="en-ZA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Necsa</a:t>
            </a:r>
            <a:r>
              <a:rPr kumimoji="0" lang="en-Z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RPOs &amp; RPMs</a:t>
            </a:r>
            <a:endParaRPr kumimoji="0" lang="en-ZA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2" name="Object 4">
            <a:extLst>
              <a:ext uri="{FF2B5EF4-FFF2-40B4-BE49-F238E27FC236}">
                <a16:creationId xmlns:a16="http://schemas.microsoft.com/office/drawing/2014/main" id="{9DE3F1ED-7C68-E486-CBAA-20D7637378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230099"/>
              </p:ext>
            </p:extLst>
          </p:nvPr>
        </p:nvGraphicFramePr>
        <p:xfrm>
          <a:off x="1135509" y="2800665"/>
          <a:ext cx="1917497" cy="1105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7263296" imgH="5132554" progId="AcroExch.Document.7">
                  <p:embed/>
                </p:oleObj>
              </mc:Choice>
              <mc:Fallback>
                <p:oleObj name="Acrobat Document" r:id="rId8" imgW="7263296" imgH="5132554" progId="AcroExch.Document.7">
                  <p:embed/>
                  <p:pic>
                    <p:nvPicPr>
                      <p:cNvPr id="9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509" y="2800665"/>
                        <a:ext cx="1917497" cy="11058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E1529746-5B6F-6C36-2E1F-74F2DB421B79}"/>
              </a:ext>
            </a:extLst>
          </p:cNvPr>
          <p:cNvSpPr/>
          <p:nvPr/>
        </p:nvSpPr>
        <p:spPr>
          <a:xfrm>
            <a:off x="5970912" y="1234769"/>
            <a:ext cx="4295282" cy="101566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 protect the environment…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 have a strong track record in providing radiation monitoring and  protection services to internal and external nuclear facilities and mining sector. We also employ and offer on-the-job training to university graduates with nuclear/radiation sciences related qualifications to work as </a:t>
            </a: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Radiation Protection Specialists (RPS)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8CD86F3-5941-1F2C-7AD6-3DB00FE2386B}"/>
              </a:ext>
            </a:extLst>
          </p:cNvPr>
          <p:cNvCxnSpPr/>
          <p:nvPr/>
        </p:nvCxnSpPr>
        <p:spPr>
          <a:xfrm>
            <a:off x="3065402" y="4066335"/>
            <a:ext cx="294523" cy="0"/>
          </a:xfrm>
          <a:prstGeom prst="straightConnector1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EDB4CCF-596E-D6C7-4DDB-B7E158F0554C}"/>
              </a:ext>
            </a:extLst>
          </p:cNvPr>
          <p:cNvCxnSpPr/>
          <p:nvPr/>
        </p:nvCxnSpPr>
        <p:spPr>
          <a:xfrm>
            <a:off x="4767484" y="3979006"/>
            <a:ext cx="323976" cy="0"/>
          </a:xfrm>
          <a:prstGeom prst="straightConnector1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70">
            <a:extLst>
              <a:ext uri="{FF2B5EF4-FFF2-40B4-BE49-F238E27FC236}">
                <a16:creationId xmlns:a16="http://schemas.microsoft.com/office/drawing/2014/main" id="{01167992-1040-D499-96B4-8A68F23168B9}"/>
              </a:ext>
            </a:extLst>
          </p:cNvPr>
          <p:cNvCxnSpPr>
            <a:cxnSpLocks/>
          </p:cNvCxnSpPr>
          <p:nvPr/>
        </p:nvCxnSpPr>
        <p:spPr>
          <a:xfrm rot="16200000" flipH="1">
            <a:off x="2831314" y="4321074"/>
            <a:ext cx="697955" cy="185332"/>
          </a:xfrm>
          <a:prstGeom prst="bentConnector2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7C367F-F567-8B48-FEF8-530B2A3B2E81}"/>
              </a:ext>
            </a:extLst>
          </p:cNvPr>
          <p:cNvCxnSpPr/>
          <p:nvPr/>
        </p:nvCxnSpPr>
        <p:spPr>
          <a:xfrm>
            <a:off x="5887784" y="2410812"/>
            <a:ext cx="12010" cy="361064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554047B-78F9-7CA6-E3F9-066EFB29B767}"/>
              </a:ext>
            </a:extLst>
          </p:cNvPr>
          <p:cNvSpPr/>
          <p:nvPr/>
        </p:nvSpPr>
        <p:spPr>
          <a:xfrm>
            <a:off x="1215312" y="2435904"/>
            <a:ext cx="123932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5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RPTC (Training)</a:t>
            </a:r>
            <a:endParaRPr kumimoji="0" lang="en-ZA" sz="105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3F5EC2-A09C-66EC-1406-2DD0C4E7C470}"/>
              </a:ext>
            </a:extLst>
          </p:cNvPr>
          <p:cNvCxnSpPr>
            <a:stCxn id="13" idx="3"/>
          </p:cNvCxnSpPr>
          <p:nvPr/>
        </p:nvCxnSpPr>
        <p:spPr>
          <a:xfrm flipH="1" flipV="1">
            <a:off x="8049097" y="3969386"/>
            <a:ext cx="138913" cy="104231"/>
          </a:xfrm>
          <a:prstGeom prst="line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B98CEB7-6FAE-361B-C1F0-CA36B28DB3D1}"/>
              </a:ext>
            </a:extLst>
          </p:cNvPr>
          <p:cNvCxnSpPr>
            <a:cxnSpLocks/>
          </p:cNvCxnSpPr>
          <p:nvPr/>
        </p:nvCxnSpPr>
        <p:spPr>
          <a:xfrm>
            <a:off x="8049097" y="3291169"/>
            <a:ext cx="0" cy="2251075"/>
          </a:xfrm>
          <a:prstGeom prst="line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C0C246A-326F-449D-EF6B-6390B2D27BE0}"/>
              </a:ext>
            </a:extLst>
          </p:cNvPr>
          <p:cNvCxnSpPr/>
          <p:nvPr/>
        </p:nvCxnSpPr>
        <p:spPr>
          <a:xfrm>
            <a:off x="8049184" y="4711193"/>
            <a:ext cx="243780" cy="0"/>
          </a:xfrm>
          <a:prstGeom prst="straightConnector1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E18DAC8-BF93-0A98-BF58-F2C47E449DB1}"/>
              </a:ext>
            </a:extLst>
          </p:cNvPr>
          <p:cNvCxnSpPr/>
          <p:nvPr/>
        </p:nvCxnSpPr>
        <p:spPr>
          <a:xfrm>
            <a:off x="8049184" y="3291168"/>
            <a:ext cx="243780" cy="0"/>
          </a:xfrm>
          <a:prstGeom prst="straightConnector1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EBF6294F-993C-18D8-948D-D8C76714F21F}"/>
              </a:ext>
            </a:extLst>
          </p:cNvPr>
          <p:cNvSpPr/>
          <p:nvPr/>
        </p:nvSpPr>
        <p:spPr>
          <a:xfrm>
            <a:off x="3284578" y="2428869"/>
            <a:ext cx="134241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5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 Outputs</a:t>
            </a:r>
            <a:endParaRPr kumimoji="0" lang="en-ZA" sz="105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66A592-F47D-EA95-D7F8-B7822A6143E9}"/>
              </a:ext>
            </a:extLst>
          </p:cNvPr>
          <p:cNvSpPr/>
          <p:nvPr/>
        </p:nvSpPr>
        <p:spPr>
          <a:xfrm>
            <a:off x="6203854" y="2347878"/>
            <a:ext cx="369048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5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Outcome: </a:t>
            </a:r>
            <a:r>
              <a:rPr kumimoji="0" lang="en-ZA" sz="1050" b="1" i="0" u="sng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Nuclear and Radiological Safety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0EF18FA-F058-2682-3C39-361D70D862B9}"/>
              </a:ext>
            </a:extLst>
          </p:cNvPr>
          <p:cNvCxnSpPr/>
          <p:nvPr/>
        </p:nvCxnSpPr>
        <p:spPr>
          <a:xfrm>
            <a:off x="6938891" y="3590645"/>
            <a:ext cx="0" cy="128075"/>
          </a:xfrm>
          <a:prstGeom prst="straightConnector1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10" descr="Image result for mine radiation picture">
            <a:extLst>
              <a:ext uri="{FF2B5EF4-FFF2-40B4-BE49-F238E27FC236}">
                <a16:creationId xmlns:a16="http://schemas.microsoft.com/office/drawing/2014/main" id="{CC85E149-7DAC-AE2E-4930-3ECEDD135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234" y="4952786"/>
            <a:ext cx="1911967" cy="101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5C92C84-4461-43C4-6FFF-1A748FC86150}"/>
              </a:ext>
            </a:extLst>
          </p:cNvPr>
          <p:cNvCxnSpPr>
            <a:cxnSpLocks/>
          </p:cNvCxnSpPr>
          <p:nvPr/>
        </p:nvCxnSpPr>
        <p:spPr>
          <a:xfrm>
            <a:off x="5051815" y="5539327"/>
            <a:ext cx="3241149" cy="0"/>
          </a:xfrm>
          <a:prstGeom prst="straightConnector1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DFA5C53-BA87-1C02-6FA6-EB2006E592D1}"/>
              </a:ext>
            </a:extLst>
          </p:cNvPr>
          <p:cNvSpPr/>
          <p:nvPr/>
        </p:nvSpPr>
        <p:spPr>
          <a:xfrm>
            <a:off x="6083883" y="3176011"/>
            <a:ext cx="1652395" cy="42015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University/college graduates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(nuclear/radiation sciences related qualifications)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33039B-FD07-1426-AC1D-AD4A0E913C61}"/>
              </a:ext>
            </a:extLst>
          </p:cNvPr>
          <p:cNvSpPr/>
          <p:nvPr/>
        </p:nvSpPr>
        <p:spPr>
          <a:xfrm>
            <a:off x="3332002" y="4451961"/>
            <a:ext cx="1709504" cy="518815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Trained RPOs &amp; RPMS from/for External Entities </a:t>
            </a:r>
          </a:p>
        </p:txBody>
      </p:sp>
      <p:sp>
        <p:nvSpPr>
          <p:cNvPr id="13" name="Pentagon 39">
            <a:extLst>
              <a:ext uri="{FF2B5EF4-FFF2-40B4-BE49-F238E27FC236}">
                <a16:creationId xmlns:a16="http://schemas.microsoft.com/office/drawing/2014/main" id="{04C35A53-661C-C96B-655C-1B459A05995D}"/>
              </a:ext>
            </a:extLst>
          </p:cNvPr>
          <p:cNvSpPr/>
          <p:nvPr/>
        </p:nvSpPr>
        <p:spPr>
          <a:xfrm>
            <a:off x="6059403" y="3725953"/>
            <a:ext cx="2128607" cy="695328"/>
          </a:xfrm>
          <a:prstGeom prst="homePlat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Necsa</a:t>
            </a:r>
            <a:r>
              <a:rPr kumimoji="0" lang="en-Z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Radiation Protection Technical Services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(RPOs, RPMs, RPSs)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583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C14FE-0A09-DDA9-FC51-B01D6673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37C1E-B4C0-D09C-F581-723FBE799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YOUTH TRAINING AND DEVELOPMENT INTERVENTION</a:t>
            </a:r>
            <a:endParaRPr lang="en-ZA" dirty="0">
              <a:solidFill>
                <a:srgbClr val="002060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C67FBDD-F7DD-1DE2-63E7-3D422F467A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0525944"/>
              </p:ext>
            </p:extLst>
          </p:nvPr>
        </p:nvGraphicFramePr>
        <p:xfrm>
          <a:off x="4247856" y="1186962"/>
          <a:ext cx="6549097" cy="47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7334D7A-7D71-43E0-D15F-DC47B2B47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9403" y="1584165"/>
            <a:ext cx="3753300" cy="390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0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2081F-6655-F2BF-727B-8E0B3BFA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F0EA0-E292-0313-6596-BF10F66FF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CORE SKILLS PYRAMID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8661235"/>
              </p:ext>
            </p:extLst>
          </p:nvPr>
        </p:nvGraphicFramePr>
        <p:xfrm>
          <a:off x="5482007" y="1214422"/>
          <a:ext cx="3571900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1624355" y="5143512"/>
            <a:ext cx="6858048" cy="571504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            Finance                             Human Resources            Information Technology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2588371" y="4965314"/>
            <a:ext cx="358778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732437" y="4964520"/>
            <a:ext cx="3579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7375908" y="496412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625413" y="5428470"/>
            <a:ext cx="571504" cy="158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5982867" y="5428470"/>
            <a:ext cx="571504" cy="158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 rot="16200000">
            <a:off x="-1054570" y="3178967"/>
            <a:ext cx="4500594" cy="571504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  Talent Identification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481479" y="1785926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481479" y="2428868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481479" y="335756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481479" y="421481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1793835"/>
              </p:ext>
            </p:extLst>
          </p:nvPr>
        </p:nvGraphicFramePr>
        <p:xfrm>
          <a:off x="1624355" y="1214422"/>
          <a:ext cx="3357586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44" name="Straight Arrow Connector 43"/>
          <p:cNvCxnSpPr/>
          <p:nvPr/>
        </p:nvCxnSpPr>
        <p:spPr>
          <a:xfrm rot="5400000" flipH="1" flipV="1">
            <a:off x="4160801" y="4964520"/>
            <a:ext cx="35798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966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210D7-1DCC-25AD-1857-0E3684F34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D9449-57B7-6114-48D6-2BC541280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0545762" cy="884238"/>
          </a:xfrm>
        </p:spPr>
        <p:txBody>
          <a:bodyPr/>
          <a:lstStyle/>
          <a:p>
            <a:r>
              <a:rPr lang="en-US" dirty="0"/>
              <a:t>OPPORTUNITIES FOR TRAINING AND DEVELOPMENT</a:t>
            </a:r>
            <a:endParaRPr lang="en-Z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6EAF655-6919-3023-B217-7A9D750CDA67}"/>
              </a:ext>
            </a:extLst>
          </p:cNvPr>
          <p:cNvSpPr txBox="1">
            <a:spLocks/>
          </p:cNvSpPr>
          <p:nvPr/>
        </p:nvSpPr>
        <p:spPr>
          <a:xfrm>
            <a:off x="169408" y="1278675"/>
            <a:ext cx="12022592" cy="51146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b="0" dirty="0"/>
              <a:t>All adverts are placed on the </a:t>
            </a:r>
            <a:r>
              <a:rPr lang="en-ZA" b="0" dirty="0" err="1"/>
              <a:t>necsa</a:t>
            </a:r>
            <a:r>
              <a:rPr lang="en-ZA" b="0" dirty="0"/>
              <a:t> website periodically (internships, learnerships, apprenticeships ,skills </a:t>
            </a:r>
            <a:r>
              <a:rPr lang="en-ZA" b="0" dirty="0" err="1"/>
              <a:t>programmes,trade</a:t>
            </a:r>
            <a:r>
              <a:rPr lang="en-ZA" b="0" dirty="0"/>
              <a:t> testing, WILL, OJT and Graduate in Training)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b="0" dirty="0"/>
              <a:t>Minimum requirements are qualification specific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b="0" dirty="0"/>
              <a:t>Recruitment is national, unless stated so by the donor/funder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b="0" dirty="0"/>
              <a:t>Limited student lodging available on site</a:t>
            </a:r>
          </a:p>
        </p:txBody>
      </p:sp>
    </p:spTree>
    <p:extLst>
      <p:ext uri="{BB962C8B-B14F-4D97-AF65-F5344CB8AC3E}">
        <p14:creationId xmlns:p14="http://schemas.microsoft.com/office/powerpoint/2010/main" val="1635378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64791-2C5C-DB66-A7A6-844D3BD01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E110D-9513-0471-C2DF-F851FC2E5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CLIENT LIST</a:t>
            </a:r>
            <a:endParaRPr lang="en-ZA" dirty="0"/>
          </a:p>
        </p:txBody>
      </p:sp>
      <p:grpSp>
        <p:nvGrpSpPr>
          <p:cNvPr id="11" name="Group 10"/>
          <p:cNvGrpSpPr/>
          <p:nvPr/>
        </p:nvGrpSpPr>
        <p:grpSpPr>
          <a:xfrm>
            <a:off x="551630" y="884238"/>
            <a:ext cx="10116370" cy="5468816"/>
            <a:chOff x="328893" y="1255838"/>
            <a:chExt cx="8242140" cy="4638740"/>
          </a:xfrm>
        </p:grpSpPr>
        <p:pic>
          <p:nvPicPr>
            <p:cNvPr id="12" name="Picture 11" descr="African NDT Centre (Pty) Ltd | LinkedIn">
              <a:hlinkClick r:id="rId3" tgtFrame="&quot;_blank&quot;"/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2599" y="1458830"/>
              <a:ext cx="1738434" cy="17967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 descr="Department of Mineral Resources Vacancies Blog - www.govpage.co.za">
              <a:hlinkClick r:id="rId5" tgtFrame="&quot;_blank&quot;"/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400" y="1426445"/>
              <a:ext cx="2235609" cy="133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 descr="No retrenchments yet, Highveld makes a plan - Witbank News">
              <a:hlinkClick r:id="rId7" tgtFrame="&quot;_blank&quot;"/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93" y="2723074"/>
              <a:ext cx="2300621" cy="137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 descr="Invitation to the 70th Anniversary Annual Dinner - SAIW : SAIW">
              <a:hlinkClick r:id="rId9" tgtFrame="&quot;_blank&quot;"/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6518" y="3408875"/>
              <a:ext cx="1343025" cy="8152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15" descr="South African Police Service - Wikipedia">
              <a:hlinkClick r:id="rId11" tgtFrame="&quot;_blank&quot;"/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2190" y="3339308"/>
              <a:ext cx="1647825" cy="1428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16" descr="Sasol | LinkedIn">
              <a:hlinkClick r:id="rId13" tgtFrame="&quot;_blank&quot;"/>
            </p:cNvPr>
            <p:cNvPicPr/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9598" y="3366271"/>
              <a:ext cx="1143000" cy="101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17" descr="WBHO - Funding, Financials, Valuation &amp;amp; Investors">
              <a:hlinkClick r:id="rId15" tgtFrame="&quot;_blank&quot;"/>
            </p:cNvPr>
            <p:cNvPicPr/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591" y="3142789"/>
              <a:ext cx="1314450" cy="119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Picture 18" descr="Facebook">
              <a:hlinkClick r:id="rId17" tgtFrame="&quot;_blank&quot;"/>
            </p:cNvPr>
            <p:cNvPicPr/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518" y="1534674"/>
              <a:ext cx="1959262" cy="866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 descr="The Friday Five: Five Best Logos EVER | Bmw logo, Bmw, Best logos ever">
              <a:hlinkClick r:id="rId19" tgtFrame="&quot;_blank&quot;"/>
            </p:cNvPr>
            <p:cNvPicPr/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657" y="4224126"/>
              <a:ext cx="1485900" cy="125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905014" y="4648995"/>
              <a:ext cx="1542422" cy="1188823"/>
            </a:xfrm>
            <a:prstGeom prst="rect">
              <a:avLst/>
            </a:prstGeom>
          </p:spPr>
        </p:pic>
        <p:pic>
          <p:nvPicPr>
            <p:cNvPr id="22" name="Picture 21" descr="C:\Users\PatM\AppData\Local\Microsoft\Windows\INetCache\Content.MSO\EED54F9.tmp"/>
            <p:cNvPicPr/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7458" y="4639398"/>
              <a:ext cx="1162654" cy="1255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 descr="cid:image001.png@01CFA012.189028B0"/>
            <p:cNvPicPr/>
            <p:nvPr/>
          </p:nvPicPr>
          <p:blipFill>
            <a:blip r:embed="rId23" r:link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0112" y="5087441"/>
              <a:ext cx="1578804" cy="771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 descr="Description: Description: cid:image001.jpg@01C9EDCE.E3AD96A0"/>
            <p:cNvPicPr/>
            <p:nvPr/>
          </p:nvPicPr>
          <p:blipFill>
            <a:blip r:embed="rId25" r:link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2554" y="4383387"/>
              <a:ext cx="1114425" cy="687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 descr="C:\Users\PatM\Desktop\Coca Cola Logo.JPG"/>
            <p:cNvPicPr/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872" y="4056351"/>
              <a:ext cx="1465338" cy="1216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" descr="Logo of Anglo American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9690" y="2461249"/>
              <a:ext cx="2107671" cy="782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Logo of Adcock Ingram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8770" y="1791414"/>
              <a:ext cx="1857375" cy="770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6" descr="Afrox | Brands of the World™ | Download vector logos and logotypes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112" y="1255838"/>
              <a:ext cx="1905000" cy="837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1178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1846D-5BEC-27F5-DDD6-CB0AC5367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7B577-0F75-0623-10BD-8BC3377A2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COMPANIES</a:t>
            </a:r>
            <a:endParaRPr lang="en-ZA" dirty="0"/>
          </a:p>
        </p:txBody>
      </p:sp>
      <p:sp>
        <p:nvSpPr>
          <p:cNvPr id="9" name="Content Placeholder 8"/>
          <p:cNvSpPr txBox="1">
            <a:spLocks/>
          </p:cNvSpPr>
          <p:nvPr/>
        </p:nvSpPr>
        <p:spPr>
          <a:xfrm>
            <a:off x="386006" y="884238"/>
            <a:ext cx="5187462" cy="59413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African NDT centre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Anglo American mining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Electricity and  Energy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Highveld steel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ICB  (coca cola SA)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Lafage</a:t>
            </a:r>
            <a:r>
              <a:rPr lang="en-ZA" sz="15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mining</a:t>
            </a:r>
            <a:endParaRPr lang="en-ZA" sz="15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Robotube</a:t>
            </a: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SAIW</a:t>
            </a:r>
            <a:endParaRPr lang="en-ZA" sz="15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SAPS (bomb squad; forensic; hawks)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Sasol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Tiger </a:t>
            </a:r>
            <a:r>
              <a:rPr lang="en-ZA" sz="1500" b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Weel</a:t>
            </a:r>
            <a:endParaRPr lang="en-ZA" sz="15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WBHO</a:t>
            </a:r>
            <a:endParaRPr lang="en-ZA" sz="15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Defence Force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Nampak </a:t>
            </a:r>
            <a:r>
              <a:rPr lang="en-ZA" sz="15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Bevcan</a:t>
            </a: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15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Angolata</a:t>
            </a: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LDA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Nampak </a:t>
            </a:r>
            <a:r>
              <a:rPr lang="en-ZA" sz="15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Bevcan</a:t>
            </a: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Nigeria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Nampak </a:t>
            </a:r>
            <a:r>
              <a:rPr lang="en-ZA" sz="15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Bevcan</a:t>
            </a: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 Rosslyn</a:t>
            </a:r>
          </a:p>
          <a:p>
            <a:pPr marL="171450" indent="-1714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ZA" sz="15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BMW</a:t>
            </a:r>
            <a:endParaRPr lang="en-ZA" sz="15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5950218" y="884238"/>
            <a:ext cx="3843773" cy="3819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SzPct val="120000"/>
              <a:buFont typeface="Arial" panose="020B0604020202020204" pitchFamily="34" charset="0"/>
              <a:buChar char="■"/>
              <a:defRPr lang="en-US" sz="2800" b="1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►"/>
              <a:defRPr lang="en-US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●"/>
              <a:defRPr lang="en-US" sz="2000" kern="1200" baseline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SARS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Eskom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Denel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Transnet Engineering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Nissan South Africa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Northam Eland Plantinum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National Brand Limited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Bridgestone Firestone SA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University of Pretoria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Powertech 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Pioneer Hi-Bred R.S.A (PTY) LTD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Adcock Ingram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Hazelton Pump 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Orbit TVET College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Glencore</a:t>
            </a:r>
          </a:p>
          <a:p>
            <a:pPr marL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ZA" sz="1500" b="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Afrox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endParaRPr lang="en-ZA" sz="1500" dirty="0">
              <a:solidFill>
                <a:srgbClr val="002060"/>
              </a:solidFill>
              <a:latin typeface="+mj-lt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endParaRPr lang="en-ZA" sz="1500" b="0" dirty="0">
              <a:solidFill>
                <a:srgbClr val="002060"/>
              </a:solidFill>
              <a:latin typeface="+mj-lt"/>
              <a:ea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ZA" sz="1500" b="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4307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3C235-636D-9208-0D90-02B345690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54F65-B554-DF41-FA49-079BB703D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COUNTRIES WHERE SERVICES ARE OFFERED</a:t>
            </a:r>
            <a:endParaRPr lang="en-ZA" dirty="0"/>
          </a:p>
        </p:txBody>
      </p:sp>
      <p:grpSp>
        <p:nvGrpSpPr>
          <p:cNvPr id="13" name="Group 12"/>
          <p:cNvGrpSpPr/>
          <p:nvPr/>
        </p:nvGrpSpPr>
        <p:grpSpPr>
          <a:xfrm>
            <a:off x="471732" y="1353198"/>
            <a:ext cx="7460073" cy="4151604"/>
            <a:chOff x="612409" y="1520631"/>
            <a:chExt cx="7460073" cy="4151604"/>
          </a:xfrm>
        </p:grpSpPr>
        <p:pic>
          <p:nvPicPr>
            <p:cNvPr id="14" name="Picture 13" descr="Botswana Flag PNG Clip Art - Best WEB Clipart">
              <a:hlinkClick r:id="rId3"/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409" y="1705341"/>
              <a:ext cx="1634459" cy="14596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 descr="Cote d Ivoire Flag PNG Clip Art - Best WEB Clipart">
              <a:hlinkClick r:id="rId5" tgtFrame="&quot;_blank&quot;"/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409" y="3715240"/>
              <a:ext cx="1634459" cy="19569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15" descr="Tekedia Institute in Tanzania – Tekedia Forum – Tekedia">
              <a:hlinkClick r:id="rId7"/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416" y="1604175"/>
              <a:ext cx="1553407" cy="14772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16" descr="Nigeria Flag PNG Clip Art - Best WEB Clipart">
              <a:hlinkClick r:id="rId9"/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1291" y="3715240"/>
              <a:ext cx="1253612" cy="19569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17" descr="Angola Flag On White Background Stock Illustration - Download Image Now -  iStock">
              <a:hlinkClick r:id="rId11"/>
            </p:cNvPr>
            <p:cNvPicPr/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8352" y="1520631"/>
              <a:ext cx="1804130" cy="16443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Picture 18" descr="C:\Users\PatM\AppData\Local\Microsoft\Windows\INetCache\Content.MSO\923DE053.tmp"/>
            <p:cNvPicPr/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7512" y="3510116"/>
              <a:ext cx="1784970" cy="17670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Rectangle 19"/>
          <p:cNvSpPr/>
          <p:nvPr/>
        </p:nvSpPr>
        <p:spPr>
          <a:xfrm>
            <a:off x="9058063" y="1537908"/>
            <a:ext cx="3133937" cy="3890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Botswana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Cote D, </a:t>
            </a:r>
            <a:r>
              <a:rPr lang="en-ZA" sz="2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Ivore</a:t>
            </a:r>
            <a:endParaRPr lang="en-ZA" sz="2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Tanzania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Nigeria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Angola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Namibia</a:t>
            </a:r>
            <a:endParaRPr lang="en-ZA" sz="28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399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1F1A8-2005-DE8E-0F79-1A97AE93B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09173-9DAA-4BC2-B3F1-B4871A8C1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  <a:endParaRPr lang="en-ZA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8CA72C-3E5E-FEF8-3B0D-AA8F2AD49FA4}"/>
              </a:ext>
            </a:extLst>
          </p:cNvPr>
          <p:cNvSpPr/>
          <p:nvPr/>
        </p:nvSpPr>
        <p:spPr>
          <a:xfrm>
            <a:off x="944085" y="1341666"/>
            <a:ext cx="6820777" cy="4536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ZA" sz="2800" b="1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Contact Details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ZA" sz="2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Mr Clive Mokoena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Manager : Human Capital Development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ZA" sz="2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Necsa</a:t>
            </a: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2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Learing</a:t>
            </a: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Academy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Email: </a:t>
            </a: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clive.mokoena@necsa.co.za</a:t>
            </a:r>
            <a:endParaRPr lang="en-ZA" sz="2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ZA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Cell : 082 940 5500</a:t>
            </a:r>
          </a:p>
        </p:txBody>
      </p:sp>
    </p:spTree>
    <p:extLst>
      <p:ext uri="{BB962C8B-B14F-4D97-AF65-F5344CB8AC3E}">
        <p14:creationId xmlns:p14="http://schemas.microsoft.com/office/powerpoint/2010/main" val="3054970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848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oup xmlns="0bad7830-4db9-4f0d-ae8f-ae28b90d8d67">01_Presentation</Group>
    <Reviewed xmlns="0bad7830-4db9-4f0d-ae8f-ae28b90d8d6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98A247B79BDE4AA8ED6378D9AA4B2B" ma:contentTypeVersion="5" ma:contentTypeDescription="Create a new document." ma:contentTypeScope="" ma:versionID="2119ba7202b07721a1cedfb7048f9ebf">
  <xsd:schema xmlns:xsd="http://www.w3.org/2001/XMLSchema" xmlns:xs="http://www.w3.org/2001/XMLSchema" xmlns:p="http://schemas.microsoft.com/office/2006/metadata/properties" xmlns:ns2="0bad7830-4db9-4f0d-ae8f-ae28b90d8d67" xmlns:ns3="3a405806-c31e-49dc-b765-0b1ede8157c7" targetNamespace="http://schemas.microsoft.com/office/2006/metadata/properties" ma:root="true" ma:fieldsID="f88461699c093cbf6c6c7ca3e39af553" ns2:_="" ns3:_="">
    <xsd:import namespace="0bad7830-4db9-4f0d-ae8f-ae28b90d8d67"/>
    <xsd:import namespace="3a405806-c31e-49dc-b765-0b1ede8157c7"/>
    <xsd:element name="properties">
      <xsd:complexType>
        <xsd:sequence>
          <xsd:element name="documentManagement">
            <xsd:complexType>
              <xsd:all>
                <xsd:element ref="ns2:Reviewed" minOccurs="0"/>
                <xsd:element ref="ns3:SharedWithUsers" minOccurs="0"/>
                <xsd:element ref="ns3:SharedWithDetails" minOccurs="0"/>
                <xsd:element ref="ns2:Grou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d7830-4db9-4f0d-ae8f-ae28b90d8d67" elementFormDefault="qualified">
    <xsd:import namespace="http://schemas.microsoft.com/office/2006/documentManagement/types"/>
    <xsd:import namespace="http://schemas.microsoft.com/office/infopath/2007/PartnerControls"/>
    <xsd:element name="Reviewed" ma:index="8" nillable="true" ma:displayName="Reviewed" ma:description="“TEXT(Created, &quot;yyyy-mm-dd&quot;)”" ma:format="DateOnly" ma:internalName="Reviewed">
      <xsd:simpleType>
        <xsd:restriction base="dms:DateTime"/>
      </xsd:simpleType>
    </xsd:element>
    <xsd:element name="Group" ma:index="11" nillable="true" ma:displayName="Group" ma:internalName="Group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05806-c31e-49dc-b765-0b1ede8157c7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60DF2F-79FB-43C1-97F0-78415EB13256}">
  <ds:schemaRefs>
    <ds:schemaRef ds:uri="http://purl.org/dc/elements/1.1/"/>
    <ds:schemaRef ds:uri="http://schemas.microsoft.com/office/2006/metadata/properties"/>
    <ds:schemaRef ds:uri="http://purl.org/dc/terms/"/>
    <ds:schemaRef ds:uri="0bad7830-4db9-4f0d-ae8f-ae28b90d8d67"/>
    <ds:schemaRef ds:uri="3a405806-c31e-49dc-b765-0b1ede8157c7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06FA811-E0EC-4B7B-8394-B1225A0FD3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35C1E6-C4B5-4005-97A0-C7765D395E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ad7830-4db9-4f0d-ae8f-ae28b90d8d67"/>
    <ds:schemaRef ds:uri="3a405806-c31e-49dc-b765-0b1ede815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5511</TotalTime>
  <Words>1224</Words>
  <Application>Microsoft Office PowerPoint</Application>
  <PresentationFormat>Widescreen</PresentationFormat>
  <Paragraphs>182</Paragraphs>
  <Slides>18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Aptos</vt:lpstr>
      <vt:lpstr>Arial</vt:lpstr>
      <vt:lpstr>Arial Narrow</vt:lpstr>
      <vt:lpstr>Calibri</vt:lpstr>
      <vt:lpstr>Calibri Light</vt:lpstr>
      <vt:lpstr>Myriad Pro Condensed</vt:lpstr>
      <vt:lpstr>Wingdings</vt:lpstr>
      <vt:lpstr>Office Theme</vt:lpstr>
      <vt:lpstr>6_Office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Alta Steyn</dc:creator>
  <cp:lastModifiedBy>Veronica Wentzel</cp:lastModifiedBy>
  <cp:revision>237</cp:revision>
  <dcterms:created xsi:type="dcterms:W3CDTF">2024-11-08T10:23:14Z</dcterms:created>
  <dcterms:modified xsi:type="dcterms:W3CDTF">2026-06-20T09:55:45Z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0x0101005398A247B79BDE4AA8ED6378D9AA4B2B</vt:lpwstr>
  </property>
  <property fmtid="{D5CDD505-2E9C-101B-9397-08002B2CF9AE}" pid="3" name="_NewReviewCycle">
    <vt:lpwstr/>
  </property>
</Properties>
</file>